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90" r:id="rId4"/>
    <p:sldId id="259" r:id="rId5"/>
    <p:sldId id="260" r:id="rId6"/>
    <p:sldId id="317" r:id="rId7"/>
    <p:sldId id="281" r:id="rId8"/>
    <p:sldId id="321" r:id="rId9"/>
    <p:sldId id="270" r:id="rId10"/>
    <p:sldId id="267" r:id="rId11"/>
    <p:sldId id="291" r:id="rId12"/>
    <p:sldId id="292" r:id="rId13"/>
    <p:sldId id="287" r:id="rId14"/>
    <p:sldId id="271" r:id="rId15"/>
    <p:sldId id="285" r:id="rId16"/>
    <p:sldId id="286" r:id="rId17"/>
    <p:sldId id="289" r:id="rId18"/>
    <p:sldId id="268" r:id="rId19"/>
    <p:sldId id="294" r:id="rId20"/>
    <p:sldId id="323" r:id="rId21"/>
    <p:sldId id="274" r:id="rId22"/>
    <p:sldId id="302" r:id="rId23"/>
    <p:sldId id="303" r:id="rId24"/>
    <p:sldId id="275" r:id="rId25"/>
    <p:sldId id="326" r:id="rId26"/>
    <p:sldId id="296" r:id="rId27"/>
    <p:sldId id="327" r:id="rId28"/>
    <p:sldId id="276" r:id="rId29"/>
    <p:sldId id="311" r:id="rId30"/>
    <p:sldId id="314" r:id="rId31"/>
    <p:sldId id="277" r:id="rId32"/>
    <p:sldId id="316" r:id="rId33"/>
    <p:sldId id="280" r:id="rId34"/>
    <p:sldId id="282" r:id="rId35"/>
    <p:sldId id="298" r:id="rId36"/>
    <p:sldId id="269" r:id="rId37"/>
    <p:sldId id="300" r:id="rId38"/>
    <p:sldId id="279" r:id="rId39"/>
    <p:sldId id="320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/>
    <p:restoredTop sz="96405"/>
  </p:normalViewPr>
  <p:slideViewPr>
    <p:cSldViewPr snapToGrid="0" snapToObjects="1" showGuides="1">
      <p:cViewPr varScale="1">
        <p:scale>
          <a:sx n="131" d="100"/>
          <a:sy n="131" d="100"/>
        </p:scale>
        <p:origin x="5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1. Numero di </a:t>
            </a:r>
            <a:r>
              <a:rPr lang="it-IT" sz="1400" b="0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puntate</a:t>
            </a:r>
            <a:r>
              <a:rPr lang="it-IT" sz="1400" b="0" i="1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che trattano implicitamente o esplicitamente la crisi climatica </a:t>
            </a:r>
            <a:r>
              <a:rPr lang="it-IT" sz="1400" b="0" i="0" u="none" strike="noStrike" baseline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per mese </a:t>
            </a: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N=24</a:t>
            </a: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250141079035809E-2"/>
          <c:y val="0.14018511904761904"/>
          <c:w val="0.93034936902040632"/>
          <c:h val="0.64425257936507929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Puntate (Tot N=24)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Foglio1!$A$2:$A$5</c:f>
              <c:strCache>
                <c:ptCount val="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1-7C44-9EE5-040E95844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4320608"/>
        <c:axId val="2084030192"/>
      </c:lineChart>
      <c:catAx>
        <c:axId val="20843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84030192"/>
        <c:crosses val="autoZero"/>
        <c:auto val="1"/>
        <c:lblAlgn val="ctr"/>
        <c:lblOffset val="100"/>
        <c:noMultiLvlLbl val="0"/>
      </c:catAx>
      <c:valAx>
        <c:axId val="2084030192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8432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11. Frequenza degli argomenti nelle</a:t>
            </a:r>
            <a:r>
              <a:rPr lang="it-IT" sz="12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puntate che </a:t>
            </a:r>
            <a:r>
              <a:rPr lang="it-IT" sz="1200" b="0" i="0" u="none" strike="noStrike" cap="none" baseline="0" dirty="0">
                <a:effectLst/>
              </a:rPr>
              <a:t>trattano implicitamente o esplicitamente la crisi climatica</a:t>
            </a:r>
            <a:r>
              <a:rPr lang="it-IT" sz="1200" b="0" i="0" u="none" strike="noStrike" cap="none" baseline="0" dirty="0"/>
              <a:t> </a:t>
            </a:r>
            <a:endParaRPr lang="it-IT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rtl="0">
              <a:defRPr sz="1400">
                <a:latin typeface="+mj-lt"/>
              </a:defRPr>
            </a:pPr>
            <a:r>
              <a:rPr lang="it-IT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it-IT" sz="1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argomenti N=59</a:t>
            </a:r>
            <a:r>
              <a:rPr lang="it-IT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6-7944-A1E5-CC5B36FC125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9-D64F-933E-75870C2FA6E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Foglio1!$A$2:$A$24</c:f>
              <c:strCache>
                <c:ptCount val="23"/>
                <c:pt idx="0">
                  <c:v>combustili fossili/decarbonizzazione</c:v>
                </c:pt>
                <c:pt idx="1">
                  <c:v>energia</c:v>
                </c:pt>
                <c:pt idx="2">
                  <c:v>eventi estremi </c:v>
                </c:pt>
                <c:pt idx="3">
                  <c:v>policies nazionali/internazionali</c:v>
                </c:pt>
                <c:pt idx="4">
                  <c:v>scioglimento ghiacciai</c:v>
                </c:pt>
                <c:pt idx="5">
                  <c:v>soluzioni tecnologiche</c:v>
                </c:pt>
                <c:pt idx="6">
                  <c:v>transizione ecologica/ energetica</c:v>
                </c:pt>
                <c:pt idx="7">
                  <c:v>agricoltura </c:v>
                </c:pt>
                <c:pt idx="8">
                  <c:v>attivismo e movimenti per il clima</c:v>
                </c:pt>
                <c:pt idx="9">
                  <c:v>biodiversità</c:v>
                </c:pt>
                <c:pt idx="10">
                  <c:v>economia, finanza e lavoro</c:v>
                </c:pt>
                <c:pt idx="11">
                  <c:v>allevamento</c:v>
                </c:pt>
                <c:pt idx="12">
                  <c:v>atmosfera</c:v>
                </c:pt>
                <c:pt idx="13">
                  <c:v>stili di vita</c:v>
                </c:pt>
                <c:pt idx="14">
                  <c:v>deforestazione/riforestazione</c:v>
                </c:pt>
                <c:pt idx="15">
                  <c:v>desertificazione</c:v>
                </c:pt>
                <c:pt idx="16">
                  <c:v>disuguaglianze sociali e giustizia climatica</c:v>
                </c:pt>
                <c:pt idx="17">
                  <c:v>meteo locale</c:v>
                </c:pt>
                <c:pt idx="18">
                  <c:v>produzione industriale</c:v>
                </c:pt>
                <c:pt idx="19">
                  <c:v>riduzione emissioni</c:v>
                </c:pt>
                <c:pt idx="20">
                  <c:v>salute</c:v>
                </c:pt>
                <c:pt idx="21">
                  <c:v>mari e oceani</c:v>
                </c:pt>
                <c:pt idx="22">
                  <c:v>altro</c:v>
                </c:pt>
              </c:strCache>
            </c:strRef>
          </c:cat>
          <c:val>
            <c:numRef>
              <c:f>Foglio1!$B$2:$B$24</c:f>
              <c:numCache>
                <c:formatCode>General</c:formatCode>
                <c:ptCount val="23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F4-5148-9675-A1CF4E1A3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0" i="0" baseline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Grafico 12. Frequenza degli argomenti nelle puntate che trattano esplicitamente la crisi climatica </a:t>
            </a:r>
            <a:endParaRPr lang="it-IT" sz="120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>
              <a:defRPr/>
            </a:pPr>
            <a:r>
              <a:rPr lang="it-IT" sz="1200" b="0" i="0" baseline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(</a:t>
            </a:r>
            <a:r>
              <a:rPr lang="it-IT" sz="1200" b="1" i="0" baseline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Tot argomenti N=54</a:t>
            </a:r>
            <a:r>
              <a:rPr lang="it-IT" sz="1200" b="0" i="0" baseline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)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Foglio1!$A$2:$A$24</c:f>
              <c:strCache>
                <c:ptCount val="23"/>
                <c:pt idx="0">
                  <c:v>combustili fossili/decarbonizzazione</c:v>
                </c:pt>
                <c:pt idx="1">
                  <c:v>energia</c:v>
                </c:pt>
                <c:pt idx="2">
                  <c:v>eventi estremi </c:v>
                </c:pt>
                <c:pt idx="3">
                  <c:v>scioglimento ghiacciai</c:v>
                </c:pt>
                <c:pt idx="4">
                  <c:v>policies nazionali/internazionali</c:v>
                </c:pt>
                <c:pt idx="5">
                  <c:v>soluzioni tecnologiche</c:v>
                </c:pt>
                <c:pt idx="6">
                  <c:v>agricoltura </c:v>
                </c:pt>
                <c:pt idx="7">
                  <c:v>biodiversità</c:v>
                </c:pt>
                <c:pt idx="8">
                  <c:v>economia, finanza e lavoro</c:v>
                </c:pt>
                <c:pt idx="9">
                  <c:v>transizione ecologica/ energetica</c:v>
                </c:pt>
                <c:pt idx="10">
                  <c:v>allevamento</c:v>
                </c:pt>
                <c:pt idx="11">
                  <c:v>atmosfera</c:v>
                </c:pt>
                <c:pt idx="12">
                  <c:v>stili di vita</c:v>
                </c:pt>
                <c:pt idx="13">
                  <c:v>attivismo e movimenti per il clima</c:v>
                </c:pt>
                <c:pt idx="14">
                  <c:v>deforestazione/riforestazione</c:v>
                </c:pt>
                <c:pt idx="15">
                  <c:v>desertificazione</c:v>
                </c:pt>
                <c:pt idx="16">
                  <c:v>disuguaglianze sociali e giustizia climatica</c:v>
                </c:pt>
                <c:pt idx="17">
                  <c:v>meteo locale</c:v>
                </c:pt>
                <c:pt idx="18">
                  <c:v>produzione industriale</c:v>
                </c:pt>
                <c:pt idx="19">
                  <c:v>riduzione emissioni</c:v>
                </c:pt>
                <c:pt idx="20">
                  <c:v>salute</c:v>
                </c:pt>
                <c:pt idx="21">
                  <c:v>mari e oceani</c:v>
                </c:pt>
                <c:pt idx="22">
                  <c:v>altro</c:v>
                </c:pt>
              </c:strCache>
            </c:strRef>
          </c:cat>
          <c:val>
            <c:numRef>
              <c:f>Foglio1!$B$2:$B$24</c:f>
              <c:numCache>
                <c:formatCode>General</c:formatCode>
                <c:ptCount val="23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E-794A-97BF-A9F548AF55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0669488"/>
        <c:axId val="1450671120"/>
      </c:barChart>
      <c:catAx>
        <c:axId val="14506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0671120"/>
        <c:crosses val="autoZero"/>
        <c:auto val="1"/>
        <c:lblAlgn val="ctr"/>
        <c:lblOffset val="100"/>
        <c:noMultiLvlLbl val="0"/>
      </c:catAx>
      <c:valAx>
        <c:axId val="1450671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066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13. Numero di puntate </a:t>
            </a:r>
            <a:r>
              <a:rPr lang="it-IT" sz="1400" b="0" i="0" u="none" strike="noStrike" baseline="0" dirty="0">
                <a:effectLst/>
                <a:latin typeface="+mj-lt"/>
              </a:rPr>
              <a:t>che menzionano esplicitamente le cause della crisi climatica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N=22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solidFill>
            <a:schemeClr val="accent6">
              <a:lumMod val="75000"/>
              <a:alpha val="4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B-6E47-B599-EF9B25554CED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9B-6E47-B599-EF9B25554CE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Foglio1!$A$2:$A$3</c:f>
              <c:strCache>
                <c:ptCount val="2"/>
                <c:pt idx="0">
                  <c:v>cause assenti</c:v>
                </c:pt>
                <c:pt idx="1">
                  <c:v>cause presenti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B-6E47-B599-EF9B2555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14. Tipo di cause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menzionate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b="0" i="0" baseline="0" dirty="0">
                <a:solidFill>
                  <a:schemeClr val="bg2">
                    <a:lumMod val="10000"/>
                  </a:schemeClr>
                </a:solidFill>
                <a:effectLst/>
              </a:rPr>
              <a:t>(</a:t>
            </a:r>
            <a:r>
              <a:rPr lang="it-IT" sz="1400" b="1" i="0" baseline="0" dirty="0">
                <a:solidFill>
                  <a:schemeClr val="bg2">
                    <a:lumMod val="10000"/>
                  </a:schemeClr>
                </a:solidFill>
                <a:effectLst/>
              </a:rPr>
              <a:t>Tot cause N=15</a:t>
            </a:r>
            <a:r>
              <a:rPr lang="it-IT" sz="1400" b="0" i="0" baseline="0" dirty="0">
                <a:solidFill>
                  <a:schemeClr val="bg2">
                    <a:lumMod val="10000"/>
                  </a:schemeClr>
                </a:solidFill>
                <a:effectLst/>
              </a:rPr>
              <a:t>)</a:t>
            </a:r>
            <a:endParaRPr lang="it-IT" sz="1400" dirty="0">
              <a:solidFill>
                <a:schemeClr val="bg2">
                  <a:lumMod val="1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bg2">
                  <a:lumMod val="10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6-7944-A1E5-CC5B36FC125A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6-7944-A1E5-CC5B36FC125A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6-7944-A1E5-CC5B36FC125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combustibili fossili</c:v>
                </c:pt>
                <c:pt idx="1">
                  <c:v>emissioni di CO2 (in generale)</c:v>
                </c:pt>
                <c:pt idx="2">
                  <c:v>deforestazione</c:v>
                </c:pt>
                <c:pt idx="3">
                  <c:v>pratiche aziendali non sostenibili</c:v>
                </c:pt>
                <c:pt idx="4">
                  <c:v>decisioni e politiche pubbliche</c:v>
                </c:pt>
                <c:pt idx="5">
                  <c:v>pratiche agricole non sostenibili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F4-5148-9675-A1CF4E1A3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15. Frequenza della tematizzazione dei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combustibili fossili vs. altri argomenti </a:t>
            </a: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nel </a:t>
            </a:r>
            <a:r>
              <a:rPr lang="it-IT" sz="1400" b="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coverage</a:t>
            </a: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complessivo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argomenti N=59)</a:t>
            </a:r>
            <a:endParaRPr lang="it-IT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c:rich>
      </c:tx>
      <c:overlay val="0"/>
      <c:spPr>
        <a:noFill/>
        <a:ln>
          <a:solidFill>
            <a:schemeClr val="accent6">
              <a:lumMod val="75000"/>
              <a:alpha val="4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1-3443-9167-9B4921AA3EB6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D21-3443-9167-9B4921AA3EB6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Foglio1!$A$2:$A$3</c:f>
              <c:strCache>
                <c:ptCount val="2"/>
                <c:pt idx="0">
                  <c:v>combustili fossili</c:v>
                </c:pt>
                <c:pt idx="1">
                  <c:v>altro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10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1-3443-9167-9B4921AA3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16. Frequenza della tematizzazione dei combustibili fossili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vs. altri argomenti </a:t>
            </a: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nelle puntate che trattano esplicitamente la crisi climatica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argomenti N=54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5-434B-A979-A5FA6B3687C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5-434B-A979-A5FA6B3687C3}"/>
              </c:ext>
            </c:extLst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15-434B-A979-A5FA6B3687C3}"/>
                </c:ext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15-434B-A979-A5FA6B3687C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Foglio1!$A$2:$A$3</c:f>
              <c:strCache>
                <c:ptCount val="2"/>
                <c:pt idx="0">
                  <c:v>altro</c:v>
                </c:pt>
                <c:pt idx="1">
                  <c:v>combustibili fossili</c:v>
                </c:pt>
              </c:strCache>
            </c:strRef>
          </c:cat>
          <c:val>
            <c:numRef>
              <c:f>Foglio1!$B$2:$B$3</c:f>
              <c:numCache>
                <c:formatCode>0</c:formatCode>
                <c:ptCount val="2"/>
                <c:pt idx="0">
                  <c:v>46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15-434B-A979-A5FA6B368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17. Citazione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dei combustibili fossili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come </a:t>
            </a:r>
            <a:r>
              <a:rPr lang="it-IT" sz="1400" b="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causa della crisi climatica vs. altre cause </a:t>
            </a: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nelle puntate che trattano esplicitamente la crisi climatica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cause</a:t>
            </a:r>
            <a:r>
              <a:rPr lang="it-IT" sz="1400" b="1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N=15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5-434B-A979-A5FA6B3687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5-434B-A979-A5FA6B3687C3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615-434B-A979-A5FA6B3687C3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615-434B-A979-A5FA6B3687C3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Foglio1!$A$2:$A$3</c:f>
              <c:strCache>
                <c:ptCount val="2"/>
                <c:pt idx="0">
                  <c:v>combustibili fossili</c:v>
                </c:pt>
                <c:pt idx="1">
                  <c:v>altre cause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15-434B-A979-A5FA6B368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18. Numero di puntate che menzionano esplicitamente le conseguenze della crisi climatica</a:t>
            </a:r>
            <a:r>
              <a:rPr lang="it-IT" sz="1400" b="1" i="0" u="none" strike="noStrike" baseline="0" dirty="0">
                <a:effectLst/>
                <a:latin typeface="+mj-lt"/>
              </a:rPr>
              <a:t>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N=22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solidFill>
            <a:schemeClr val="accent6">
              <a:lumMod val="75000"/>
              <a:alpha val="4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B-6E47-B599-EF9B25554CED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9B-6E47-B599-EF9B25554CE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Foglio1!$A$2:$A$3</c:f>
              <c:strCache>
                <c:ptCount val="2"/>
                <c:pt idx="0">
                  <c:v>conseguenze presenti</c:v>
                </c:pt>
                <c:pt idx="1">
                  <c:v>conseguenze assenti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B-6E47-B599-EF9B2555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19. Tipo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di conseguenze menzionate </a:t>
            </a:r>
            <a:r>
              <a:rPr lang="it-IT" sz="1400" b="0" i="0" baseline="0" dirty="0">
                <a:solidFill>
                  <a:schemeClr val="bg2">
                    <a:lumMod val="10000"/>
                  </a:schemeClr>
                </a:solidFill>
                <a:effectLst/>
              </a:rPr>
              <a:t>(</a:t>
            </a:r>
            <a:r>
              <a:rPr lang="it-IT" sz="1400" b="1" i="0" baseline="0" dirty="0">
                <a:solidFill>
                  <a:schemeClr val="bg2">
                    <a:lumMod val="10000"/>
                  </a:schemeClr>
                </a:solidFill>
                <a:effectLst/>
              </a:rPr>
              <a:t>Tot conseguenze N=23)</a:t>
            </a:r>
            <a:endParaRPr lang="it-IT" sz="1400" dirty="0">
              <a:solidFill>
                <a:schemeClr val="bg2">
                  <a:lumMod val="1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6-7944-A1E5-CC5B36FC125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6-7944-A1E5-CC5B36FC125A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6-7944-A1E5-CC5B36FC125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6-7944-A1E5-CC5B36FC125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ambientali</c:v>
                </c:pt>
                <c:pt idx="1">
                  <c:v>sanitarie</c:v>
                </c:pt>
                <c:pt idx="2">
                  <c:v>sociali</c:v>
                </c:pt>
                <c:pt idx="3">
                  <c:v>economiche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F4-5148-9675-A1CF4E1A3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Grafico 20. C</a:t>
            </a:r>
            <a:r>
              <a:rPr lang="it-IT" sz="1400" baseline="0" dirty="0">
                <a:solidFill>
                  <a:schemeClr val="tx1"/>
                </a:solidFill>
                <a:latin typeface="+mj-lt"/>
              </a:rPr>
              <a:t>onseguenze ambientali vs. altre conseguenze </a:t>
            </a:r>
            <a:r>
              <a:rPr lang="it-IT" sz="1400" b="0" i="0" u="none" strike="noStrike" baseline="0" dirty="0">
                <a:solidFill>
                  <a:schemeClr val="tx1"/>
                </a:solidFill>
                <a:effectLst/>
                <a:latin typeface="+mj-lt"/>
              </a:rPr>
              <a:t>nelle puntate che trattano esplicitamente la crisi climatica 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(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Tot conseguenze N=23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solidFill>
            <a:schemeClr val="accent6">
              <a:lumMod val="75000"/>
              <a:alpha val="4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freq 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B-6E47-B599-EF9B25554CED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9B-6E47-B599-EF9B25554CE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Foglio1!$A$2:$A$3</c:f>
              <c:strCache>
                <c:ptCount val="2"/>
                <c:pt idx="0">
                  <c:v>conseguenze ambientali</c:v>
                </c:pt>
                <c:pt idx="1">
                  <c:v>altre conseguenze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B-6E47-B599-EF9B2555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u="none" strike="noStrike" kern="1200" spc="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Grafico 2. Numero di puntate che </a:t>
            </a:r>
            <a:r>
              <a:rPr lang="it-IT" sz="1400" b="0" i="0" u="none" strike="noStrike" kern="1200" cap="none" spc="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trattano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implicitamente o esplicitamente la crisi climatica </a:t>
            </a:r>
            <a:r>
              <a:rPr lang="it-IT" sz="1400" b="0" i="0" u="none" strike="noStrike" kern="1200" cap="none" spc="2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per rilevanza della questione (</a:t>
            </a:r>
            <a:r>
              <a:rPr lang="it-IT" sz="1400" b="1" i="0" u="none" strike="noStrike" kern="1200" cap="none" spc="2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Tot N=24</a:t>
            </a:r>
            <a:r>
              <a:rPr lang="it-IT" sz="1400" b="0" i="0" u="none" strike="noStrike" kern="1200" cap="none" spc="2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7187500000000001E-2"/>
          <c:y val="0.19425456349206349"/>
          <c:w val="0.96562499999999996"/>
          <c:h val="0.67394513888888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CE44-B562-DA6704ABBF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1-CE44-B562-DA6704ABBF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1-CE44-B562-DA6704ABBF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1-CE44-B562-DA6704ABBF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Implicita*</c:v>
                </c:pt>
                <c:pt idx="1">
                  <c:v>Citazione</c:v>
                </c:pt>
                <c:pt idx="2">
                  <c:v>Marginale</c:v>
                </c:pt>
                <c:pt idx="3">
                  <c:v>Centrale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1-CE44-B562-DA6704ABB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latin typeface="+mj-lt"/>
              </a:rPr>
              <a:t>Grafico 21. Distribuzione</a:t>
            </a:r>
            <a:r>
              <a:rPr lang="it-IT" sz="1400" baseline="0" dirty="0">
                <a:latin typeface="+mj-lt"/>
              </a:rPr>
              <a:t> dei soggetti </a:t>
            </a:r>
            <a:r>
              <a:rPr lang="it-IT" sz="1400" dirty="0">
                <a:latin typeface="+mj-lt"/>
              </a:rPr>
              <a:t>per tipologia</a:t>
            </a:r>
            <a:r>
              <a:rPr lang="it-IT" sz="1400" baseline="0" dirty="0">
                <a:latin typeface="+mj-lt"/>
              </a:rPr>
              <a:t> </a:t>
            </a:r>
            <a:r>
              <a:rPr lang="it-IT" sz="1400" b="0" i="0" u="none" strike="noStrike" cap="none" baseline="0" dirty="0">
                <a:effectLst/>
              </a:rPr>
              <a:t>nelle puntate che trattano esplicitamente la crisi climatica  (</a:t>
            </a:r>
            <a:r>
              <a:rPr lang="it-IT" sz="1400" b="1" i="0" u="none" strike="noStrike" cap="none" baseline="0" dirty="0">
                <a:effectLst/>
              </a:rPr>
              <a:t>Tot soggetti N=44)</a:t>
            </a:r>
            <a:endParaRPr lang="it-IT" sz="14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6-7944-A1E5-CC5B36FC125A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6-7944-A1E5-CC5B36FC125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6-7944-A1E5-CC5B36FC12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Esperti</c:v>
                </c:pt>
                <c:pt idx="1">
                  <c:v>Gente comune</c:v>
                </c:pt>
                <c:pt idx="2">
                  <c:v>Politici/ istituzioni nazionali</c:v>
                </c:pt>
                <c:pt idx="3">
                  <c:v>Giornalisti</c:v>
                </c:pt>
                <c:pt idx="4">
                  <c:v>Politici/ istituzioni europee</c:v>
                </c:pt>
                <c:pt idx="5">
                  <c:v>Associazioni ambientaliste</c:v>
                </c:pt>
                <c:pt idx="6">
                  <c:v>Politici/ istituzioni estere</c:v>
                </c:pt>
                <c:pt idx="7">
                  <c:v>Aziende</c:v>
                </c:pt>
                <c:pt idx="8">
                  <c:v>Mondo dello sport</c:v>
                </c:pt>
                <c:pt idx="9">
                  <c:v>Associazioni di categoria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11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F4-5148-9675-A1CF4E1A3A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latin typeface="+mj-lt"/>
              </a:rPr>
              <a:t>Grafico 22. Numero di </a:t>
            </a:r>
            <a:r>
              <a:rPr lang="it-IT" sz="1400" baseline="0" dirty="0">
                <a:latin typeface="+mj-lt"/>
              </a:rPr>
              <a:t>soggetti </a:t>
            </a:r>
            <a:r>
              <a:rPr lang="it-IT" sz="1400" dirty="0">
                <a:latin typeface="+mj-lt"/>
              </a:rPr>
              <a:t>per modalità di presenza nelle puntate che trattano esplicitamente la crisi climatica </a:t>
            </a:r>
            <a:r>
              <a:rPr lang="it-IT" sz="1400" baseline="0" dirty="0">
                <a:latin typeface="+mj-lt"/>
              </a:rPr>
              <a:t> (</a:t>
            </a:r>
            <a:r>
              <a:rPr lang="it-IT" sz="1400" b="1" baseline="0" dirty="0">
                <a:latin typeface="+mj-lt"/>
              </a:rPr>
              <a:t>Tot soggetti N=44)</a:t>
            </a:r>
            <a:endParaRPr lang="it-IT" sz="14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6-7944-A1E5-CC5B36FC125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6-7944-A1E5-CC5B36FC125A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6-7944-A1E5-CC5B36FC125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6-7944-A1E5-CC5B36FC12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Citazione</c:v>
                </c:pt>
                <c:pt idx="1">
                  <c:v>Intervista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F4-5148-9675-A1CF4E1A3A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latin typeface="+mj-lt"/>
              </a:rPr>
              <a:t>Grafico 23. Numero</a:t>
            </a:r>
            <a:r>
              <a:rPr lang="it-IT" sz="1400" baseline="0" dirty="0">
                <a:latin typeface="+mj-lt"/>
              </a:rPr>
              <a:t> di soggetti </a:t>
            </a:r>
            <a:r>
              <a:rPr lang="it-IT" sz="1400" dirty="0">
                <a:latin typeface="+mj-lt"/>
              </a:rPr>
              <a:t>per posizione nelle puntate che trattano esplicitamente la crisi climatica </a:t>
            </a:r>
            <a:r>
              <a:rPr lang="it-IT" sz="1400" baseline="0" dirty="0">
                <a:latin typeface="+mj-lt"/>
              </a:rPr>
              <a:t> (</a:t>
            </a:r>
            <a:r>
              <a:rPr lang="it-IT" sz="1400" b="1" baseline="0" dirty="0">
                <a:latin typeface="+mj-lt"/>
              </a:rPr>
              <a:t>Tot soggetti N=44)</a:t>
            </a:r>
            <a:endParaRPr lang="it-IT" sz="14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6-7944-A1E5-CC5B36FC125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6-7944-A1E5-CC5B36FC125A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6-7944-A1E5-CC5B36FC125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6-7944-A1E5-CC5B36FC12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Soggetto impegnato</c:v>
                </c:pt>
                <c:pt idx="1">
                  <c:v>Ambivalente</c:v>
                </c:pt>
                <c:pt idx="2">
                  <c:v>Soggetto disimpegnato</c:v>
                </c:pt>
                <c:pt idx="3">
                  <c:v>Soggetto negazionista</c:v>
                </c:pt>
                <c:pt idx="4">
                  <c:v>Nessuna posizione/ND*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29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F4-5148-9675-A1CF4E1A3A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b="0" noProof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24. </a:t>
            </a:r>
            <a:r>
              <a:rPr lang="it-IT" sz="1400" b="0" i="0" u="none" strike="noStrike" cap="none" baseline="0" dirty="0">
                <a:effectLst/>
              </a:rPr>
              <a:t>Numero delle puntate che trattano implicitamente o esplicitamente la crisi climatica per trasmissione TV (</a:t>
            </a:r>
            <a:r>
              <a:rPr lang="it-IT" sz="1400" b="1" i="0" u="none" strike="noStrike" cap="none" baseline="0" dirty="0">
                <a:effectLst/>
              </a:rPr>
              <a:t>Tot N=24</a:t>
            </a:r>
            <a:r>
              <a:rPr lang="it-IT" sz="1400" b="0" i="0" u="none" strike="noStrike" cap="none" baseline="0" dirty="0">
                <a:effectLst/>
              </a:rPr>
              <a:t>)</a:t>
            </a:r>
            <a:r>
              <a:rPr lang="it-IT" sz="1400" b="0" i="0" u="none" strike="noStrike" cap="none" baseline="0" dirty="0"/>
              <a:t>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CE44-B562-DA6704ABBF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1-CE44-B562-DA6704ABBF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1-CE44-B562-DA6704ABBF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1-CE44-B562-DA6704ABBF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C0-C04F-9D90-14ED5521D9E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Unomattina</c:v>
                </c:pt>
                <c:pt idx="1">
                  <c:v>Cartabianca</c:v>
                </c:pt>
                <c:pt idx="2">
                  <c:v>Mattino 5</c:v>
                </c:pt>
                <c:pt idx="3">
                  <c:v>Quarta Repubblica</c:v>
                </c:pt>
                <c:pt idx="4">
                  <c:v>Otto e mezzo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1-CE44-B562-DA6704ABB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25. Distribuzione delle puntate per rilevanza della crisi tematica per trasmissione TV 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N=24)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153759494640801"/>
          <c:y val="0.22319837962962963"/>
          <c:w val="0.87573439997113645"/>
          <c:h val="0.707122916666666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Implicito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Unomattina</c:v>
                </c:pt>
                <c:pt idx="1">
                  <c:v>Cartabianca</c:v>
                </c:pt>
                <c:pt idx="2">
                  <c:v>Mattino 5</c:v>
                </c:pt>
                <c:pt idx="3">
                  <c:v>Quarta Repubblica</c:v>
                </c:pt>
                <c:pt idx="4">
                  <c:v>Otto e mezzo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6-BA49-8F86-3C576DCD35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Citazione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Unomattina</c:v>
                </c:pt>
                <c:pt idx="1">
                  <c:v>Cartabianca</c:v>
                </c:pt>
                <c:pt idx="2">
                  <c:v>Mattino 5</c:v>
                </c:pt>
                <c:pt idx="3">
                  <c:v>Quarta Repubblica</c:v>
                </c:pt>
                <c:pt idx="4">
                  <c:v>Otto e mezzo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16-BA49-8F86-3C576DCD35B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Marginale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Unomattina</c:v>
                </c:pt>
                <c:pt idx="1">
                  <c:v>Cartabianca</c:v>
                </c:pt>
                <c:pt idx="2">
                  <c:v>Mattino 5</c:v>
                </c:pt>
                <c:pt idx="3">
                  <c:v>Quarta Repubblica</c:v>
                </c:pt>
                <c:pt idx="4">
                  <c:v>Otto e mezzo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6-BA49-8F86-3C576DCD35B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Centrale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Unomattina</c:v>
                </c:pt>
                <c:pt idx="1">
                  <c:v>Cartabianca</c:v>
                </c:pt>
                <c:pt idx="2">
                  <c:v>Mattino 5</c:v>
                </c:pt>
                <c:pt idx="3">
                  <c:v>Quarta Repubblica</c:v>
                </c:pt>
                <c:pt idx="4">
                  <c:v>Otto e mezzo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16-BA49-8F86-3C576DCD35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080435536"/>
        <c:axId val="1356000592"/>
      </c:barChart>
      <c:catAx>
        <c:axId val="208043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6000592"/>
        <c:crosses val="autoZero"/>
        <c:auto val="1"/>
        <c:lblAlgn val="ctr"/>
        <c:lblOffset val="100"/>
        <c:noMultiLvlLbl val="0"/>
      </c:catAx>
      <c:valAx>
        <c:axId val="1356000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8043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latin typeface="+mj-lt"/>
              </a:rPr>
              <a:t>Grafico 26. Numero di </a:t>
            </a:r>
            <a:r>
              <a:rPr lang="it-IT" sz="1400" i="0" dirty="0">
                <a:latin typeface="+mj-lt"/>
              </a:rPr>
              <a:t>puntate</a:t>
            </a:r>
            <a:r>
              <a:rPr lang="it-IT" sz="1400" i="1" dirty="0">
                <a:latin typeface="+mj-lt"/>
              </a:rPr>
              <a:t> </a:t>
            </a:r>
            <a:r>
              <a:rPr lang="it-IT" sz="1400" i="1" baseline="0" dirty="0">
                <a:latin typeface="+mj-lt"/>
              </a:rPr>
              <a:t> </a:t>
            </a:r>
            <a:r>
              <a:rPr lang="it-IT" sz="1400" dirty="0">
                <a:latin typeface="+mj-lt"/>
              </a:rPr>
              <a:t>che trattano esplicitamente la crisi climatica per trasmissione TV (</a:t>
            </a:r>
            <a:r>
              <a:rPr lang="it-IT" sz="1400" b="1" dirty="0">
                <a:latin typeface="+mj-lt"/>
              </a:rPr>
              <a:t>Tot</a:t>
            </a:r>
            <a:r>
              <a:rPr lang="it-IT" sz="1400" b="1" baseline="0" dirty="0">
                <a:latin typeface="+mj-lt"/>
              </a:rPr>
              <a:t> N</a:t>
            </a:r>
            <a:r>
              <a:rPr lang="it-IT" sz="1400" b="1" dirty="0">
                <a:latin typeface="+mj-lt"/>
              </a:rPr>
              <a:t>=22</a:t>
            </a:r>
            <a:r>
              <a:rPr lang="it-IT" sz="1400" dirty="0"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7187500000000001E-2"/>
          <c:y val="0.20097407407407408"/>
          <c:w val="0.96562499999999996"/>
          <c:h val="0.70786226851851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CE44-B562-DA6704ABBF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1-CE44-B562-DA6704ABBF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1-CE44-B562-DA6704ABBF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1-CE44-B562-DA6704ABBFF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Unomattina</c:v>
                </c:pt>
                <c:pt idx="1">
                  <c:v>Cartabianca</c:v>
                </c:pt>
                <c:pt idx="2">
                  <c:v>Mattino 5</c:v>
                </c:pt>
                <c:pt idx="3">
                  <c:v>Quarta Repubblica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1-CE44-B562-DA6704ABB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28. </a:t>
            </a:r>
            <a:r>
              <a:rPr lang="it-IT" sz="1400" b="0" i="0" u="none" strike="noStrike" cap="none" baseline="0" dirty="0">
                <a:effectLst/>
              </a:rPr>
              <a:t>Percentuale di puntate che trattano esplicitamente la crisi climatica sul totale puntate (media: 5,9% su Tot N=388) </a:t>
            </a:r>
            <a:endParaRPr lang="it-IT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7830999154953334"/>
          <c:y val="0.20631620370370371"/>
          <c:w val="0.69698755629444831"/>
          <c:h val="0.761345833333333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CE44-B562-DA6704ABBF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66-4540-9561-76F0707BCBA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1-CE44-B562-DA6704ABBF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4836-1242-B60A-89E18683944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36-C24F-9ACB-0EDA46A8C185}"/>
              </c:ext>
            </c:extLst>
          </c:dPt>
          <c:dLbls>
            <c:dLbl>
              <c:idx val="4"/>
              <c:layout>
                <c:manualLayout>
                  <c:x val="3.593083949966306E-2"/>
                  <c:y val="2.314814814814814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6-1242-B60A-89E18683944F}"/>
                </c:ext>
              </c:extLst>
            </c:dLbl>
            <c:dLbl>
              <c:idx val="5"/>
              <c:layout>
                <c:manualLayout>
                  <c:x val="2.9193807093476194E-2"/>
                  <c:y val="2.155839293091385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36-C24F-9ACB-0EDA46A8C185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Cartabianca</c:v>
                </c:pt>
                <c:pt idx="1">
                  <c:v>Unomattina</c:v>
                </c:pt>
                <c:pt idx="2">
                  <c:v>Quarta Repubblica</c:v>
                </c:pt>
                <c:pt idx="3">
                  <c:v>Mattino 5 news</c:v>
                </c:pt>
                <c:pt idx="4">
                  <c:v>Otto e mezzo</c:v>
                </c:pt>
                <c:pt idx="5">
                  <c:v>L'Aria che tira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0.3125</c:v>
                </c:pt>
                <c:pt idx="1">
                  <c:v>0.10169491525423729</c:v>
                </c:pt>
                <c:pt idx="2">
                  <c:v>6.25E-2</c:v>
                </c:pt>
                <c:pt idx="3">
                  <c:v>5.0632911392405063E-2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1-CE44-B562-DA6704ABB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737551"/>
        <c:axId val="169545279"/>
      </c:barChart>
      <c:catAx>
        <c:axId val="16973755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b="0" i="0" baseline="0" dirty="0">
                <a:solidFill>
                  <a:schemeClr val="bg2">
                    <a:lumMod val="10000"/>
                  </a:schemeClr>
                </a:solidFill>
                <a:effectLst/>
              </a:rPr>
              <a:t>Grafico 27. Percentuale di puntate che trattano implicitamente o esplicitamente la crisi climatica sul totale puntate (media: 6,2 % su Tot N=388)  </a:t>
            </a:r>
            <a:endParaRPr lang="it-IT" sz="1400" b="0" dirty="0">
              <a:solidFill>
                <a:schemeClr val="bg2">
                  <a:lumMod val="1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8042873679684976"/>
          <c:y val="0.20631620370370371"/>
          <c:w val="0.69468075382787353"/>
          <c:h val="0.7613458333333333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E0-FA47-BA03-BCB90D5147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E0-FA47-BA03-BCB90D51475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E0-FA47-BA03-BCB90D5147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E0-FA47-BA03-BCB90D514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E0-FA47-BA03-BCB90D51475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A2-EB4D-96C4-5737FC94484F}"/>
              </c:ext>
            </c:extLst>
          </c:dPt>
          <c:dLbls>
            <c:dLbl>
              <c:idx val="4"/>
              <c:layout>
                <c:manualLayout>
                  <c:x val="2.4890509375276721E-2"/>
                  <c:y val="4.629629630707549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E0-FA47-BA03-BCB90D514752}"/>
                </c:ext>
              </c:extLst>
            </c:dLbl>
            <c:dLbl>
              <c:idx val="5"/>
              <c:layout>
                <c:manualLayout>
                  <c:x val="3.3941603693559169E-2"/>
                  <c:y val="2.155839293091385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A2-EB4D-96C4-5737FC94484F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Cartabianca</c:v>
                </c:pt>
                <c:pt idx="1">
                  <c:v>Quarta Repubblica</c:v>
                </c:pt>
                <c:pt idx="2">
                  <c:v>Unomattina</c:v>
                </c:pt>
                <c:pt idx="3">
                  <c:v>Mattino 5 news</c:v>
                </c:pt>
                <c:pt idx="4">
                  <c:v>Otto e mezzo</c:v>
                </c:pt>
                <c:pt idx="5">
                  <c:v>L'Aria che tira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0.3125</c:v>
                </c:pt>
                <c:pt idx="1">
                  <c:v>0.125</c:v>
                </c:pt>
                <c:pt idx="2">
                  <c:v>0.10169491525423729</c:v>
                </c:pt>
                <c:pt idx="3">
                  <c:v>5.0632911392405063E-2</c:v>
                </c:pt>
                <c:pt idx="4">
                  <c:v>1.2658227848101266E-2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E0-FA47-BA03-BCB90D51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737551"/>
        <c:axId val="169545279"/>
      </c:barChart>
      <c:catAx>
        <c:axId val="16973755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b="0" i="0" u="none" strike="noStrike" kern="1200" cap="none" spc="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Grafico 3. Numero di puntate che trattano esplicitamente la crisi climatica per mese  (</a:t>
            </a:r>
            <a:r>
              <a:rPr lang="it-IT" sz="1400" b="1" i="0" u="none" strike="noStrike" kern="1200" cap="none" spc="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Tot N=22</a:t>
            </a:r>
            <a:r>
              <a:rPr lang="it-IT" sz="1400" b="0" i="0" u="none" strike="noStrike" kern="1200" cap="none" spc="0" baseline="0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Puntate (Tot N=22)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Foglio1!$A$2:$A$5</c:f>
              <c:strCache>
                <c:ptCount val="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95-BE4E-A5FD-DCCA6F7B3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827152"/>
        <c:axId val="1567828784"/>
      </c:lineChart>
      <c:catAx>
        <c:axId val="156782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7828784"/>
        <c:crosses val="autoZero"/>
        <c:auto val="1"/>
        <c:lblAlgn val="ctr"/>
        <c:lblOffset val="100"/>
        <c:noMultiLvlLbl val="0"/>
      </c:catAx>
      <c:valAx>
        <c:axId val="1567828784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67827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4. </a:t>
            </a:r>
            <a:r>
              <a:rPr lang="it-IT" sz="1400" i="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Numero</a:t>
            </a:r>
            <a:r>
              <a:rPr lang="it-IT" sz="1400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di puntate</a:t>
            </a:r>
            <a:r>
              <a:rPr lang="it-IT" sz="1400" i="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</a:t>
            </a:r>
            <a:r>
              <a:rPr lang="it-IT" sz="1400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he </a:t>
            </a:r>
            <a:r>
              <a:rPr lang="it-IT" sz="1400" b="0" i="0" u="none" strike="noStrike" cap="none" baseline="0" dirty="0">
                <a:effectLst/>
              </a:rPr>
              <a:t>trattano esplicitamente la crisi climatica</a:t>
            </a:r>
            <a:r>
              <a:rPr lang="it-IT" sz="1400" b="0" i="0" u="none" strike="noStrike" cap="none" baseline="0" dirty="0"/>
              <a:t>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per rilevanza della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questione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N=22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7187458830158316E-2"/>
          <c:y val="0.16927800925925926"/>
          <c:w val="0.96562499999999996"/>
          <c:h val="0.74996041666666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Frame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CE44-B562-DA6704ABBF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1-CE44-B562-DA6704ABBF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1-CE44-B562-DA6704ABBF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1-CE44-B562-DA6704ABBF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Citazione</c:v>
                </c:pt>
                <c:pt idx="1">
                  <c:v>Marginale</c:v>
                </c:pt>
                <c:pt idx="2">
                  <c:v>Centrale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1-CE44-B562-DA6704ABB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5. Numero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di puntate </a:t>
            </a:r>
            <a:r>
              <a:rPr lang="it-IT" sz="1400" b="0" i="0" u="none" strike="noStrike" cap="none" baseline="0" dirty="0">
                <a:effectLst/>
              </a:rPr>
              <a:t>che trattano implicitamente o esplicitamente la crisi climatica</a:t>
            </a:r>
            <a:r>
              <a:rPr lang="it-IT" sz="1400" b="0" i="0" u="none" strike="noStrike" cap="none" baseline="0" dirty="0"/>
              <a:t>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per evento/valore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notizia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N=24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Fre 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Evento climatico/fenomeno naturale</c:v>
                </c:pt>
                <c:pt idx="1">
                  <c:v>Evento politico</c:v>
                </c:pt>
                <c:pt idx="2">
                  <c:v>Evento economico/industriale</c:v>
                </c:pt>
                <c:pt idx="3">
                  <c:v>Iniziativa di sensibilizzazione o educazione</c:v>
                </c:pt>
                <c:pt idx="4">
                  <c:v>Più eventi diversi</c:v>
                </c:pt>
                <c:pt idx="5">
                  <c:v>Altro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3-F040-B7FB-11E142A6ED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Grafico 6. Numero di puntate </a:t>
            </a:r>
            <a:r>
              <a:rPr lang="it-IT" sz="1400" b="0" i="0" u="none" strike="noStrike" cap="none" baseline="0" dirty="0">
                <a:effectLst/>
              </a:rPr>
              <a:t>che trattano esplicitamente la crisi climatica </a:t>
            </a:r>
            <a:r>
              <a:rPr lang="it-IT" sz="14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per evento/valore-notizia (</a:t>
            </a:r>
            <a:r>
              <a:rPr lang="it-IT" sz="1400" b="1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Tot N=22</a:t>
            </a:r>
            <a:r>
              <a:rPr lang="it-IT" sz="14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)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Freq %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E0-2942-B301-93A8B49097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E0-2942-B301-93A8B49097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E0-2942-B301-93A8B49097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E0-2942-B301-93A8B49097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Evento climatico/fenomeno naturale</c:v>
                </c:pt>
                <c:pt idx="1">
                  <c:v>Evento politico</c:v>
                </c:pt>
                <c:pt idx="2">
                  <c:v>Evento economico/industriale</c:v>
                </c:pt>
                <c:pt idx="3">
                  <c:v>Iniziativa di sensibilizzazione o educazione</c:v>
                </c:pt>
                <c:pt idx="4">
                  <c:v>Più eventi diversi</c:v>
                </c:pt>
                <c:pt idx="5">
                  <c:v>Altro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E0-2942-B301-93A8B4909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7. Numero </a:t>
            </a:r>
            <a:r>
              <a:rPr lang="it-IT" sz="1400" i="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di puntate </a:t>
            </a:r>
            <a:r>
              <a:rPr lang="it-IT" sz="1400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che </a:t>
            </a:r>
            <a:r>
              <a:rPr lang="it-IT" sz="1400" b="0" i="0" u="none" strike="noStrike" cap="none" baseline="0" dirty="0">
                <a:effectLst/>
              </a:rPr>
              <a:t>trattano implicitamente o esplicitamente la crisi climatica</a:t>
            </a:r>
            <a:r>
              <a:rPr lang="it-IT" sz="1400" b="0" i="0" u="none" strike="noStrike" cap="none" baseline="0" dirty="0"/>
              <a:t> </a:t>
            </a:r>
            <a:r>
              <a:rPr lang="it-IT" sz="1400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per contesto (</a:t>
            </a:r>
            <a:r>
              <a:rPr lang="it-IT" sz="1400" b="1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N=24)</a:t>
            </a:r>
            <a:endParaRPr lang="it-IT" sz="1400" i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7187500000000001E-2"/>
          <c:y val="0.25041342592592597"/>
          <c:w val="0.96562499999999996"/>
          <c:h val="0.66501759259259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Frame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36-1648-8C9C-467996BE9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36-1648-8C9C-467996BE9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36-1648-8C9C-467996BE9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36-1648-8C9C-467996BE94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Più contesti diversi</c:v>
                </c:pt>
                <c:pt idx="1">
                  <c:v>Estero e/o internazionale</c:v>
                </c:pt>
                <c:pt idx="2">
                  <c:v>Locale</c:v>
                </c:pt>
                <c:pt idx="3">
                  <c:v>Nazionale</c:v>
                </c:pt>
                <c:pt idx="4">
                  <c:v>Nessun contesto specifico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36-1648-8C9C-467996BE9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 9. Numero di </a:t>
            </a:r>
            <a:r>
              <a:rPr lang="it-IT" sz="1400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puntate</a:t>
            </a:r>
            <a:r>
              <a:rPr lang="it-IT" sz="1400" i="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i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che </a:t>
            </a:r>
            <a:r>
              <a:rPr lang="it-IT" sz="1400" b="0" i="0" u="none" strike="noStrike" cap="none" baseline="0" dirty="0">
                <a:effectLst/>
              </a:rPr>
              <a:t>trattano implicitamente o esplicitamente la crisi climatica</a:t>
            </a:r>
            <a:r>
              <a:rPr lang="it-IT" sz="1400" b="0" i="0" u="none" strike="noStrike" cap="none" baseline="0" dirty="0"/>
              <a:t>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per tipo di </a:t>
            </a:r>
            <a:r>
              <a:rPr lang="it-IT" sz="140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frame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N=24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7-714E-A594-0893FC5613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7-714E-A594-0893FC5613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97-714E-A594-0893FC5613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97-714E-A594-0893FC5613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Ambientale</c:v>
                </c:pt>
                <c:pt idx="1">
                  <c:v>Politico</c:v>
                </c:pt>
                <c:pt idx="2">
                  <c:v>Economico</c:v>
                </c:pt>
                <c:pt idx="3">
                  <c:v>Culturale e/o sociale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97-714E-A594-0893FC561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none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Grafico</a:t>
            </a:r>
            <a:r>
              <a:rPr lang="it-IT" sz="14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10. Numero di </a:t>
            </a:r>
            <a:r>
              <a:rPr lang="it-IT" sz="1400" i="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puntate</a:t>
            </a:r>
            <a:r>
              <a:rPr lang="it-IT" sz="1400" i="1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it-IT" sz="1400" b="0" i="0" u="none" strike="noStrike" cap="none" baseline="0" dirty="0">
                <a:effectLst/>
              </a:rPr>
              <a:t>che trattano esplicitamente la crisi climatica 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per tipo di  </a:t>
            </a:r>
            <a:r>
              <a:rPr lang="it-IT" sz="140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frame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Tot 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N=22)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none" spc="2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C8-F245-93DA-54EB0A666F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C8-F245-93DA-54EB0A666F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C8-F245-93DA-54EB0A666F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C8-F245-93DA-54EB0A666F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Ambientale</c:v>
                </c:pt>
                <c:pt idx="1">
                  <c:v>Politico</c:v>
                </c:pt>
                <c:pt idx="2">
                  <c:v>Economico</c:v>
                </c:pt>
                <c:pt idx="3">
                  <c:v>Culturale e/o sociale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C8-F245-93DA-54EB0A666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37551"/>
        <c:axId val="169545279"/>
      </c:barChart>
      <c:catAx>
        <c:axId val="16973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45279"/>
        <c:crosses val="autoZero"/>
        <c:auto val="1"/>
        <c:lblAlgn val="ctr"/>
        <c:lblOffset val="100"/>
        <c:noMultiLvlLbl val="0"/>
      </c:catAx>
      <c:valAx>
        <c:axId val="1695452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3755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0556-FA0B-D049-9620-7C79BB0B1AF4}" type="datetimeFigureOut">
              <a:rPr lang="it-IT" smtClean="0"/>
              <a:t>25/07/22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0E818-1737-8E4D-B25D-4859CBF6C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2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7EF52-BAF6-5244-950C-4CA463CA0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F4BE6E-63BF-1741-9744-21229448C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39F59D-A875-7947-AC35-10454A45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C65-ECE2-404E-9FD6-61F62F4F779E}" type="datetime1">
              <a:rPr lang="it-IT" smtClean="0"/>
              <a:t>25/07/22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3B6D8E-E6A3-614A-B56D-B51434FF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E7BE79-AB4E-384B-9DDB-17E0A721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75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55CCD-CFCC-F14A-9950-8F4CA188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790F3F-6810-6448-982E-C8C6CE6D0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ECB52C-114B-A047-ABEE-5F3FB41D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AA34-F2AA-5644-B8E5-2632B203A0CE}" type="datetime1">
              <a:rPr lang="it-IT" smtClean="0"/>
              <a:t>25/07/22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AA12CF-7393-8C4C-B5E1-BCD393A1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6B3E0-A0D6-5A43-A154-01402254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D1311C-9544-F94A-A86F-562349438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B2E956-A3D6-224E-A39A-C35D0A1CA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57FA41-601A-AF4C-ACDA-BDEC140D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D78-0B41-6743-BD36-B5D8CF263622}" type="datetime1">
              <a:rPr lang="it-IT" smtClean="0"/>
              <a:t>25/07/22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841838-7019-0C48-8140-03068C91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E4CBE4-98B4-614C-8FE2-0B25F2B3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3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0990F-02BA-1E47-B8C0-7E5C469F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110DA8-4174-B143-953A-0A4F81BB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FEFCBF-E59B-3940-8B5A-9EAB0D4B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347E-B287-9842-BF48-05642BA666A9}" type="datetime1">
              <a:rPr lang="it-IT" smtClean="0"/>
              <a:t>25/07/22</a:t>
            </a:fld>
            <a:endParaRPr lang="it-IT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DFAD6A30-8D72-284C-8237-68BA1C8FDD1F}"/>
              </a:ext>
            </a:extLst>
          </p:cNvPr>
          <p:cNvCxnSpPr>
            <a:cxnSpLocks/>
          </p:cNvCxnSpPr>
          <p:nvPr userDrawn="1"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F44AF4EE-35E3-C649-8486-7D8414B54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9" name="Immagine 8" descr="Osservatorio orizzontale azzurro + nero.png">
            <a:extLst>
              <a:ext uri="{FF2B5EF4-FFF2-40B4-BE49-F238E27FC236}">
                <a16:creationId xmlns:a16="http://schemas.microsoft.com/office/drawing/2014/main" id="{2AC87F2D-E9D7-0746-8188-DAB56569E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7C82AC81-BFB3-7144-8422-F1C9E76858E3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A5468B06-8BB6-8D48-8E59-E4F956B9FE5F}"/>
              </a:ext>
            </a:extLst>
          </p:cNvPr>
          <p:cNvSpPr txBox="1">
            <a:spLocks/>
          </p:cNvSpPr>
          <p:nvPr userDrawn="1"/>
        </p:nvSpPr>
        <p:spPr>
          <a:xfrm>
            <a:off x="9557359" y="6150577"/>
            <a:ext cx="2438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46AAA9-6543-6544-995D-D39F0575BB17}" type="slidenum">
              <a:rPr lang="it-IT" smtClean="0">
                <a:solidFill>
                  <a:schemeClr val="bg2">
                    <a:lumMod val="10000"/>
                  </a:schemeClr>
                </a:solidFill>
              </a:rPr>
              <a:pPr/>
              <a:t>‹N›</a:t>
            </a:fld>
            <a:endParaRPr lang="it-IT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2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EB146F-B949-3846-8FC2-78AD97BD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B0369-76D7-9E47-B6C3-45ADFBC03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6195C0-F8E3-D14B-9F2F-E64C5E72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2DE3-4F9D-6040-9ECC-85CA5A5E1E17}" type="datetime1">
              <a:rPr lang="it-IT" smtClean="0"/>
              <a:t>25/07/22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4E9FA8-D58E-1942-9A8C-3B8D7ED6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FCAF5C-AE9B-BD47-B3FD-FA525F96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14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766F4-0470-224A-96D1-7DBE9799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783605-B6E9-D946-86AA-A39015DDC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12F08C-B438-6D44-A027-21433DD3F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D61963-D33F-DD47-9792-A9D14A8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9ACF-528C-DC41-A54C-C7CBA517875D}" type="datetime1">
              <a:rPr lang="it-IT" smtClean="0"/>
              <a:t>25/07/22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C66F87-937D-8043-ADBA-FFD31AA3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B10E68-4C25-0241-88BB-9DC2F5A7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3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CC730-E6D7-DF42-951A-CE9B063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2DBF7C-0935-B64F-B371-60DDBD918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71B48F-11DA-6043-897B-B3413F329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D96A761-76A5-6743-B323-D7E083523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792E72-D868-B54A-B51F-E3280084A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F505C6-8A26-1040-A164-8FD633F8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4D27-68FF-BD43-AF02-C2C20B3B4634}" type="datetime1">
              <a:rPr lang="it-IT" smtClean="0"/>
              <a:t>25/07/22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030523-86DC-8B4B-A65F-A8EECA23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06738A9-D834-6C49-92A9-599E3EFD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6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CD358-AE4D-EC4A-8298-AE2B8495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51A47A-0034-8D46-8541-35CBDCA1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D053-CBC5-7744-ABC4-12875745342E}" type="datetime1">
              <a:rPr lang="it-IT" smtClean="0"/>
              <a:t>25/07/22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D230AE-C7DE-4047-85F5-3E5560F9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E61D3E-271E-F241-8031-5173AD76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8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7ECD7E-8854-034E-A71E-DAB9A8CD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59E-52B8-E34A-B30A-0AE1647F22AC}" type="datetime1">
              <a:rPr lang="it-IT" smtClean="0"/>
              <a:t>25/07/22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9F6CB7-819A-B04C-87B9-872A1E4A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6B29CF-8F51-FB4A-8860-F2D41489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A4D94-6C8B-6945-8DA9-5090147B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3F1B6-60E4-6E4E-A5A6-5C12C241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1C0CE9-6111-3E48-ABA1-3361FEB8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5D1584-A373-C541-B065-34666670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AA6-1624-8F48-A4C3-49FAEADE4845}" type="datetime1">
              <a:rPr lang="it-IT" smtClean="0"/>
              <a:t>25/07/22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C09437-9108-394F-B630-DDCC72CA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E97771-8B9D-0F4D-99B8-305EC29E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19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282B4-82DF-CD46-A2DB-F07A11B1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5A803F-F650-844F-BF86-4D29974C2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B7ADFF-DB11-4D40-BF8D-63F38A4A5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6919A7-2E1D-D440-8C23-CE40AC1E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EF4-9B78-F644-A8AE-901ADCF13B1A}" type="datetime1">
              <a:rPr lang="it-IT" smtClean="0"/>
              <a:t>25/07/22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998941-733C-FC4F-B9F8-F51D19DE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BF610D-F1EC-2748-BD35-368A3B14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2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CD9963-803A-724F-BDB5-9182C79B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A23414-A8D2-574A-B286-2D91D058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1EC4FC-09B9-A045-B7CD-6E8503CE8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9FB6C-30FD-3D41-A54C-03D5F0900BAA}" type="datetime1">
              <a:rPr lang="it-IT" smtClean="0"/>
              <a:t>25/07/22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E8F4F-8D85-294B-A2C2-E76645B89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5C7C73-1237-D640-82C7-8D7CAA27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1DF4-CC53-0346-88AF-F7D7F75B7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3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E52C00D-9A56-9F40-8564-6E1D98A21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573" y="1138404"/>
            <a:ext cx="10355419" cy="5719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Analisi dell’informazione sulla crisi climatica</a:t>
            </a:r>
            <a:br>
              <a:rPr lang="it-IT" sz="32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32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it-IT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 2022</a:t>
            </a:r>
            <a:br>
              <a:rPr lang="it-IT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it-IT" sz="18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Risultati preliminari</a:t>
            </a:r>
            <a:r>
              <a:rPr lang="it-IT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gennaio-aprile 2022, trasmissioni TV  (Q1/2022/TV)</a:t>
            </a:r>
            <a:br>
              <a:rPr lang="it-IT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32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32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32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it-IT" sz="32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it-IT" sz="32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Immagine 11" descr="Osservatorio orizzontale azzurro + nero.png">
            <a:extLst>
              <a:ext uri="{FF2B5EF4-FFF2-40B4-BE49-F238E27FC236}">
                <a16:creationId xmlns:a16="http://schemas.microsoft.com/office/drawing/2014/main" id="{A7C52542-F37D-354F-B220-A6503136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08" y="273701"/>
            <a:ext cx="2712334" cy="59023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47D0497-09FE-324B-A39E-B0BE9AB04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60" y="-2"/>
            <a:ext cx="2892856" cy="113764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872A0A4-48DD-064B-BF59-933624C91C5F}"/>
              </a:ext>
            </a:extLst>
          </p:cNvPr>
          <p:cNvSpPr txBox="1"/>
          <p:nvPr/>
        </p:nvSpPr>
        <p:spPr>
          <a:xfrm>
            <a:off x="2823889" y="6208814"/>
            <a:ext cx="3439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cura di Monia Azzalini e Mirella Marchese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7414C560-EBD7-EA47-A889-07D6F644CE79}"/>
              </a:ext>
            </a:extLst>
          </p:cNvPr>
          <p:cNvCxnSpPr/>
          <p:nvPr/>
        </p:nvCxnSpPr>
        <p:spPr>
          <a:xfrm>
            <a:off x="1826741" y="0"/>
            <a:ext cx="0" cy="6858000"/>
          </a:xfrm>
          <a:prstGeom prst="line">
            <a:avLst/>
          </a:prstGeom>
          <a:ln w="2222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Immagine 27">
            <a:extLst>
              <a:ext uri="{FF2B5EF4-FFF2-40B4-BE49-F238E27FC236}">
                <a16:creationId xmlns:a16="http://schemas.microsoft.com/office/drawing/2014/main" id="{3709740D-FDE2-BF46-9338-FBFEB1E5BD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0" t="-931" r="3032" b="8568"/>
          <a:stretch/>
        </p:blipFill>
        <p:spPr>
          <a:xfrm>
            <a:off x="130440" y="176309"/>
            <a:ext cx="1544400" cy="961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118F76A5-6BB7-5343-AEF2-9F75F97B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654"/>
          <a:stretch/>
        </p:blipFill>
        <p:spPr>
          <a:xfrm>
            <a:off x="130440" y="4581262"/>
            <a:ext cx="1544400" cy="85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C9A36EDF-C7B0-3F4D-B6D8-ED821CBA72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846"/>
          <a:stretch/>
        </p:blipFill>
        <p:spPr>
          <a:xfrm>
            <a:off x="130440" y="5657771"/>
            <a:ext cx="1548000" cy="85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D32537AA-B5B9-E043-B9B6-8992A5795C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843"/>
          <a:stretch/>
        </p:blipFill>
        <p:spPr>
          <a:xfrm>
            <a:off x="130440" y="1355327"/>
            <a:ext cx="1544400" cy="86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F1598D9E-F7F1-3547-8278-089F8F87A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647"/>
          <a:stretch/>
        </p:blipFill>
        <p:spPr>
          <a:xfrm>
            <a:off x="130440" y="2440292"/>
            <a:ext cx="1544400" cy="830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3326ACD3-62BA-3B40-BB9B-3074EB194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40" y="3487988"/>
            <a:ext cx="1544400" cy="87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67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Il </a:t>
            </a:r>
            <a:r>
              <a:rPr lang="en-GB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</a:p>
          <a:p>
            <a:pPr marL="457200" lvl="1" indent="0" algn="ctr">
              <a:buNone/>
            </a:pPr>
            <a:endParaRPr lang="it-IT" sz="2000" cap="small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9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2A5176F-5C8C-FD42-840A-56859A582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700001"/>
              </p:ext>
            </p:extLst>
          </p:nvPr>
        </p:nvGraphicFramePr>
        <p:xfrm>
          <a:off x="838200" y="1440000"/>
          <a:ext cx="10515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F0371831-3F86-D24B-B790-F5DC6FB6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en-GB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09DC8A6-1E0F-9546-8D57-FE5B3059898C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Evento/valore-notizia prevalente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complessivo</a:t>
            </a:r>
          </a:p>
        </p:txBody>
      </p:sp>
    </p:spTree>
    <p:extLst>
      <p:ext uri="{BB962C8B-B14F-4D97-AF65-F5344CB8AC3E}">
        <p14:creationId xmlns:p14="http://schemas.microsoft.com/office/powerpoint/2010/main" val="201619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0209345-4BD9-2849-B248-8284E59D9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692661"/>
              </p:ext>
            </p:extLst>
          </p:nvPr>
        </p:nvGraphicFramePr>
        <p:xfrm>
          <a:off x="838200" y="1440000"/>
          <a:ext cx="10515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54CD3D06-2E6B-7244-B44F-C13C027C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en-GB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02660C01-486D-914B-916D-63ED14691654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Evento/valore-notizia prevalente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</a:t>
            </a:r>
          </a:p>
        </p:txBody>
      </p:sp>
    </p:spTree>
    <p:extLst>
      <p:ext uri="{BB962C8B-B14F-4D97-AF65-F5344CB8AC3E}">
        <p14:creationId xmlns:p14="http://schemas.microsoft.com/office/powerpoint/2010/main" val="161709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2A5176F-5C8C-FD42-840A-56859A582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23870"/>
              </p:ext>
            </p:extLst>
          </p:nvPr>
        </p:nvGraphicFramePr>
        <p:xfrm>
          <a:off x="2032000" y="1440000"/>
          <a:ext cx="8128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F77D1846-43F1-EA40-BE97-24A7D5F1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en-GB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0278301C-F927-CE4B-A0E1-A7552B66ECB2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Contesto prevalente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complessivo</a:t>
            </a:r>
          </a:p>
        </p:txBody>
      </p:sp>
    </p:spTree>
    <p:extLst>
      <p:ext uri="{BB962C8B-B14F-4D97-AF65-F5344CB8AC3E}">
        <p14:creationId xmlns:p14="http://schemas.microsoft.com/office/powerpoint/2010/main" val="290754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B147D7D-40C6-C649-B581-728E6B8DF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007977"/>
              </p:ext>
            </p:extLst>
          </p:nvPr>
        </p:nvGraphicFramePr>
        <p:xfrm>
          <a:off x="2032000" y="1440000"/>
          <a:ext cx="8128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8E37B3C9-D745-3645-B0C3-BFAE99E4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en-GB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E381F22-C26A-4E4A-B819-DD13B2FF86F3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Frame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prevalente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complessivo</a:t>
            </a:r>
          </a:p>
        </p:txBody>
      </p:sp>
    </p:spTree>
    <p:extLst>
      <p:ext uri="{BB962C8B-B14F-4D97-AF65-F5344CB8AC3E}">
        <p14:creationId xmlns:p14="http://schemas.microsoft.com/office/powerpoint/2010/main" val="406351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18F816B-86B3-B342-B18E-8FA9DB8C0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350028"/>
              </p:ext>
            </p:extLst>
          </p:nvPr>
        </p:nvGraphicFramePr>
        <p:xfrm>
          <a:off x="2032000" y="1440000"/>
          <a:ext cx="8128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817DD687-438D-7F40-8E73-28674538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en-GB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1FE8FBD0-758C-7942-AAA0-683DE9A71A2D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Frame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prevalente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</a:t>
            </a:r>
          </a:p>
        </p:txBody>
      </p:sp>
    </p:spTree>
    <p:extLst>
      <p:ext uri="{BB962C8B-B14F-4D97-AF65-F5344CB8AC3E}">
        <p14:creationId xmlns:p14="http://schemas.microsoft.com/office/powerpoint/2010/main" val="367743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415FAA-8ED8-6449-BFB1-776D3A73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228925"/>
              </p:ext>
            </p:extLst>
          </p:nvPr>
        </p:nvGraphicFramePr>
        <p:xfrm>
          <a:off x="838200" y="1440000"/>
          <a:ext cx="10515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8435C9-6BD2-404D-ADB0-03943A90253C}"/>
              </a:ext>
            </a:extLst>
          </p:cNvPr>
          <p:cNvSpPr txBox="1"/>
          <p:nvPr/>
        </p:nvSpPr>
        <p:spPr>
          <a:xfrm>
            <a:off x="7995424" y="6004057"/>
            <a:ext cx="3358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+mj-lt"/>
              </a:rPr>
              <a:t>*crisi climatica: solo in assenza di altri argomenti più specifici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4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it-IT" sz="1400" cap="small" dirty="0" err="1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Argomenti trattati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complessivo</a:t>
            </a:r>
          </a:p>
        </p:txBody>
      </p:sp>
    </p:spTree>
    <p:extLst>
      <p:ext uri="{BB962C8B-B14F-4D97-AF65-F5344CB8AC3E}">
        <p14:creationId xmlns:p14="http://schemas.microsoft.com/office/powerpoint/2010/main" val="220460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7973F9E5-026E-384B-8997-3DEB4A84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it-IT" sz="1400" cap="small" dirty="0" err="1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84F31B0-9287-7145-AB5F-DF0C1193E15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Argomenti trattati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7A3379DE-4126-BD4D-9C37-EF011738F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347183"/>
              </p:ext>
            </p:extLst>
          </p:nvPr>
        </p:nvGraphicFramePr>
        <p:xfrm>
          <a:off x="838200" y="1440000"/>
          <a:ext cx="10515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606EF2-7703-BE42-B904-3DAA47A856B0}"/>
              </a:ext>
            </a:extLst>
          </p:cNvPr>
          <p:cNvSpPr txBox="1"/>
          <p:nvPr/>
        </p:nvSpPr>
        <p:spPr>
          <a:xfrm>
            <a:off x="7995424" y="6004057"/>
            <a:ext cx="3358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+mj-lt"/>
              </a:rPr>
              <a:t>*crisi climatica: solo in assenza di altri argomenti più specifici</a:t>
            </a:r>
          </a:p>
        </p:txBody>
      </p:sp>
    </p:spTree>
    <p:extLst>
      <p:ext uri="{BB962C8B-B14F-4D97-AF65-F5344CB8AC3E}">
        <p14:creationId xmlns:p14="http://schemas.microsoft.com/office/powerpoint/2010/main" val="213865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Le cause della crisi climatica</a:t>
            </a:r>
          </a:p>
          <a:p>
            <a:pPr marL="457200" lvl="1" indent="0" algn="ctr">
              <a:buNone/>
            </a:pPr>
            <a:endParaRPr lang="it-IT" sz="2000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71638D44-AB0C-004B-9156-8100612E23ED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 2022</a:t>
            </a:r>
          </a:p>
          <a:p>
            <a:endParaRPr lang="it-IT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Risultati preliminari: quotidiani, gennaio-aprile 2022 (Q1/2022)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7C38B32-0044-8F4E-B035-8A82B5C873B6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 2022</a:t>
            </a:r>
          </a:p>
          <a:p>
            <a:endParaRPr lang="it-IT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Risultati preliminari: quotidiani, gennaio-aprile 2022 (Q1/2022)</a:t>
            </a:r>
          </a:p>
        </p:txBody>
      </p:sp>
    </p:spTree>
    <p:extLst>
      <p:ext uri="{BB962C8B-B14F-4D97-AF65-F5344CB8AC3E}">
        <p14:creationId xmlns:p14="http://schemas.microsoft.com/office/powerpoint/2010/main" val="100346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 cause della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La presenza di cause della crisi climatica nelle puntate che trattano esplicitamente la questione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2138658D-4B60-DA48-B0C4-6B2BAF8B6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623192"/>
              </p:ext>
            </p:extLst>
          </p:nvPr>
        </p:nvGraphicFramePr>
        <p:xfrm>
          <a:off x="2395200" y="1440000"/>
          <a:ext cx="7401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182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INDICE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A71595-AE01-D741-8659-8AD0686B344A}"/>
              </a:ext>
            </a:extLst>
          </p:cNvPr>
          <p:cNvSpPr txBox="1"/>
          <p:nvPr/>
        </p:nvSpPr>
        <p:spPr>
          <a:xfrm>
            <a:off x="0" y="509910"/>
            <a:ext cx="12192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7200">
              <a:spcBef>
                <a:spcPts val="3600"/>
              </a:spcBef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indent="637200">
              <a:spcBef>
                <a:spcPts val="12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CAMPIONE DI ANALISI</a:t>
            </a:r>
          </a:p>
          <a:p>
            <a:pPr indent="637200">
              <a:spcBef>
                <a:spcPts val="18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METODOLOGIA</a:t>
            </a:r>
          </a:p>
          <a:p>
            <a:pPr indent="637200">
              <a:spcBef>
                <a:spcPts val="18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RISULTATI PRELIMINARI</a:t>
            </a:r>
          </a:p>
          <a:p>
            <a:pPr marL="1257300" lvl="2" indent="241200">
              <a:spcBef>
                <a:spcPts val="600"/>
              </a:spcBef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nell’informazione italiana</a:t>
            </a:r>
          </a:p>
          <a:p>
            <a:pPr marL="1257300" lvl="2" indent="241200">
              <a:spcBef>
                <a:spcPts val="600"/>
              </a:spcBef>
              <a:buFontTx/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en-GB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</a:t>
            </a:r>
          </a:p>
          <a:p>
            <a:pPr marL="1257300" lvl="2" indent="241200">
              <a:spcBef>
                <a:spcPts val="600"/>
              </a:spcBef>
              <a:buFontTx/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 cause della crisi climatica</a:t>
            </a:r>
          </a:p>
          <a:p>
            <a:pPr marL="1257300" lvl="2" indent="241200">
              <a:spcBef>
                <a:spcPts val="600"/>
              </a:spcBef>
              <a:buFontTx/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Connessione fra combustibili fossili e crisi climatica</a:t>
            </a:r>
          </a:p>
          <a:p>
            <a:pPr marL="1257300" lvl="2" indent="241200">
              <a:spcBef>
                <a:spcPts val="600"/>
              </a:spcBef>
              <a:buFontTx/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Le conseguenze della crisi climatica</a:t>
            </a:r>
          </a:p>
          <a:p>
            <a:pPr marL="1257300" lvl="2" indent="241200">
              <a:spcBef>
                <a:spcPts val="600"/>
              </a:spcBef>
              <a:buFontTx/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soggetti del discorso sulla crisi climatica</a:t>
            </a:r>
          </a:p>
          <a:p>
            <a:pPr marL="1257300" lvl="2" indent="241200">
              <a:spcBef>
                <a:spcPts val="600"/>
              </a:spcBef>
              <a:buFontTx/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messaggi dei soggetti del discorso sulla crisi climatica</a:t>
            </a:r>
          </a:p>
          <a:p>
            <a:pPr marL="1257300" lvl="2" indent="241200">
              <a:spcBef>
                <a:spcPts val="600"/>
              </a:spcBef>
              <a:buFontTx/>
              <a:buAutoNum type="arabicPeriod"/>
            </a:pPr>
            <a:r>
              <a:rPr lang="it-IT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Differenze fra testate giornalistiche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indent="637200">
              <a:spcBef>
                <a:spcPts val="18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CONCLUSIONI PROVVISORIE</a:t>
            </a:r>
          </a:p>
        </p:txBody>
      </p:sp>
    </p:spTree>
    <p:extLst>
      <p:ext uri="{BB962C8B-B14F-4D97-AF65-F5344CB8AC3E}">
        <p14:creationId xmlns:p14="http://schemas.microsoft.com/office/powerpoint/2010/main" val="371374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415FAA-8ED8-6449-BFB1-776D3A73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245152"/>
              </p:ext>
            </p:extLst>
          </p:nvPr>
        </p:nvGraphicFramePr>
        <p:xfrm>
          <a:off x="1013012" y="1440000"/>
          <a:ext cx="10340788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 cause della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Le cause della crisi climatica nelle puntate che trattano esplicitamente la questione</a:t>
            </a:r>
          </a:p>
        </p:txBody>
      </p:sp>
    </p:spTree>
    <p:extLst>
      <p:ext uri="{BB962C8B-B14F-4D97-AF65-F5344CB8AC3E}">
        <p14:creationId xmlns:p14="http://schemas.microsoft.com/office/powerpoint/2010/main" val="1265050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Connessione fra combustibili fossili e crisi climatica</a:t>
            </a:r>
          </a:p>
          <a:p>
            <a:pPr marL="457200" lvl="1" indent="0" algn="ctr">
              <a:buNone/>
            </a:pPr>
            <a:endParaRPr lang="it-IT" sz="2000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8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itolo 1">
            <a:extLst>
              <a:ext uri="{FF2B5EF4-FFF2-40B4-BE49-F238E27FC236}">
                <a16:creationId xmlns:a16="http://schemas.microsoft.com/office/drawing/2014/main" id="{1044B687-181F-D540-BA48-BFAC69FF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Connessione fra combustibili fossili e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CA35CE97-0C86-D84A-A8A9-2765C9A95DB7}"/>
              </a:ext>
            </a:extLst>
          </p:cNvPr>
          <p:cNvSpPr txBox="1">
            <a:spLocks/>
          </p:cNvSpPr>
          <p:nvPr/>
        </p:nvSpPr>
        <p:spPr>
          <a:xfrm>
            <a:off x="0" y="332875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I combustibili fossili come argomento: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complessivo e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circoscritto alle puntate che esplicitano la crisi climatica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7191853-2055-7B42-B42C-4DE233BDD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90643"/>
              </p:ext>
            </p:extLst>
          </p:nvPr>
        </p:nvGraphicFramePr>
        <p:xfrm>
          <a:off x="883578" y="1440000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038174D-97AD-F346-90F9-9B9E54538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982221"/>
              </p:ext>
            </p:extLst>
          </p:nvPr>
        </p:nvGraphicFramePr>
        <p:xfrm>
          <a:off x="6378539" y="1440000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6629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itolo 1">
            <a:extLst>
              <a:ext uri="{FF2B5EF4-FFF2-40B4-BE49-F238E27FC236}">
                <a16:creationId xmlns:a16="http://schemas.microsoft.com/office/drawing/2014/main" id="{1044B687-181F-D540-BA48-BFAC69FF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Connessione fra combustibili fossili e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CA35CE97-0C86-D84A-A8A9-2765C9A95DB7}"/>
              </a:ext>
            </a:extLst>
          </p:cNvPr>
          <p:cNvSpPr txBox="1">
            <a:spLocks/>
          </p:cNvSpPr>
          <p:nvPr/>
        </p:nvSpPr>
        <p:spPr>
          <a:xfrm>
            <a:off x="0" y="332875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I combustibili fossili come causa della crisi climatica nelle puntate che trattano esplicitamente la questione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038174D-97AD-F346-90F9-9B9E54538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645948"/>
              </p:ext>
            </p:extLst>
          </p:nvPr>
        </p:nvGraphicFramePr>
        <p:xfrm>
          <a:off x="2395200" y="1440000"/>
          <a:ext cx="7401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144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Le conseguenze della crisi climatica</a:t>
            </a:r>
          </a:p>
          <a:p>
            <a:pPr marL="457200" lvl="1" indent="0" algn="ctr">
              <a:buNone/>
            </a:pPr>
            <a:endParaRPr lang="it-IT" sz="2000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61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 conseguenze della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La presenza di conseguenze della crisi climatica nelle puntate che trattano esplicitamente la questione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2138658D-4B60-DA48-B0C4-6B2BAF8B6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334239"/>
              </p:ext>
            </p:extLst>
          </p:nvPr>
        </p:nvGraphicFramePr>
        <p:xfrm>
          <a:off x="2395200" y="1440000"/>
          <a:ext cx="7401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445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415FAA-8ED8-6449-BFB1-776D3A73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789382"/>
              </p:ext>
            </p:extLst>
          </p:nvPr>
        </p:nvGraphicFramePr>
        <p:xfrm>
          <a:off x="2579914" y="1440000"/>
          <a:ext cx="740074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 conseguenze della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Le conseguenze della crisi climatica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questione</a:t>
            </a:r>
          </a:p>
        </p:txBody>
      </p:sp>
    </p:spTree>
    <p:extLst>
      <p:ext uri="{BB962C8B-B14F-4D97-AF65-F5344CB8AC3E}">
        <p14:creationId xmlns:p14="http://schemas.microsoft.com/office/powerpoint/2010/main" val="1398593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 conseguenze della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La presenza di conseguenze della crisi climatica nelle puntate che trattano esplicitamente la questione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2138658D-4B60-DA48-B0C4-6B2BAF8B6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521781"/>
              </p:ext>
            </p:extLst>
          </p:nvPr>
        </p:nvGraphicFramePr>
        <p:xfrm>
          <a:off x="2395200" y="1440000"/>
          <a:ext cx="7401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2669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I soggetti del discorso sulla crisi climatica</a:t>
            </a:r>
          </a:p>
          <a:p>
            <a:pPr marL="457200" lvl="1" indent="0" algn="ctr">
              <a:buNone/>
            </a:pPr>
            <a:endParaRPr lang="it-IT" sz="2000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48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415FAA-8ED8-6449-BFB1-776D3A73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37432"/>
              </p:ext>
            </p:extLst>
          </p:nvPr>
        </p:nvGraphicFramePr>
        <p:xfrm>
          <a:off x="838200" y="1440000"/>
          <a:ext cx="10515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soggetti del discorso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La tipologia dei soggetti del discorso sulla crisi climatica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</a:t>
            </a:r>
          </a:p>
        </p:txBody>
      </p:sp>
    </p:spTree>
    <p:extLst>
      <p:ext uri="{BB962C8B-B14F-4D97-AF65-F5344CB8AC3E}">
        <p14:creationId xmlns:p14="http://schemas.microsoft.com/office/powerpoint/2010/main" val="329475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CAMPIONE DI ANALISI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00483"/>
            <a:ext cx="12191999" cy="4643835"/>
          </a:xfrm>
        </p:spPr>
        <p:txBody>
          <a:bodyPr>
            <a:spAutoFit/>
          </a:bodyPr>
          <a:lstStyle/>
          <a:p>
            <a:pPr marL="457200" lvl="1" indent="0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Tipologia di media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: TG</a:t>
            </a:r>
          </a:p>
          <a:p>
            <a:pPr marL="914400" lvl="2" indent="0">
              <a:spcAft>
                <a:spcPts val="1200"/>
              </a:spcAft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6 titoli analizzati:</a:t>
            </a:r>
          </a:p>
          <a:p>
            <a:pPr lvl="3">
              <a:buFont typeface="Wingdings" pitchFamily="2" charset="2"/>
              <a:buChar char="q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Unomattina e </a:t>
            </a: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Unomatttina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in famiglia (Rai)</a:t>
            </a:r>
          </a:p>
          <a:p>
            <a:pPr lvl="3">
              <a:buFont typeface="Wingdings" pitchFamily="2" charset="2"/>
              <a:buChar char="q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Cartabianca (Rai)</a:t>
            </a:r>
          </a:p>
          <a:p>
            <a:pPr lvl="3">
              <a:buFont typeface="Wingdings" pitchFamily="2" charset="2"/>
              <a:buChar char="q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Mattino 5 news (Mediaset)</a:t>
            </a:r>
          </a:p>
          <a:p>
            <a:pPr lvl="3">
              <a:buFont typeface="Wingdings" pitchFamily="2" charset="2"/>
              <a:buChar char="q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Quarta Repubblica (Mediaset)</a:t>
            </a:r>
          </a:p>
          <a:p>
            <a:pPr lvl="3">
              <a:buFont typeface="Wingdings" pitchFamily="2" charset="2"/>
              <a:buChar char="q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L’Aria che tira (La7)</a:t>
            </a:r>
          </a:p>
          <a:p>
            <a:pPr lvl="3">
              <a:buFont typeface="Wingdings" pitchFamily="2" charset="2"/>
              <a:buChar char="q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Otto e mezzo (La7)</a:t>
            </a:r>
          </a:p>
          <a:p>
            <a:pPr marL="457200" lvl="1" indent="0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Periodo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: dal 1° gennaio al 30 aprile 2022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	120 giorni monitorati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Campione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388 puntate TV monitorate di cui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24 pertinenti (6,2%)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59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415FAA-8ED8-6449-BFB1-776D3A73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811172"/>
              </p:ext>
            </p:extLst>
          </p:nvPr>
        </p:nvGraphicFramePr>
        <p:xfrm>
          <a:off x="2423160" y="1440000"/>
          <a:ext cx="734568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soggetti del discorso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Modalità di presenza dei soggetti del discorso sulla crisi climatica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</a:t>
            </a:r>
          </a:p>
        </p:txBody>
      </p:sp>
    </p:spTree>
    <p:extLst>
      <p:ext uri="{BB962C8B-B14F-4D97-AF65-F5344CB8AC3E}">
        <p14:creationId xmlns:p14="http://schemas.microsoft.com/office/powerpoint/2010/main" val="347892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I messaggi dei soggetti del discorso sulla crisi climatica</a:t>
            </a:r>
          </a:p>
          <a:p>
            <a:pPr marL="457200" lvl="1" indent="0" algn="ctr">
              <a:buNone/>
            </a:pPr>
            <a:endParaRPr lang="it-IT" sz="2000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77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415FAA-8ED8-6449-BFB1-776D3A73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025392"/>
              </p:ext>
            </p:extLst>
          </p:nvPr>
        </p:nvGraphicFramePr>
        <p:xfrm>
          <a:off x="2423160" y="1440000"/>
          <a:ext cx="734568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4DEA0603-0693-BF4C-891E-C5BAE76B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soggetti del discorso sulla crisi climatica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A0615E9-9EBB-FB4B-948F-BE76F3D0D7EB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Posizione dei soggetti del discorso sulla crisi climatica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437D964-7D89-8446-9975-11C085133A25}"/>
              </a:ext>
            </a:extLst>
          </p:cNvPr>
          <p:cNvSpPr txBox="1"/>
          <p:nvPr/>
        </p:nvSpPr>
        <p:spPr>
          <a:xfrm>
            <a:off x="9869557" y="5982692"/>
            <a:ext cx="1779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*ND: Non determinabile</a:t>
            </a:r>
          </a:p>
        </p:txBody>
      </p:sp>
    </p:spTree>
    <p:extLst>
      <p:ext uri="{BB962C8B-B14F-4D97-AF65-F5344CB8AC3E}">
        <p14:creationId xmlns:p14="http://schemas.microsoft.com/office/powerpoint/2010/main" val="2395241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540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Differenze fra trasmissioni TV</a:t>
            </a:r>
          </a:p>
          <a:p>
            <a:pPr marL="457200" lvl="1" indent="0" algn="ctr">
              <a:buNone/>
            </a:pPr>
            <a:endParaRPr lang="it-IT" sz="2000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21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5170D38-B794-464E-B37C-10749E8B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319840"/>
              </p:ext>
            </p:extLst>
          </p:nvPr>
        </p:nvGraphicFramePr>
        <p:xfrm>
          <a:off x="2032000" y="1440000"/>
          <a:ext cx="8128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1634B550-6196-7A4F-9E60-58D8A3C5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dalle 6 trasmissioni TV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EFA8E3B2-751B-8B47-99F6-7413C84E9D9A}"/>
              </a:ext>
            </a:extLst>
          </p:cNvPr>
          <p:cNvSpPr txBox="1">
            <a:spLocks/>
          </p:cNvSpPr>
          <p:nvPr/>
        </p:nvSpPr>
        <p:spPr>
          <a:xfrm>
            <a:off x="0" y="333174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complessivo per trasmissione TV</a:t>
            </a:r>
          </a:p>
        </p:txBody>
      </p:sp>
    </p:spTree>
    <p:extLst>
      <p:ext uri="{BB962C8B-B14F-4D97-AF65-F5344CB8AC3E}">
        <p14:creationId xmlns:p14="http://schemas.microsoft.com/office/powerpoint/2010/main" val="641927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E0EDCB3-1896-8240-BC06-52D5659CB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261032"/>
              </p:ext>
            </p:extLst>
          </p:nvPr>
        </p:nvGraphicFramePr>
        <p:xfrm>
          <a:off x="612000" y="1440000"/>
          <a:ext cx="10975797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D2F50012-E595-4C45-9F3D-5DC93D5399E6}"/>
              </a:ext>
            </a:extLst>
          </p:cNvPr>
          <p:cNvSpPr txBox="1">
            <a:spLocks/>
          </p:cNvSpPr>
          <p:nvPr/>
        </p:nvSpPr>
        <p:spPr>
          <a:xfrm>
            <a:off x="10630" y="333174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Rilevanza della crisi climatica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complessivo per trasmissione TV 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D343322E-3C21-DE47-A215-C5CD49661AA4}"/>
              </a:ext>
            </a:extLst>
          </p:cNvPr>
          <p:cNvSpPr txBox="1">
            <a:spLocks/>
          </p:cNvSpPr>
          <p:nvPr/>
        </p:nvSpPr>
        <p:spPr>
          <a:xfrm>
            <a:off x="0" y="-3517"/>
            <a:ext cx="12192000" cy="324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dalle 6 trasmissioni TV</a:t>
            </a:r>
            <a:endParaRPr lang="it-IT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6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5170D38-B794-464E-B37C-10749E8B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213785"/>
              </p:ext>
            </p:extLst>
          </p:nvPr>
        </p:nvGraphicFramePr>
        <p:xfrm>
          <a:off x="2032000" y="1440000"/>
          <a:ext cx="8128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6F7E5337-EB93-E042-AC49-33B71DDD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dalle 6 trasmissioni TV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DFDE8896-EEEB-2E4B-804F-CFBBFA8EA657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 per trasmissione TV</a:t>
            </a:r>
          </a:p>
        </p:txBody>
      </p:sp>
    </p:spTree>
    <p:extLst>
      <p:ext uri="{BB962C8B-B14F-4D97-AF65-F5344CB8AC3E}">
        <p14:creationId xmlns:p14="http://schemas.microsoft.com/office/powerpoint/2010/main" val="722191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5170D38-B794-464E-B37C-10749E8B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836179"/>
              </p:ext>
            </p:extLst>
          </p:nvPr>
        </p:nvGraphicFramePr>
        <p:xfrm>
          <a:off x="6357018" y="1440000"/>
          <a:ext cx="5655309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olo 1">
            <a:extLst>
              <a:ext uri="{FF2B5EF4-FFF2-40B4-BE49-F238E27FC236}">
                <a16:creationId xmlns:a16="http://schemas.microsoft.com/office/drawing/2014/main" id="{1044B687-181F-D540-BA48-BFAC69FF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dalle 6 trasmissioni TV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CA35CE97-0C86-D84A-A8A9-2765C9A95DB7}"/>
              </a:ext>
            </a:extLst>
          </p:cNvPr>
          <p:cNvSpPr txBox="1">
            <a:spLocks/>
          </p:cNvSpPr>
          <p:nvPr/>
        </p:nvSpPr>
        <p:spPr>
          <a:xfrm>
            <a:off x="0" y="332875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/>
              <a:t>TG a confronto: copertura della crisi climatica nell’agenda delle Trasmissioni TV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CBD92FC-CD4E-9248-9886-B7EDCB5E9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457147"/>
              </p:ext>
            </p:extLst>
          </p:nvPr>
        </p:nvGraphicFramePr>
        <p:xfrm>
          <a:off x="336884" y="1440000"/>
          <a:ext cx="5612581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7771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CONCLUSIONI PROVVISORIE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B48F36-E271-4D4F-B749-7A2CC3A5EF40}"/>
              </a:ext>
            </a:extLst>
          </p:cNvPr>
          <p:cNvSpPr txBox="1"/>
          <p:nvPr/>
        </p:nvSpPr>
        <p:spPr>
          <a:xfrm>
            <a:off x="0" y="500483"/>
            <a:ext cx="12191998" cy="5924699"/>
          </a:xfrm>
          <a:prstGeom prst="rect">
            <a:avLst/>
          </a:prstGeom>
          <a:noFill/>
        </p:spPr>
        <p:txBody>
          <a:bodyPr wrap="square" lIns="324000" rIns="324000" rtlCol="0">
            <a:spAutoFit/>
          </a:bodyPr>
          <a:lstStyle/>
          <a:p>
            <a:pPr marL="228600" lvl="0" indent="-228600">
              <a:spcBef>
                <a:spcPts val="1200"/>
              </a:spcBef>
              <a:buFont typeface="+mj-lt"/>
              <a:buAutoNum type="arabicPeriod"/>
            </a:pPr>
            <a:endParaRPr lang="it-IT" sz="1200" dirty="0">
              <a:latin typeface="+mj-lt"/>
            </a:endParaRPr>
          </a:p>
          <a:p>
            <a:pPr marL="228600" lvl="0" indent="-228600">
              <a:spcBef>
                <a:spcPts val="1200"/>
              </a:spcBef>
              <a:buFont typeface="+mj-lt"/>
              <a:buAutoNum type="arabicPeriod"/>
            </a:pPr>
            <a:r>
              <a:rPr lang="it-IT" sz="1200" dirty="0">
                <a:latin typeface="+mj-lt"/>
              </a:rPr>
              <a:t>Le puntate delle trasmissioni TV monitorate che trattano la crisi climatica sono nel complesso</a:t>
            </a:r>
            <a:r>
              <a:rPr lang="it-IT" sz="1200" b="1" dirty="0">
                <a:latin typeface="+mj-lt"/>
              </a:rPr>
              <a:t> 24, pari al 6,2% del campione totale (Total N=388)</a:t>
            </a:r>
            <a:endParaRPr lang="it-IT" sz="1200" dirty="0">
              <a:latin typeface="+mj-lt"/>
            </a:endParaRPr>
          </a:p>
          <a:p>
            <a:pPr marL="1600200" lvl="3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+mj-lt"/>
              </a:rPr>
              <a:t>quasi tutti trattano la crisi climatica in modo esplicito </a:t>
            </a:r>
            <a:r>
              <a:rPr lang="it-IT" sz="1200" dirty="0">
                <a:latin typeface="+mj-lt"/>
              </a:rPr>
              <a:t>(N=22/Tot N=24)</a:t>
            </a:r>
          </a:p>
          <a:p>
            <a:pPr marL="1600200" lvl="3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+mj-lt"/>
              </a:rPr>
              <a:t>sebbene la crisi climatica sia centrale in meno della metà delle trasmissioni (N=10).</a:t>
            </a:r>
            <a:endParaRPr lang="it-IT" sz="1200" dirty="0">
              <a:latin typeface="+mj-lt"/>
            </a:endParaRPr>
          </a:p>
          <a:p>
            <a:pPr marL="228600" lvl="0" indent="-228600">
              <a:spcBef>
                <a:spcPts val="1200"/>
              </a:spcBef>
              <a:buFont typeface="+mj-lt"/>
              <a:buAutoNum type="arabicPeriod"/>
            </a:pPr>
            <a:endParaRPr lang="it-IT" sz="1200" dirty="0">
              <a:latin typeface="+mj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it-IT" sz="1200" dirty="0">
                <a:latin typeface="+mj-lt"/>
              </a:rPr>
              <a:t>Nella maggior parte dei casi, </a:t>
            </a:r>
            <a:r>
              <a:rPr lang="it-IT" sz="1200" b="1" dirty="0">
                <a:latin typeface="+mj-lt"/>
              </a:rPr>
              <a:t>l’attenzione per la crisi climatica</a:t>
            </a:r>
            <a:endParaRPr lang="it-IT" sz="1200" dirty="0">
              <a:latin typeface="+mj-lt"/>
            </a:endParaRPr>
          </a:p>
          <a:p>
            <a:pPr marL="1600200" lvl="3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+mj-lt"/>
              </a:rPr>
              <a:t>è generata dall’accadimento di qualche evento climatico o fenomeno naturale;</a:t>
            </a:r>
            <a:endParaRPr lang="it-IT" sz="1200" dirty="0">
              <a:latin typeface="+mj-lt"/>
            </a:endParaRPr>
          </a:p>
          <a:p>
            <a:pPr marL="1600200" lvl="3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+mj-lt"/>
              </a:rPr>
              <a:t>si focalizza su</a:t>
            </a:r>
            <a:r>
              <a:rPr lang="it-IT" sz="1200" dirty="0">
                <a:latin typeface="+mj-lt"/>
              </a:rPr>
              <a:t> più contesti diversi;</a:t>
            </a:r>
          </a:p>
          <a:p>
            <a:pPr marL="1600200" lvl="3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+mj-lt"/>
              </a:rPr>
              <a:t>riguarda 3 argomenti</a:t>
            </a:r>
            <a:r>
              <a:rPr lang="it-IT" sz="1200" dirty="0">
                <a:latin typeface="+mj-lt"/>
              </a:rPr>
              <a:t>: </a:t>
            </a:r>
            <a:r>
              <a:rPr lang="it-IT" sz="1200" b="1" dirty="0">
                <a:latin typeface="+mj-lt"/>
              </a:rPr>
              <a:t>combustibili fossili/</a:t>
            </a:r>
            <a:r>
              <a:rPr lang="it-IT" sz="1200" b="1" dirty="0" err="1">
                <a:latin typeface="+mj-lt"/>
              </a:rPr>
              <a:t>decarbonizzazione</a:t>
            </a:r>
            <a:r>
              <a:rPr lang="it-IT" sz="1200" b="1" dirty="0">
                <a:latin typeface="+mj-lt"/>
              </a:rPr>
              <a:t>, energia</a:t>
            </a:r>
            <a:r>
              <a:rPr lang="it-IT" sz="1200" dirty="0">
                <a:latin typeface="+mj-lt"/>
              </a:rPr>
              <a:t> ed </a:t>
            </a:r>
            <a:r>
              <a:rPr lang="it-IT" sz="1200" b="1" dirty="0">
                <a:latin typeface="+mj-lt"/>
              </a:rPr>
              <a:t>eventi estremi</a:t>
            </a:r>
            <a:r>
              <a:rPr lang="it-IT" sz="1200" dirty="0">
                <a:latin typeface="+mj-lt"/>
              </a:rPr>
              <a:t>;</a:t>
            </a:r>
          </a:p>
          <a:p>
            <a:pPr marL="1600200" lvl="3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</a:rPr>
              <a:t>ha un </a:t>
            </a:r>
            <a:r>
              <a:rPr lang="it-IT" sz="1200" b="1" i="1" dirty="0">
                <a:latin typeface="+mj-lt"/>
              </a:rPr>
              <a:t>frame</a:t>
            </a:r>
            <a:r>
              <a:rPr lang="it-IT" sz="1200" b="1" dirty="0">
                <a:latin typeface="+mj-lt"/>
              </a:rPr>
              <a:t> ambientale.</a:t>
            </a:r>
            <a:endParaRPr lang="it-IT" sz="1200" dirty="0">
              <a:latin typeface="+mj-lt"/>
            </a:endParaRPr>
          </a:p>
          <a:p>
            <a:pPr marL="228600" lvl="0" indent="-228600">
              <a:buFont typeface="+mj-lt"/>
              <a:buAutoNum type="arabicPeriod"/>
            </a:pPr>
            <a:endParaRPr lang="it-IT" sz="1200" dirty="0">
              <a:latin typeface="+mj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it-IT" sz="1200" dirty="0">
                <a:latin typeface="+mj-lt"/>
              </a:rPr>
              <a:t>Le </a:t>
            </a:r>
            <a:r>
              <a:rPr lang="it-IT" sz="1200" b="1" dirty="0">
                <a:latin typeface="+mj-lt"/>
              </a:rPr>
              <a:t>cause</a:t>
            </a:r>
            <a:r>
              <a:rPr lang="it-IT" sz="1200" dirty="0">
                <a:latin typeface="+mj-lt"/>
              </a:rPr>
              <a:t> della crisi climatica sono </a:t>
            </a:r>
            <a:r>
              <a:rPr lang="it-IT" sz="1200" b="1" dirty="0">
                <a:latin typeface="+mj-lt"/>
              </a:rPr>
              <a:t>esplicitate nella metà delle trasmissioni e </a:t>
            </a:r>
            <a:r>
              <a:rPr lang="it-IT" sz="1200" dirty="0">
                <a:latin typeface="+mj-lt"/>
              </a:rPr>
              <a:t>sono </a:t>
            </a:r>
            <a:r>
              <a:rPr lang="it-IT" sz="1200" b="1" dirty="0">
                <a:latin typeface="+mj-lt"/>
              </a:rPr>
              <a:t>prevalentemente</a:t>
            </a:r>
            <a:r>
              <a:rPr lang="it-IT" sz="1200" dirty="0">
                <a:latin typeface="+mj-lt"/>
              </a:rPr>
              <a:t> ricondotte a </a:t>
            </a:r>
            <a:r>
              <a:rPr lang="it-IT" sz="1200" b="1" dirty="0">
                <a:latin typeface="+mj-lt"/>
              </a:rPr>
              <a:t>combustibili fossili.</a:t>
            </a:r>
            <a:endParaRPr lang="it-IT" sz="1200" dirty="0">
              <a:latin typeface="+mj-lt"/>
            </a:endParaRPr>
          </a:p>
          <a:p>
            <a:pPr marL="228600" lvl="0" indent="-228600">
              <a:spcBef>
                <a:spcPts val="1200"/>
              </a:spcBef>
              <a:buFont typeface="+mj-lt"/>
              <a:buAutoNum type="arabicPeriod"/>
            </a:pPr>
            <a:r>
              <a:rPr lang="it-IT" sz="1200" dirty="0">
                <a:latin typeface="+mj-lt"/>
              </a:rPr>
              <a:t>Le </a:t>
            </a:r>
            <a:r>
              <a:rPr lang="it-IT" sz="1200" b="1" dirty="0">
                <a:latin typeface="+mj-lt"/>
              </a:rPr>
              <a:t>conseguenze</a:t>
            </a:r>
            <a:r>
              <a:rPr lang="it-IT" sz="1200" dirty="0">
                <a:latin typeface="+mj-lt"/>
              </a:rPr>
              <a:t> della crisi climatica vengono spesso menzionate e nella maggior parte dei casi sono conseguenze </a:t>
            </a:r>
            <a:r>
              <a:rPr lang="it-IT" sz="1200" b="1" dirty="0">
                <a:latin typeface="+mj-lt"/>
              </a:rPr>
              <a:t>ambientali.</a:t>
            </a:r>
          </a:p>
          <a:p>
            <a:pPr marL="228600" lvl="0" indent="-228600">
              <a:spcBef>
                <a:spcPts val="1200"/>
              </a:spcBef>
              <a:buFont typeface="+mj-lt"/>
              <a:buAutoNum type="arabicPeriod"/>
            </a:pPr>
            <a:r>
              <a:rPr lang="it-IT" sz="1200" dirty="0">
                <a:latin typeface="+mj-lt"/>
              </a:rPr>
              <a:t>I </a:t>
            </a:r>
            <a:r>
              <a:rPr lang="it-IT" sz="1200" b="1" dirty="0">
                <a:latin typeface="+mj-lt"/>
              </a:rPr>
              <a:t>soggetti</a:t>
            </a:r>
            <a:r>
              <a:rPr lang="it-IT" sz="1200" dirty="0">
                <a:latin typeface="+mj-lt"/>
              </a:rPr>
              <a:t> del discorso sulla crisi climatica sono </a:t>
            </a:r>
            <a:r>
              <a:rPr lang="it-IT" sz="1200" b="1" dirty="0">
                <a:latin typeface="+mj-lt"/>
              </a:rPr>
              <a:t>prevalentemente</a:t>
            </a:r>
            <a:r>
              <a:rPr lang="it-IT" sz="1200" dirty="0">
                <a:latin typeface="+mj-lt"/>
              </a:rPr>
              <a:t> </a:t>
            </a:r>
            <a:r>
              <a:rPr lang="it-IT" sz="1200" b="1" dirty="0">
                <a:latin typeface="+mj-lt"/>
              </a:rPr>
              <a:t>esperti.</a:t>
            </a:r>
            <a:endParaRPr lang="it-IT" sz="1200" dirty="0">
              <a:latin typeface="+mj-lt"/>
            </a:endParaRPr>
          </a:p>
          <a:p>
            <a:pPr marL="228600" lvl="0" indent="-228600">
              <a:spcBef>
                <a:spcPts val="1200"/>
              </a:spcBef>
              <a:buFont typeface="+mj-lt"/>
              <a:buAutoNum type="arabicPeriod"/>
            </a:pPr>
            <a:r>
              <a:rPr lang="it-IT" sz="1200" b="1" dirty="0">
                <a:latin typeface="+mj-lt"/>
              </a:rPr>
              <a:t>Nella maggior parte dei casi </a:t>
            </a:r>
            <a:r>
              <a:rPr lang="it-IT" sz="1200" dirty="0">
                <a:latin typeface="+mj-lt"/>
              </a:rPr>
              <a:t>i soggetti sono presentati come </a:t>
            </a:r>
            <a:r>
              <a:rPr lang="it-IT" sz="1200" b="1" dirty="0">
                <a:latin typeface="+mj-lt"/>
              </a:rPr>
              <a:t>impegnati</a:t>
            </a:r>
            <a:r>
              <a:rPr lang="it-IT" sz="1200" dirty="0">
                <a:latin typeface="+mj-lt"/>
              </a:rPr>
              <a:t> sul fronte della lotta alla crisi climatica o della </a:t>
            </a:r>
            <a:r>
              <a:rPr lang="it-IT" sz="1200" dirty="0" err="1">
                <a:latin typeface="+mj-lt"/>
              </a:rPr>
              <a:t>decarbonizzazione</a:t>
            </a:r>
            <a:r>
              <a:rPr lang="it-IT" sz="1200" dirty="0">
                <a:latin typeface="+mj-lt"/>
              </a:rPr>
              <a:t> (N=29 su Tot N=44).</a:t>
            </a:r>
          </a:p>
          <a:p>
            <a:pPr marL="228600" lvl="0" indent="-228600">
              <a:spcBef>
                <a:spcPts val="1200"/>
              </a:spcBef>
              <a:buFont typeface="+mj-lt"/>
              <a:buAutoNum type="arabicPeriod"/>
            </a:pPr>
            <a:r>
              <a:rPr lang="it-IT" sz="1200" dirty="0">
                <a:latin typeface="+mj-lt"/>
              </a:rPr>
              <a:t>Il confronto fra le 6 trasmissioni TV analizzate evidenzia che 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+mj-lt"/>
              </a:rPr>
              <a:t>Unomattina </a:t>
            </a:r>
            <a:r>
              <a:rPr lang="it-IT" sz="1200" dirty="0">
                <a:latin typeface="+mj-lt"/>
              </a:rPr>
              <a:t>è la trasmissione TV con il maggior </a:t>
            </a:r>
            <a:r>
              <a:rPr lang="it-IT" sz="1200" i="1" dirty="0">
                <a:latin typeface="+mj-lt"/>
              </a:rPr>
              <a:t>coverage</a:t>
            </a:r>
            <a:r>
              <a:rPr lang="it-IT" sz="1200" dirty="0">
                <a:latin typeface="+mj-lt"/>
              </a:rPr>
              <a:t>, complessivo, con un totale di 12 puntate dedicate alla crisi climatica, di cui più della metà (Tot N=7) con crisi climatica centrale. 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+mj-lt"/>
              </a:rPr>
              <a:t>L’Aria che tira</a:t>
            </a:r>
            <a:r>
              <a:rPr lang="it-IT" sz="1200" dirty="0">
                <a:latin typeface="+mj-lt"/>
              </a:rPr>
              <a:t> non ha alcuno spazio dedicato alla crisi climatica, e </a:t>
            </a:r>
            <a:r>
              <a:rPr lang="it-IT" sz="1200" b="1" dirty="0">
                <a:latin typeface="+mj-lt"/>
              </a:rPr>
              <a:t>Otto e mezzo</a:t>
            </a:r>
            <a:r>
              <a:rPr lang="it-IT" sz="1200" dirty="0">
                <a:latin typeface="+mj-lt"/>
              </a:rPr>
              <a:t> soltanto una puntata con crisi climatica implicita.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</a:rPr>
              <a:t>Se consideriamo il numero di puntate che hanno dedicato uno spazio alla crisi climatica, sul totale delle puntate trasmesse dai 6 programmi TV campione, che hanno periodicità diversa, </a:t>
            </a:r>
            <a:r>
              <a:rPr lang="it-IT" sz="1200" b="1" dirty="0">
                <a:latin typeface="+mj-lt"/>
              </a:rPr>
              <a:t>Cartabianca è il programma che, in proporzione, dedica più spazio alla crisi climatica, con 1 puntata su 3 dedicata alla questione</a:t>
            </a:r>
            <a:r>
              <a:rPr lang="it-IT" sz="1200" dirty="0">
                <a:latin typeface="+mj-lt"/>
              </a:rPr>
              <a:t>, affrontata sempre in modo esplicito.</a:t>
            </a:r>
          </a:p>
        </p:txBody>
      </p:sp>
    </p:spTree>
    <p:extLst>
      <p:ext uri="{BB962C8B-B14F-4D97-AF65-F5344CB8AC3E}">
        <p14:creationId xmlns:p14="http://schemas.microsoft.com/office/powerpoint/2010/main" val="1245700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19A3BF-B669-4F41-9C2C-4393EB748FD7}"/>
              </a:ext>
            </a:extLst>
          </p:cNvPr>
          <p:cNvCxnSpPr>
            <a:cxnSpLocks/>
          </p:cNvCxnSpPr>
          <p:nvPr/>
        </p:nvCxnSpPr>
        <p:spPr>
          <a:xfrm>
            <a:off x="10459493" y="0"/>
            <a:ext cx="0" cy="6322142"/>
          </a:xfrm>
          <a:prstGeom prst="line">
            <a:avLst/>
          </a:prstGeom>
          <a:ln w="2222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9D44C40E-073F-5C4C-A967-5E3899854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0" t="-931" r="3032" b="8568"/>
          <a:stretch/>
        </p:blipFill>
        <p:spPr>
          <a:xfrm>
            <a:off x="10533005" y="9160"/>
            <a:ext cx="1544400" cy="961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5BE81A4-3968-4E4C-A2F9-F7AB84B90F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654"/>
          <a:stretch/>
        </p:blipFill>
        <p:spPr>
          <a:xfrm>
            <a:off x="10533005" y="4414113"/>
            <a:ext cx="1544400" cy="85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566B3CE-8D40-D54F-80C2-BAF52FF39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846"/>
          <a:stretch/>
        </p:blipFill>
        <p:spPr>
          <a:xfrm>
            <a:off x="10533005" y="5490622"/>
            <a:ext cx="1548000" cy="85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331D681-66E4-BD4C-A14E-E4370F4320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843"/>
          <a:stretch/>
        </p:blipFill>
        <p:spPr>
          <a:xfrm>
            <a:off x="10533005" y="1188178"/>
            <a:ext cx="1544400" cy="86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25F605B-1AEB-EB41-AD7D-6280CB2680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647"/>
          <a:stretch/>
        </p:blipFill>
        <p:spPr>
          <a:xfrm>
            <a:off x="10533005" y="2273143"/>
            <a:ext cx="1544400" cy="830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C231423-A0E8-2440-82D3-97B0FD1282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3005" y="3320839"/>
            <a:ext cx="1544400" cy="87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BFF46D-833C-3949-BD7F-E661884D9751}"/>
              </a:ext>
            </a:extLst>
          </p:cNvPr>
          <p:cNvSpPr txBox="1"/>
          <p:nvPr/>
        </p:nvSpPr>
        <p:spPr>
          <a:xfrm>
            <a:off x="896765" y="3003496"/>
            <a:ext cx="34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 informazioni</a:t>
            </a:r>
          </a:p>
          <a:p>
            <a:endParaRPr lang="it-IT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it-IT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mmarchese@osservatorio.it</a:t>
            </a:r>
            <a:endParaRPr lang="it-IT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it-IT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mazzalini@osservatorio.it</a:t>
            </a:r>
            <a:endParaRPr lang="it-IT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5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D3845AAC-3809-E14D-85AB-9C6EE42DF392}"/>
              </a:ext>
            </a:extLst>
          </p:cNvPr>
          <p:cNvSpPr txBox="1">
            <a:spLocks/>
          </p:cNvSpPr>
          <p:nvPr/>
        </p:nvSpPr>
        <p:spPr>
          <a:xfrm>
            <a:off x="0" y="-3516"/>
            <a:ext cx="12192000" cy="5039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2"/>
                </a:solidFill>
              </a:rPr>
              <a:t>METODOLOGIA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10740"/>
            <a:ext cx="12191999" cy="579090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Metodologia</a:t>
            </a:r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analisi del contenuto quali-quantitativa (</a:t>
            </a:r>
            <a:r>
              <a:rPr lang="it-IT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content</a:t>
            </a:r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) su </a:t>
            </a:r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screening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preliminare di trasmissioni contenenti le seguenti parole chiave:</a:t>
            </a:r>
            <a:r>
              <a:rPr lang="it-IT" dirty="0"/>
              <a:t> </a:t>
            </a:r>
          </a:p>
          <a:p>
            <a:pPr lvl="2"/>
            <a:r>
              <a:rPr lang="it-IT" sz="1100" dirty="0">
                <a:latin typeface="+mj-lt"/>
              </a:rPr>
              <a:t>clima </a:t>
            </a:r>
          </a:p>
          <a:p>
            <a:pPr lvl="2"/>
            <a:r>
              <a:rPr lang="it-IT" sz="1100" i="1" dirty="0" err="1">
                <a:latin typeface="+mj-lt"/>
              </a:rPr>
              <a:t>climate</a:t>
            </a:r>
            <a:r>
              <a:rPr lang="it-IT" sz="1100" i="1" dirty="0">
                <a:latin typeface="+mj-lt"/>
              </a:rPr>
              <a:t> </a:t>
            </a:r>
            <a:r>
              <a:rPr lang="it-IT" sz="1100" i="1" dirty="0" err="1">
                <a:latin typeface="+mj-lt"/>
              </a:rPr>
              <a:t>change</a:t>
            </a:r>
            <a:endParaRPr lang="it-IT" sz="1100" dirty="0">
              <a:latin typeface="+mj-lt"/>
            </a:endParaRPr>
          </a:p>
          <a:p>
            <a:pPr lvl="2"/>
            <a:r>
              <a:rPr lang="it-IT" sz="1100" dirty="0" err="1">
                <a:latin typeface="+mj-lt"/>
              </a:rPr>
              <a:t>climatic</a:t>
            </a:r>
            <a:r>
              <a:rPr lang="it-IT" sz="1100" dirty="0">
                <a:latin typeface="+mj-lt"/>
              </a:rPr>
              <a:t>-</a:t>
            </a:r>
          </a:p>
          <a:p>
            <a:pPr lvl="2"/>
            <a:r>
              <a:rPr lang="it-IT" sz="1100" dirty="0" err="1">
                <a:latin typeface="+mj-lt"/>
              </a:rPr>
              <a:t>decarbonizzazione</a:t>
            </a:r>
            <a:endParaRPr lang="it-IT" sz="1100" dirty="0">
              <a:latin typeface="+mj-lt"/>
            </a:endParaRPr>
          </a:p>
          <a:p>
            <a:pPr lvl="2"/>
            <a:r>
              <a:rPr lang="it-IT" sz="1100" dirty="0">
                <a:latin typeface="+mj-lt"/>
              </a:rPr>
              <a:t>effetto serra</a:t>
            </a:r>
          </a:p>
          <a:p>
            <a:pPr lvl="2"/>
            <a:r>
              <a:rPr lang="it-IT" sz="1100" dirty="0">
                <a:latin typeface="+mj-lt"/>
              </a:rPr>
              <a:t>emissioni climalteranti</a:t>
            </a:r>
          </a:p>
          <a:p>
            <a:pPr lvl="2"/>
            <a:r>
              <a:rPr lang="it-IT" sz="1100" dirty="0">
                <a:latin typeface="+mj-lt"/>
              </a:rPr>
              <a:t>gas serra</a:t>
            </a:r>
          </a:p>
          <a:p>
            <a:pPr lvl="2"/>
            <a:r>
              <a:rPr lang="it-IT" sz="1100" i="1" dirty="0">
                <a:latin typeface="+mj-lt"/>
              </a:rPr>
              <a:t>global </a:t>
            </a:r>
            <a:r>
              <a:rPr lang="it-IT" sz="1100" i="1" dirty="0" err="1">
                <a:latin typeface="+mj-lt"/>
              </a:rPr>
              <a:t>warming</a:t>
            </a:r>
            <a:endParaRPr lang="it-IT" sz="1100" dirty="0">
              <a:latin typeface="+mj-lt"/>
            </a:endParaRPr>
          </a:p>
          <a:p>
            <a:pPr lvl="2"/>
            <a:r>
              <a:rPr lang="it-IT" sz="1100" dirty="0">
                <a:latin typeface="+mj-lt"/>
              </a:rPr>
              <a:t>riduzione/abbattimento/azzeramento (e sinonimi) delle emissioni</a:t>
            </a:r>
          </a:p>
          <a:p>
            <a:pPr lvl="2"/>
            <a:r>
              <a:rPr lang="it-IT" sz="1100" dirty="0">
                <a:latin typeface="+mj-lt"/>
              </a:rPr>
              <a:t>riscaldamento/surriscaldamento globale</a:t>
            </a:r>
          </a:p>
          <a:p>
            <a:pPr marL="457200" lvl="1" indent="0">
              <a:buNone/>
            </a:pP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Domande di ricerca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Qual è l’attenzione dedicata ai cambiamenti climatici nell’informazione italiana?</a:t>
            </a: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Qual è il </a:t>
            </a:r>
            <a:r>
              <a:rPr lang="it-IT" sz="1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framing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del discorso giornalistico sulla crisi climatica?</a:t>
            </a: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Quando si parla di crisi climatica si parla anche dei responsabili /delle cause (es. combustibili fossili, aziende inquinanti, etc.)? </a:t>
            </a: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Quando si parla di crisi climatica si parla di connessione tra fonti fossili e cambiamenti climatici? </a:t>
            </a: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Quando si parla di crisi climatica a quali conseguenze si fa riferimento (es. conseguenze naturali, sociali, politiche)? </a:t>
            </a: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Quali e chi sono i soggetti del discorso sulla crisi climatica nell’informazione italiana (es. associazioni ambientaliste, politici, società civile, etc.)?</a:t>
            </a: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Quali messaggi veicolano i soggetti del discorso sulla crisi climatica nell’informazione italiana?</a:t>
            </a:r>
          </a:p>
          <a:p>
            <a:pPr marL="1257300" lvl="2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Ci sono differenze fra le testate giornalistiche? Se sì, quali sono?</a:t>
            </a:r>
          </a:p>
          <a:p>
            <a:pPr marL="457200" lvl="1" indent="0">
              <a:buNone/>
            </a:pP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48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6"/>
            <a:ext cx="12192000" cy="50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bg2"/>
                </a:solidFill>
              </a:rPr>
              <a:t>RISULTATI PRELIMINARI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>
              <a:buNone/>
            </a:pPr>
            <a:endParaRPr lang="it-IT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endParaRPr lang="it-IT" sz="2000" cap="smal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0" algn="ctr">
              <a:buNone/>
            </a:pPr>
            <a:r>
              <a:rPr lang="it-IT" sz="2000" cap="smal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L’attenzione dedicata ai cambiamenti climatici nell’informazione italiana</a:t>
            </a: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35E51E0-C2F7-FF40-A449-AD318D5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nell’informazione italiana</a:t>
            </a:r>
            <a:endParaRPr lang="it-IT" sz="1400" b="1" dirty="0">
              <a:solidFill>
                <a:schemeClr val="bg2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37635"/>
            <a:ext cx="12191999" cy="5460211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F3BEF21-3350-D246-94B4-B16FC26A3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393858"/>
              </p:ext>
            </p:extLst>
          </p:nvPr>
        </p:nvGraphicFramePr>
        <p:xfrm>
          <a:off x="2492520" y="1440000"/>
          <a:ext cx="748814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D2984996-C644-CC49-85EF-7CCFBF7F2F23}"/>
              </a:ext>
            </a:extLst>
          </p:cNvPr>
          <p:cNvSpPr txBox="1">
            <a:spLocks/>
          </p:cNvSpPr>
          <p:nvPr/>
        </p:nvSpPr>
        <p:spPr>
          <a:xfrm>
            <a:off x="0" y="333174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complessivo</a:t>
            </a:r>
          </a:p>
        </p:txBody>
      </p:sp>
    </p:spTree>
    <p:extLst>
      <p:ext uri="{BB962C8B-B14F-4D97-AF65-F5344CB8AC3E}">
        <p14:creationId xmlns:p14="http://schemas.microsoft.com/office/powerpoint/2010/main" val="34548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5170D38-B794-464E-B37C-10749E8B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75963"/>
              </p:ext>
            </p:extLst>
          </p:nvPr>
        </p:nvGraphicFramePr>
        <p:xfrm>
          <a:off x="2492518" y="1440000"/>
          <a:ext cx="7488141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65CDCB46-0AE0-FF42-804D-A2CD899A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nell’informazione italiana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CD36A635-7E5A-804D-9A35-70F18AFCD126}"/>
              </a:ext>
            </a:extLst>
          </p:cNvPr>
          <p:cNvSpPr txBox="1">
            <a:spLocks/>
          </p:cNvSpPr>
          <p:nvPr/>
        </p:nvSpPr>
        <p:spPr>
          <a:xfrm>
            <a:off x="10630" y="333174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Rilevanza della crisi climatica nel 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 complessivo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CDE25C-B995-4249-87E7-D45DEFDB5036}"/>
              </a:ext>
            </a:extLst>
          </p:cNvPr>
          <p:cNvSpPr txBox="1"/>
          <p:nvPr/>
        </p:nvSpPr>
        <p:spPr>
          <a:xfrm>
            <a:off x="2579914" y="5940000"/>
            <a:ext cx="75784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+mj-lt"/>
              </a:rPr>
              <a:t>*La crisi climatica è classificata come ‘implicita’ in puntate</a:t>
            </a:r>
            <a:r>
              <a:rPr lang="it-IT" sz="1050" i="1" dirty="0">
                <a:latin typeface="+mj-lt"/>
              </a:rPr>
              <a:t> </a:t>
            </a:r>
            <a:r>
              <a:rPr lang="it-IT" sz="1050" dirty="0">
                <a:latin typeface="+mj-lt"/>
              </a:rPr>
              <a:t>pertinenti la </a:t>
            </a:r>
            <a:r>
              <a:rPr lang="it-IT" sz="1050" dirty="0" err="1">
                <a:latin typeface="+mj-lt"/>
              </a:rPr>
              <a:t>decarbonizzazione</a:t>
            </a:r>
            <a:r>
              <a:rPr lang="it-IT" sz="1050" dirty="0">
                <a:latin typeface="+mj-lt"/>
              </a:rPr>
              <a:t> o la riduzione delle emissioni che né trattano e né citano la crisi climatica</a:t>
            </a:r>
          </a:p>
        </p:txBody>
      </p:sp>
    </p:spTree>
    <p:extLst>
      <p:ext uri="{BB962C8B-B14F-4D97-AF65-F5344CB8AC3E}">
        <p14:creationId xmlns:p14="http://schemas.microsoft.com/office/powerpoint/2010/main" val="314591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33B7535A-0A57-CB42-8022-B46738C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nell’informazione italiana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1307BB60-5CAD-C840-B04A-43D75C628336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crisi climatica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4249B14B-50D8-7540-A094-5D1B42AF7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14640"/>
              </p:ext>
            </p:extLst>
          </p:nvPr>
        </p:nvGraphicFramePr>
        <p:xfrm>
          <a:off x="2579914" y="1440000"/>
          <a:ext cx="740074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659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7203C6C-B7D9-0445-A14E-AE690EA38E98}"/>
              </a:ext>
            </a:extLst>
          </p:cNvPr>
          <p:cNvCxnSpPr>
            <a:cxnSpLocks/>
          </p:cNvCxnSpPr>
          <p:nvPr/>
        </p:nvCxnSpPr>
        <p:spPr>
          <a:xfrm flipH="1">
            <a:off x="2579914" y="6496103"/>
            <a:ext cx="9612087" cy="270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2150CD-A2B9-4E42-91CB-AE083354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59" y="6253163"/>
            <a:ext cx="1373141" cy="540000"/>
          </a:xfrm>
          <a:prstGeom prst="rect">
            <a:avLst/>
          </a:prstGeom>
        </p:spPr>
      </p:pic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9212FD39-5F81-0E4D-9367-BAAD14F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6943"/>
            <a:ext cx="12191999" cy="5520904"/>
          </a:xfrm>
        </p:spPr>
        <p:txBody>
          <a:bodyPr/>
          <a:lstStyle/>
          <a:p>
            <a:pPr marL="457200" lvl="1" indent="0">
              <a:buNone/>
            </a:pPr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5" name="Immagine 44" descr="Osservatorio orizzontale azzurro + nero.png">
            <a:extLst>
              <a:ext uri="{FF2B5EF4-FFF2-40B4-BE49-F238E27FC236}">
                <a16:creationId xmlns:a16="http://schemas.microsoft.com/office/drawing/2014/main" id="{D8350ADD-38C1-3042-8DA4-15ABE156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7847"/>
            <a:ext cx="1654319" cy="360000"/>
          </a:xfrm>
          <a:prstGeom prst="rect">
            <a:avLst/>
          </a:prstGeom>
        </p:spPr>
      </p:pic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923A9FE-5C5D-BF4E-8995-6632A241A2B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" y="6524825"/>
            <a:ext cx="75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5170D38-B794-464E-B37C-10749E8B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272121"/>
              </p:ext>
            </p:extLst>
          </p:nvPr>
        </p:nvGraphicFramePr>
        <p:xfrm>
          <a:off x="2405675" y="1440000"/>
          <a:ext cx="740074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3E439C69-0F9B-F94E-A106-B5502BBB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7"/>
            <a:ext cx="12192000" cy="3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1400" cap="small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L’attenzione dedicata ai cambiamenti climatici nell’informazione italiana</a:t>
            </a:r>
            <a:endParaRPr lang="it-IT" sz="1400" b="1" dirty="0">
              <a:solidFill>
                <a:schemeClr val="bg2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C65464C-6B86-964D-AD6D-026CCD7A9CC5}"/>
              </a:ext>
            </a:extLst>
          </p:cNvPr>
          <p:cNvSpPr txBox="1">
            <a:spLocks/>
          </p:cNvSpPr>
          <p:nvPr/>
        </p:nvSpPr>
        <p:spPr>
          <a:xfrm>
            <a:off x="0" y="322601"/>
            <a:ext cx="12192000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Rilevanza della crisi climatica nel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coverage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circoscritto</a:t>
            </a:r>
            <a:r>
              <a:rPr lang="it-IT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alle puntate che trattano esplicitamente la questione</a:t>
            </a:r>
          </a:p>
        </p:txBody>
      </p:sp>
    </p:spTree>
    <p:extLst>
      <p:ext uri="{BB962C8B-B14F-4D97-AF65-F5344CB8AC3E}">
        <p14:creationId xmlns:p14="http://schemas.microsoft.com/office/powerpoint/2010/main" val="3330873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1967</Words>
  <Application>Microsoft Macintosh PowerPoint</Application>
  <PresentationFormat>Widescreen</PresentationFormat>
  <Paragraphs>215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Open Sans Light</vt:lpstr>
      <vt:lpstr>Wingdings</vt:lpstr>
      <vt:lpstr>Tema di Office</vt:lpstr>
      <vt:lpstr>Analisi dell’informazione sulla crisi climatica  Anno 2022  Risultati preliminari: gennaio-aprile 2022, trasmissioni TV  (Q1/2022/TV)     </vt:lpstr>
      <vt:lpstr>INDICE</vt:lpstr>
      <vt:lpstr>CAMPIONE DI ANALISI</vt:lpstr>
      <vt:lpstr>Presentazione standard di PowerPoint</vt:lpstr>
      <vt:lpstr>RISULTATI PRELIMINARI</vt:lpstr>
      <vt:lpstr>L’attenzione dedicata ai cambiamenti climatici nell’informazione italiana</vt:lpstr>
      <vt:lpstr>L’attenzione dedicata ai cambiamenti climatici nell’informazione italiana</vt:lpstr>
      <vt:lpstr>L’attenzione dedicata ai cambiamenti climatici nell’informazione italiana</vt:lpstr>
      <vt:lpstr>L’attenzione dedicata ai cambiamenti climatici nell’informazione italiana</vt:lpstr>
      <vt:lpstr>RISULTATI PRELIMINARI</vt:lpstr>
      <vt:lpstr>Il framing del discorso giornalistico sulla crisi climatica</vt:lpstr>
      <vt:lpstr>Il framing del discorso giornalistico sulla crisi climatica</vt:lpstr>
      <vt:lpstr>Il framing del discorso giornalistico sulla crisi climatica</vt:lpstr>
      <vt:lpstr>Il framing del discorso giornalistico sulla crisi climatica</vt:lpstr>
      <vt:lpstr>Il framing del discorso giornalistico sulla crisi climatica</vt:lpstr>
      <vt:lpstr>Il framing del discorso giornalistico sulla crisi climatica</vt:lpstr>
      <vt:lpstr>Il framing del discorso giornalistico sulla crisi climatica</vt:lpstr>
      <vt:lpstr>RISULTATI PRELIMINARI</vt:lpstr>
      <vt:lpstr>Le cause della crisi climatica</vt:lpstr>
      <vt:lpstr>Le cause della crisi climatica</vt:lpstr>
      <vt:lpstr>RISULTATI PRELIMINARI</vt:lpstr>
      <vt:lpstr>Connessione fra combustibili fossili e crisi climatica</vt:lpstr>
      <vt:lpstr>Connessione fra combustibili fossili e crisi climatica</vt:lpstr>
      <vt:lpstr>RISULTATI PRELIMINARI</vt:lpstr>
      <vt:lpstr>Le conseguenze della crisi climatica</vt:lpstr>
      <vt:lpstr>Le conseguenze della crisi climatica</vt:lpstr>
      <vt:lpstr>Le conseguenze della crisi climatica</vt:lpstr>
      <vt:lpstr>RISULTATI PRELIMINARI</vt:lpstr>
      <vt:lpstr>I soggetti del discorso sulla crisi climatica</vt:lpstr>
      <vt:lpstr>I soggetti del discorso sulla crisi climatica</vt:lpstr>
      <vt:lpstr>RISULTATI PRELIMINARI</vt:lpstr>
      <vt:lpstr>I soggetti del discorso sulla crisi climatica</vt:lpstr>
      <vt:lpstr>RISULTATI PRELIMINARI</vt:lpstr>
      <vt:lpstr>L’attenzione dedicata ai cambiamenti climatici dalle 6 trasmissioni TV</vt:lpstr>
      <vt:lpstr>Presentazione standard di PowerPoint</vt:lpstr>
      <vt:lpstr>L’attenzione dedicata ai cambiamenti climatici dalle 6 trasmissioni TV</vt:lpstr>
      <vt:lpstr>L’attenzione dedicata ai cambiamenti climatici dalle 6 trasmissioni TV</vt:lpstr>
      <vt:lpstr>CONCLUSIONI PROVVISORIE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dell’informazione sulla crisi climatica  Anno 2022  Risultati preliminari: stampa, gennaio-aprile 2022 (SQ1/2022)     </dc:title>
  <dc:creator>monia azzalini</dc:creator>
  <cp:lastModifiedBy>Mirella Marchese</cp:lastModifiedBy>
  <cp:revision>118</cp:revision>
  <cp:lastPrinted>2022-06-22T13:19:35Z</cp:lastPrinted>
  <dcterms:created xsi:type="dcterms:W3CDTF">2022-06-21T12:20:50Z</dcterms:created>
  <dcterms:modified xsi:type="dcterms:W3CDTF">2022-07-25T14:42:20Z</dcterms:modified>
</cp:coreProperties>
</file>