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32" r:id="rId2"/>
    <p:sldId id="344" r:id="rId3"/>
    <p:sldId id="358" r:id="rId4"/>
    <p:sldId id="299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363" r:id="rId14"/>
    <p:sldId id="327" r:id="rId15"/>
    <p:sldId id="341" r:id="rId16"/>
    <p:sldId id="338" r:id="rId17"/>
    <p:sldId id="354" r:id="rId18"/>
    <p:sldId id="355" r:id="rId19"/>
    <p:sldId id="365" r:id="rId20"/>
    <p:sldId id="366" r:id="rId21"/>
    <p:sldId id="362" r:id="rId22"/>
    <p:sldId id="357" r:id="rId23"/>
    <p:sldId id="328" r:id="rId24"/>
    <p:sldId id="360" r:id="rId25"/>
    <p:sldId id="359" r:id="rId26"/>
    <p:sldId id="361" r:id="rId27"/>
    <p:sldId id="323" r:id="rId28"/>
    <p:sldId id="302" r:id="rId29"/>
    <p:sldId id="263" r:id="rId30"/>
    <p:sldId id="308" r:id="rId31"/>
    <p:sldId id="368" r:id="rId32"/>
    <p:sldId id="322" r:id="rId33"/>
    <p:sldId id="293" r:id="rId34"/>
    <p:sldId id="267" r:id="rId35"/>
  </p:sldIdLst>
  <p:sldSz cx="12192000" cy="6858000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t Vrijenhoek" initials="MV" lastIdx="41" clrIdx="0">
    <p:extLst>
      <p:ext uri="{19B8F6BF-5375-455C-9EA6-DF929625EA0E}">
        <p15:presenceInfo xmlns:p15="http://schemas.microsoft.com/office/powerpoint/2012/main" userId="S-1-5-21-1982372317-2837371276-3961410776-1492" providerId="AD"/>
      </p:ext>
    </p:extLst>
  </p:cmAuthor>
  <p:cmAuthor id="2" name="Liselotte Vandikkelen" initials="LV" lastIdx="23" clrIdx="1">
    <p:extLst>
      <p:ext uri="{19B8F6BF-5375-455C-9EA6-DF929625EA0E}">
        <p15:presenceInfo xmlns:p15="http://schemas.microsoft.com/office/powerpoint/2012/main" userId="S-1-5-21-1982372317-2837371276-3961410776-1172" providerId="AD"/>
      </p:ext>
    </p:extLst>
  </p:cmAuthor>
  <p:cmAuthor id="3" name="Elize van Berkel" initials="EvB" lastIdx="9" clrIdx="2">
    <p:extLst>
      <p:ext uri="{19B8F6BF-5375-455C-9EA6-DF929625EA0E}">
        <p15:presenceInfo xmlns:p15="http://schemas.microsoft.com/office/powerpoint/2012/main" userId="S-1-5-21-1982372317-2837371276-3961410776-16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86061" autoAdjust="0"/>
  </p:normalViewPr>
  <p:slideViewPr>
    <p:cSldViewPr snapToGrid="0">
      <p:cViewPr varScale="1">
        <p:scale>
          <a:sx n="73" d="100"/>
          <a:sy n="73" d="100"/>
        </p:scale>
        <p:origin x="974" y="67"/>
      </p:cViewPr>
      <p:guideLst/>
    </p:cSldViewPr>
  </p:slideViewPr>
  <p:outlineViewPr>
    <p:cViewPr>
      <p:scale>
        <a:sx n="33" d="100"/>
        <a:sy n="33" d="100"/>
      </p:scale>
      <p:origin x="0" y="-12756"/>
    </p:cViewPr>
  </p:outlin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722DCE-633D-445E-AF06-F9779FBBC36B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93F52-920D-4C7A-89C9-9E628F15DF1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7683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A0F83-4361-489B-ACB6-92D21FF4CA8E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B3008A-6553-44A5-A1F5-6B9CAFD6E05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467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ZeuZXzWAq4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I4-a_yw01g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Dit is de </a:t>
            </a:r>
            <a:r>
              <a:rPr lang="nl-NL" sz="1200" b="0" i="0" u="none" strike="noStrike" cap="none" dirty="0" err="1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powerpoint</a:t>
            </a:r>
            <a:r>
              <a:rPr lang="nl-NL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bij het lesmateriaal ‘Klimaatverandering op je bord’ over de impact</a:t>
            </a:r>
            <a:r>
              <a:rPr lang="nl-NL" sz="1200" b="0" i="0" u="none" strike="noStrike" cap="none" baseline="0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van vlees en zuivel op ons klimaat, onze biodiversiteit en onze gezondheid. Dit lespakket is ontwikkeld</a:t>
            </a:r>
            <a:r>
              <a:rPr lang="nl-NL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voor het voortgezet onderwijs (klas 1 t/m 3). </a:t>
            </a:r>
            <a:endParaRPr lang="nl-NL" sz="1200" b="0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Voor vragen, opmerkingen </a:t>
            </a:r>
            <a:r>
              <a:rPr lang="nl-NL" sz="1200" b="0" i="0" u="none" strike="noStrike" cap="none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en feedback: </a:t>
            </a:r>
            <a:r>
              <a:rPr lang="nl-NL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neem contact op met Elize van Berkel via educatie.nl@greenpeace.org / 0615007405.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5985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0" dirty="0" smtClean="0"/>
              <a:t>De </a:t>
            </a:r>
            <a:r>
              <a:rPr lang="en-US" b="0" dirty="0" err="1" smtClean="0"/>
              <a:t>kaart</a:t>
            </a:r>
            <a:r>
              <a:rPr lang="en-US" b="0" dirty="0" smtClean="0"/>
              <a:t> is </a:t>
            </a:r>
            <a:r>
              <a:rPr lang="en-US" b="0" dirty="0" err="1" smtClean="0"/>
              <a:t>te</a:t>
            </a:r>
            <a:r>
              <a:rPr lang="en-US" b="0" dirty="0" smtClean="0"/>
              <a:t> </a:t>
            </a:r>
            <a:r>
              <a:rPr lang="en-US" b="0" dirty="0" err="1" smtClean="0"/>
              <a:t>zien</a:t>
            </a:r>
            <a:r>
              <a:rPr lang="en-US" b="0" dirty="0" smtClean="0"/>
              <a:t> </a:t>
            </a:r>
            <a:r>
              <a:rPr lang="en-US" b="0" dirty="0" err="1" smtClean="0"/>
              <a:t>en</a:t>
            </a:r>
            <a:r>
              <a:rPr lang="en-US" b="0" dirty="0" smtClean="0"/>
              <a:t> </a:t>
            </a:r>
            <a:r>
              <a:rPr lang="en-US" b="0" dirty="0" err="1" smtClean="0"/>
              <a:t>aan</a:t>
            </a:r>
            <a:r>
              <a:rPr lang="en-US" b="0" dirty="0" smtClean="0"/>
              <a:t> </a:t>
            </a:r>
            <a:r>
              <a:rPr lang="en-US" b="0" dirty="0" err="1" smtClean="0"/>
              <a:t>te</a:t>
            </a:r>
            <a:r>
              <a:rPr lang="en-US" b="0" dirty="0" smtClean="0"/>
              <a:t> </a:t>
            </a:r>
            <a:r>
              <a:rPr lang="en-US" b="0" dirty="0" err="1" smtClean="0"/>
              <a:t>vullen</a:t>
            </a:r>
            <a:r>
              <a:rPr lang="en-US" b="0" dirty="0" smtClean="0"/>
              <a:t> op: https://drive.google.com/open?id=1qOojs2Fce-IpqyESYO_ewWVRn2Ahnnoi&amp;usp=sharing (</a:t>
            </a:r>
            <a:r>
              <a:rPr lang="en-US" b="0" dirty="0" err="1" smtClean="0"/>
              <a:t>korte</a:t>
            </a:r>
            <a:r>
              <a:rPr lang="en-US" b="0" dirty="0" smtClean="0"/>
              <a:t> url: act.gp/</a:t>
            </a:r>
            <a:r>
              <a:rPr lang="en-US" b="0" dirty="0" err="1" smtClean="0"/>
              <a:t>klimaatkaart</a:t>
            </a:r>
            <a:r>
              <a:rPr lang="en-US" b="0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1717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Foto: Wakker dier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3762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Beter</a:t>
            </a:r>
            <a:r>
              <a:rPr lang="en-US" dirty="0"/>
              <a:t> </a:t>
            </a:r>
            <a:r>
              <a:rPr lang="en-US" dirty="0" err="1"/>
              <a:t>leven</a:t>
            </a:r>
            <a:r>
              <a:rPr lang="en-US" dirty="0"/>
              <a:t> 3 </a:t>
            </a:r>
            <a:r>
              <a:rPr lang="en-US" dirty="0" err="1"/>
              <a:t>sterren</a:t>
            </a:r>
            <a:r>
              <a:rPr lang="en-US" baseline="0" dirty="0"/>
              <a:t> </a:t>
            </a:r>
            <a:r>
              <a:rPr lang="en-US" dirty="0"/>
              <a:t>(</a:t>
            </a:r>
            <a:r>
              <a:rPr lang="en-US" dirty="0" err="1"/>
              <a:t>laten</a:t>
            </a:r>
            <a:r>
              <a:rPr lang="en-US" dirty="0"/>
              <a:t> </a:t>
            </a:r>
            <a:r>
              <a:rPr lang="en-US" dirty="0" err="1"/>
              <a:t>zien</a:t>
            </a:r>
            <a:r>
              <a:rPr lang="en-US" dirty="0"/>
              <a:t> tot 2:02 min)</a:t>
            </a:r>
          </a:p>
          <a:p>
            <a:r>
              <a:rPr lang="en-US" dirty="0"/>
              <a:t>https://www.youtube.com/watch?v=ndFh2E03kQo</a:t>
            </a:r>
          </a:p>
          <a:p>
            <a:r>
              <a:rPr lang="en-US" dirty="0" err="1" smtClean="0"/>
              <a:t>Natuurlijk</a:t>
            </a:r>
            <a:r>
              <a:rPr lang="en-US" dirty="0" smtClean="0"/>
              <a:t> </a:t>
            </a:r>
            <a:r>
              <a:rPr lang="en-US" dirty="0" err="1"/>
              <a:t>gedrag</a:t>
            </a:r>
            <a:r>
              <a:rPr lang="en-US" dirty="0"/>
              <a:t>, </a:t>
            </a:r>
            <a:r>
              <a:rPr lang="en-US" dirty="0" err="1"/>
              <a:t>natuurlijkere</a:t>
            </a:r>
            <a:r>
              <a:rPr lang="en-US" dirty="0"/>
              <a:t> </a:t>
            </a:r>
            <a:r>
              <a:rPr lang="en-US" dirty="0" err="1"/>
              <a:t>omgeving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0611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Beter</a:t>
            </a:r>
            <a:r>
              <a:rPr lang="en-US" baseline="0" dirty="0"/>
              <a:t> </a:t>
            </a:r>
            <a:r>
              <a:rPr lang="en-US" baseline="0" dirty="0" err="1"/>
              <a:t>leven</a:t>
            </a:r>
            <a:r>
              <a:rPr lang="en-US" baseline="0" dirty="0"/>
              <a:t> 1 </a:t>
            </a:r>
            <a:r>
              <a:rPr lang="en-US" baseline="0" dirty="0" err="1"/>
              <a:t>ster</a:t>
            </a:r>
            <a:r>
              <a:rPr lang="en-US" baseline="0" dirty="0"/>
              <a:t> (</a:t>
            </a:r>
            <a:r>
              <a:rPr lang="en-US" baseline="0" dirty="0" err="1"/>
              <a:t>laten</a:t>
            </a:r>
            <a:r>
              <a:rPr lang="en-US" baseline="0" dirty="0"/>
              <a:t> </a:t>
            </a:r>
            <a:r>
              <a:rPr lang="en-US" baseline="0" dirty="0" err="1"/>
              <a:t>zien</a:t>
            </a:r>
            <a:r>
              <a:rPr lang="en-US" baseline="0" dirty="0"/>
              <a:t> tot 1:22 (1:57 min))</a:t>
            </a:r>
          </a:p>
          <a:p>
            <a:r>
              <a:rPr lang="en-US" baseline="0" dirty="0"/>
              <a:t>https://www.youtube.com/watch?v=neNOprb5Tqk</a:t>
            </a:r>
          </a:p>
          <a:p>
            <a:r>
              <a:rPr lang="en-US" baseline="0" dirty="0" smtClean="0"/>
              <a:t>Je </a:t>
            </a:r>
            <a:r>
              <a:rPr lang="en-US" baseline="0" dirty="0" err="1"/>
              <a:t>kunt</a:t>
            </a:r>
            <a:r>
              <a:rPr lang="en-US" baseline="0" dirty="0"/>
              <a:t> </a:t>
            </a:r>
            <a:r>
              <a:rPr lang="en-US" baseline="0" dirty="0" err="1"/>
              <a:t>vragen</a:t>
            </a:r>
            <a:r>
              <a:rPr lang="en-US" baseline="0" dirty="0"/>
              <a:t> wat </a:t>
            </a:r>
            <a:r>
              <a:rPr lang="en-US" baseline="0" dirty="0" err="1"/>
              <a:t>voor</a:t>
            </a:r>
            <a:r>
              <a:rPr lang="en-US" baseline="0" dirty="0"/>
              <a:t> </a:t>
            </a:r>
            <a:r>
              <a:rPr lang="en-US" baseline="0" dirty="0" err="1"/>
              <a:t>verschillen</a:t>
            </a:r>
            <a:r>
              <a:rPr lang="en-US" baseline="0" dirty="0"/>
              <a:t> </a:t>
            </a:r>
            <a:r>
              <a:rPr lang="en-US" baseline="0" dirty="0" err="1"/>
              <a:t>ze</a:t>
            </a:r>
            <a:r>
              <a:rPr lang="en-US" baseline="0" dirty="0"/>
              <a:t> al </a:t>
            </a:r>
            <a:r>
              <a:rPr lang="en-US" baseline="0" dirty="0" err="1"/>
              <a:t>zien</a:t>
            </a:r>
            <a:r>
              <a:rPr lang="en-US" baseline="0" dirty="0"/>
              <a:t> met </a:t>
            </a:r>
            <a:r>
              <a:rPr lang="en-US" baseline="0" dirty="0" err="1"/>
              <a:t>hiervoor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met het </a:t>
            </a:r>
            <a:r>
              <a:rPr lang="en-US" baseline="0" dirty="0" err="1"/>
              <a:t>filmpje</a:t>
            </a:r>
            <a:r>
              <a:rPr lang="en-US" baseline="0" dirty="0"/>
              <a:t> </a:t>
            </a:r>
            <a:r>
              <a:rPr lang="en-US" baseline="0" dirty="0" err="1"/>
              <a:t>hierna</a:t>
            </a:r>
            <a:endParaRPr lang="nl-NL" dirty="0"/>
          </a:p>
          <a:p>
            <a:endParaRPr lang="en-US" dirty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87281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8698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4601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Laat de leerlingen de recepten met elkaar delen:</a:t>
            </a:r>
          </a:p>
          <a:p>
            <a:pPr marL="171450" indent="-171450">
              <a:buFontTx/>
              <a:buChar char="-"/>
            </a:pPr>
            <a:r>
              <a:rPr lang="nl-NL" dirty="0" smtClean="0"/>
              <a:t>Door</a:t>
            </a:r>
            <a:r>
              <a:rPr lang="nl-NL" baseline="0" dirty="0" smtClean="0"/>
              <a:t> een fysiek receptenboekje te maken</a:t>
            </a:r>
          </a:p>
          <a:p>
            <a:pPr marL="171450" indent="-171450">
              <a:buFontTx/>
              <a:buChar char="-"/>
            </a:pPr>
            <a:r>
              <a:rPr lang="nl-NL" baseline="0" dirty="0" smtClean="0"/>
              <a:t>Door het recept te delen in jullie eigen online klasomgeving</a:t>
            </a:r>
          </a:p>
          <a:p>
            <a:pPr marL="171450" indent="-171450">
              <a:buFontTx/>
              <a:buChar char="-"/>
            </a:pPr>
            <a:r>
              <a:rPr lang="nl-NL" baseline="0" dirty="0" smtClean="0"/>
              <a:t>Door het recept te delen op de Google Drive (maak een mapje aan voor jullie klas): </a:t>
            </a:r>
            <a:r>
              <a:rPr lang="nl-NL" sz="1200" dirty="0" smtClean="0"/>
              <a:t>act.gp/</a:t>
            </a:r>
            <a:r>
              <a:rPr lang="nl-NL" sz="1200" dirty="0" err="1" smtClean="0"/>
              <a:t>inspiratie_vleesenzuivel</a:t>
            </a:r>
            <a:r>
              <a:rPr lang="nl-NL" baseline="0" dirty="0" smtClean="0"/>
              <a:t>. 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7920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Video: </a:t>
            </a:r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Link delen"/>
              </a:rPr>
              <a:t>https://youtu.be/jZeuZXzWAq4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32134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Wereldwijd willen we 50% reductie, maar ook eerlijker verdeling. Dus in NL</a:t>
            </a:r>
            <a:r>
              <a:rPr lang="nl-NL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zullen we</a:t>
            </a:r>
            <a:r>
              <a:rPr lang="nl-NL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meer in onze consumptie moeten reduceren. We eten nu 38 kg </a:t>
            </a:r>
            <a:r>
              <a:rPr lang="nl-NL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pppj</a:t>
            </a:r>
            <a:r>
              <a:rPr lang="nl-NL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dat moet 16 kg </a:t>
            </a:r>
            <a:r>
              <a:rPr lang="nl-NL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pppj</a:t>
            </a:r>
            <a:r>
              <a:rPr lang="nl-NL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worden. Reductie van 58%. Dit</a:t>
            </a:r>
            <a:r>
              <a:rPr lang="nl-NL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b</a:t>
            </a:r>
            <a:r>
              <a:rPr lang="en-US" dirty="0" err="1" smtClean="0"/>
              <a:t>erekend</a:t>
            </a:r>
            <a:r>
              <a:rPr lang="en-US" baseline="0" dirty="0" smtClean="0"/>
              <a:t> met </a:t>
            </a:r>
            <a:r>
              <a:rPr lang="en-US" baseline="0" dirty="0" err="1" smtClean="0"/>
              <a:t>behulp</a:t>
            </a:r>
            <a:r>
              <a:rPr lang="en-US" baseline="0" dirty="0" smtClean="0"/>
              <a:t> van </a:t>
            </a:r>
            <a:r>
              <a:rPr lang="en-US" baseline="0" dirty="0" err="1" smtClean="0"/>
              <a:t>draagkracht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aarde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verwachte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bevolkingsgroei</a:t>
            </a:r>
            <a:r>
              <a:rPr lang="en-US" baseline="0" dirty="0" smtClean="0"/>
              <a:t>. Het hele rapport </a:t>
            </a:r>
            <a:r>
              <a:rPr lang="en-US" baseline="0" dirty="0" err="1" smtClean="0"/>
              <a:t>staat</a:t>
            </a:r>
            <a:r>
              <a:rPr lang="en-US" baseline="0" dirty="0" smtClean="0"/>
              <a:t> op</a:t>
            </a:r>
            <a:r>
              <a:rPr lang="nl-NL" baseline="0" dirty="0" smtClean="0"/>
              <a:t> https://www.greenpeace.org/nl/natuur/308/minder-vlees-en-zuivel-voor-een-betere-wereld-en-een-gezonder-leven/</a:t>
            </a:r>
            <a:endParaRPr lang="en-US" baseline="0" dirty="0" smtClean="0"/>
          </a:p>
          <a:p>
            <a:r>
              <a:rPr lang="en-US" baseline="0" dirty="0" smtClean="0"/>
              <a:t>Het </a:t>
            </a:r>
            <a:r>
              <a:rPr lang="en-US" baseline="0" dirty="0" err="1" smtClean="0"/>
              <a:t>vereist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aanpassingen</a:t>
            </a:r>
            <a:r>
              <a:rPr lang="en-US" baseline="0" dirty="0" smtClean="0"/>
              <a:t> door </a:t>
            </a:r>
            <a:r>
              <a:rPr lang="en-US" baseline="0" dirty="0" err="1" smtClean="0"/>
              <a:t>overheden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bedrijven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consumenten</a:t>
            </a:r>
            <a:r>
              <a:rPr lang="en-US" baseline="0" dirty="0" smtClean="0"/>
              <a:t>: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Subsidies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beleid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bevordering</a:t>
            </a:r>
            <a:r>
              <a:rPr lang="en-US" baseline="0" dirty="0" smtClean="0"/>
              <a:t> van </a:t>
            </a:r>
            <a:r>
              <a:rPr lang="en-US" baseline="0" dirty="0" err="1" smtClean="0"/>
              <a:t>ecologische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boerderijen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fruit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groente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ipv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vlees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zuivel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Beleidsmaatregelenen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voor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overheidsuitgaven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Beleid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veranderingen</a:t>
            </a:r>
            <a:r>
              <a:rPr lang="en-US" baseline="0" dirty="0" smtClean="0"/>
              <a:t> in </a:t>
            </a:r>
            <a:r>
              <a:rPr lang="en-US" baseline="0" dirty="0" err="1" smtClean="0"/>
              <a:t>voedingsgewoonten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teweegbrengt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Beleidsmakers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uit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gezondheids</a:t>
            </a:r>
            <a:r>
              <a:rPr lang="en-US" baseline="0" dirty="0" smtClean="0"/>
              <a:t>-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milieusectoren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betrekken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Oproep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bedrijven</a:t>
            </a:r>
            <a:r>
              <a:rPr lang="en-US" baseline="0" dirty="0" smtClean="0"/>
              <a:t> om </a:t>
            </a:r>
            <a:r>
              <a:rPr lang="en-US" baseline="0" dirty="0" err="1" smtClean="0"/>
              <a:t>gezondheid</a:t>
            </a:r>
            <a:r>
              <a:rPr lang="en-US" baseline="0" dirty="0" smtClean="0"/>
              <a:t> op </a:t>
            </a:r>
            <a:r>
              <a:rPr lang="en-US" baseline="0" dirty="0" err="1" smtClean="0"/>
              <a:t>aarde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prioriteit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geven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Iedereen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oproepen</a:t>
            </a:r>
            <a:r>
              <a:rPr lang="en-US" baseline="0" dirty="0" smtClean="0"/>
              <a:t> om </a:t>
            </a:r>
            <a:r>
              <a:rPr lang="en-US" baseline="0" dirty="0" err="1" smtClean="0"/>
              <a:t>manier</a:t>
            </a:r>
            <a:r>
              <a:rPr lang="en-US" baseline="0" dirty="0" smtClean="0"/>
              <a:t> van </a:t>
            </a:r>
            <a:r>
              <a:rPr lang="en-US" baseline="0" dirty="0" err="1" smtClean="0"/>
              <a:t>eten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opnieuw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vorm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geven</a:t>
            </a:r>
            <a:endParaRPr lang="en-US" baseline="0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Ecologische</a:t>
            </a:r>
            <a:r>
              <a:rPr lang="en-US" dirty="0" smtClean="0"/>
              <a:t> </a:t>
            </a:r>
            <a:r>
              <a:rPr lang="en-US" dirty="0" err="1" smtClean="0"/>
              <a:t>landbouw</a:t>
            </a:r>
            <a:r>
              <a:rPr lang="en-US" dirty="0" smtClean="0"/>
              <a:t>: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voorbeelden</a:t>
            </a:r>
            <a:r>
              <a:rPr lang="en-US" baseline="0" dirty="0" smtClean="0"/>
              <a:t>: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Geproduceerd</a:t>
            </a:r>
            <a:r>
              <a:rPr lang="en-US" baseline="0" dirty="0" smtClean="0"/>
              <a:t> met </a:t>
            </a:r>
            <a:r>
              <a:rPr lang="en-US" baseline="0" dirty="0" err="1" smtClean="0"/>
              <a:t>voer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niet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nodig</a:t>
            </a:r>
            <a:r>
              <a:rPr lang="en-US" baseline="0" dirty="0" smtClean="0"/>
              <a:t> is </a:t>
            </a:r>
            <a:r>
              <a:rPr lang="en-US" baseline="0" dirty="0" err="1" smtClean="0"/>
              <a:t>voor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mensen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Zorgen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voor</a:t>
            </a:r>
            <a:r>
              <a:rPr lang="en-US" baseline="0" dirty="0" smtClean="0"/>
              <a:t> geode </a:t>
            </a:r>
            <a:r>
              <a:rPr lang="en-US" baseline="0" dirty="0" err="1" smtClean="0"/>
              <a:t>bodemvruchtbaarheid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Sluiten</a:t>
            </a:r>
            <a:r>
              <a:rPr lang="en-US" baseline="0" dirty="0" smtClean="0"/>
              <a:t> van </a:t>
            </a:r>
            <a:r>
              <a:rPr lang="en-US" baseline="0" dirty="0" err="1" smtClean="0"/>
              <a:t>voedselketens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Biodiversiteit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stimuleren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Geen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synthetische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pesticiden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Waarborgen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dierenwelzijn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Waarborgen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mensenrechten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82114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Het hele</a:t>
            </a:r>
            <a:r>
              <a:rPr lang="nl-NL" baseline="0" dirty="0" smtClean="0"/>
              <a:t> rapport: </a:t>
            </a:r>
            <a:r>
              <a:rPr lang="nl-NL" dirty="0" smtClean="0"/>
              <a:t>https://www.greenpeace.org/nl/natuur/308/minder-vlees-en-zuivel-voor-een-betere-wereld-en-een-gezonder-leven/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1895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33281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54161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dirty="0" smtClean="0"/>
              <a:t>Inspiratie voor de leerlingen vinden ze op: act.gp/</a:t>
            </a:r>
            <a:r>
              <a:rPr lang="nl-NL" sz="1200" dirty="0" err="1" smtClean="0"/>
              <a:t>inspiratie_vleesenzuivel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46894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FontTx/>
              <a:buNone/>
            </a:pPr>
            <a:r>
              <a:rPr lang="nl-NL" sz="1200" dirty="0" smtClean="0"/>
              <a:t>Inspiratie voor</a:t>
            </a:r>
            <a:r>
              <a:rPr lang="nl-NL" sz="1200" baseline="0" dirty="0" smtClean="0"/>
              <a:t> de leerlingen vinden ze op: </a:t>
            </a:r>
            <a:r>
              <a:rPr lang="nl-NL" sz="1200" dirty="0" smtClean="0"/>
              <a:t>act.gp/</a:t>
            </a:r>
            <a:r>
              <a:rPr lang="nl-NL" sz="1200" dirty="0" err="1" smtClean="0"/>
              <a:t>inspiratie_vleesenzuivel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97125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6938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413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Fragment uit Zondag met Lubach</a:t>
            </a:r>
            <a:r>
              <a:rPr lang="nl-NL" baseline="0" dirty="0" smtClean="0"/>
              <a:t> (4 minuut 53)</a:t>
            </a:r>
            <a:r>
              <a:rPr lang="nl-NL" dirty="0" smtClean="0"/>
              <a:t> - https://www.youtube.com/watch?v=MnwWsR7QIkQ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Zondag met Lubach hele item over vlees (13 minuut 56) </a:t>
            </a:r>
            <a:r>
              <a:rPr lang="nl-NL" baseline="0" dirty="0" smtClean="0"/>
              <a:t>- https://www.youtube.com/watch?v=RXRQNlxN5KY</a:t>
            </a:r>
          </a:p>
          <a:p>
            <a:r>
              <a:rPr lang="nl-NL" dirty="0" smtClean="0"/>
              <a:t>Alternatief: Video voedingscentrum (2 minuut 6) - https://www.youtube.com/watch?v=_WIZQF0UCd0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8105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Ga </a:t>
            </a:r>
            <a:r>
              <a:rPr lang="en-US" dirty="0" err="1" smtClean="0"/>
              <a:t>naar</a:t>
            </a:r>
            <a:r>
              <a:rPr lang="en-US" dirty="0" smtClean="0"/>
              <a:t> https://create.kahoot.it/search?filter=1&amp;tags=greenpeaceindeklas&amp;query=greenpeaceindeklas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4164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 smtClean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4864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629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Link delen"/>
              </a:rPr>
              <a:t>Video: https://youtu.be/dI4-a_yw01g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9062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Laat de leerlingen gaan staan of zitten of maak twee vakken in de klas waar leerlingen heen en weer kunnen lopen per stelling. 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066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2136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098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0443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2998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5136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2215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7032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6949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1924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547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8225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4EFCB-A5A6-419C-A116-EA146A4F531A}" type="datetimeFigureOut">
              <a:rPr lang="nl-NL" smtClean="0"/>
              <a:t>22-11-2018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6BEFB-DC8A-403C-90BB-6AF60F66B7B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1501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6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slide" Target="slide33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dFh2E03kQo" TargetMode="Externa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slide" Target="slide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eNOprb5Tqk" TargetMode="Externa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image" Target="../media/image36.jpeg"/><Relationship Id="rId4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ZeuZXzWAq4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jpeg"/><Relationship Id="rId7" Type="http://schemas.openxmlformats.org/officeDocument/2006/relationships/slide" Target="slide2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9.xml"/><Relationship Id="rId4" Type="http://schemas.openxmlformats.org/officeDocument/2006/relationships/image" Target="../media/image5.png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MnwWsR7QIkQ?rel=0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e.kahoot.it/details/greenpeace-vlees-en-het-klimaat/59381ef2-f22a-4b9e-a385-7efd56de6e61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I4-a_yw01g?rel=0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493303"/>
            <a:ext cx="12192000" cy="8671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111" y="-1842168"/>
            <a:ext cx="6515100" cy="9144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17315" y="-314451"/>
            <a:ext cx="7910945" cy="2591687"/>
          </a:xfrm>
        </p:spPr>
        <p:txBody>
          <a:bodyPr/>
          <a:lstStyle/>
          <a:p>
            <a:r>
              <a:rPr lang="nl-N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KLIMAATVERANDERING OP JE BORD</a:t>
            </a:r>
            <a:endParaRPr lang="nl-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09" y="6225645"/>
            <a:ext cx="2615873" cy="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2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Afbeeldingsresultaat voor transport varkens nederla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t="1888" r="1571" b="1387"/>
          <a:stretch/>
        </p:blipFill>
        <p:spPr bwMode="auto">
          <a:xfrm>
            <a:off x="2371999" y="1591086"/>
            <a:ext cx="7625405" cy="455677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0" descr="Image result for post it transparent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8172">
            <a:off x="9075592" y="834856"/>
            <a:ext cx="28479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8">
            <a:extLst>
              <a:ext uri="{FF2B5EF4-FFF2-40B4-BE49-F238E27FC236}">
                <a16:creationId xmlns="" xmlns:a16="http://schemas.microsoft.com/office/drawing/2014/main" id="{3F88D9BD-8D55-465D-8D5B-29A17767A0E1}"/>
              </a:ext>
            </a:extLst>
          </p:cNvPr>
          <p:cNvSpPr/>
          <p:nvPr/>
        </p:nvSpPr>
        <p:spPr>
          <a:xfrm rot="599645">
            <a:off x="9286892" y="1034103"/>
            <a:ext cx="242537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2. Transport: </a:t>
            </a:r>
          </a:p>
          <a:p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nl-N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Veevoer, de dieren zelf en uiteindelijk het vlees worden allemaal vervoerd over de hele wereld. </a:t>
            </a:r>
            <a:endParaRPr lang="nl-NL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mbria" panose="02040503050406030204" pitchFamily="18" charset="0"/>
            </a:endParaRPr>
          </a:p>
        </p:txBody>
      </p:sp>
      <p:pic>
        <p:nvPicPr>
          <p:cNvPr id="12" name="Picture 26" descr="Image result for punaise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8172">
            <a:off x="10722132" y="450492"/>
            <a:ext cx="704388" cy="70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4" y="421731"/>
            <a:ext cx="3828425" cy="875520"/>
          </a:xfrm>
          <a:prstGeom prst="flowChartManualInpu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KLIMAATVERANDERING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10"/>
          <p:cNvPicPr/>
          <p:nvPr/>
        </p:nvPicPr>
        <p:blipFill>
          <a:blip r:embed="rId6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34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989" y="1164537"/>
            <a:ext cx="7453365" cy="496750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Picture 20" descr="Image result for post it transparent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371" y="840371"/>
            <a:ext cx="3408249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8">
            <a:extLst>
              <a:ext uri="{FF2B5EF4-FFF2-40B4-BE49-F238E27FC236}">
                <a16:creationId xmlns="" xmlns:a16="http://schemas.microsoft.com/office/drawing/2014/main" id="{3F88D9BD-8D55-465D-8D5B-29A17767A0E1}"/>
              </a:ext>
            </a:extLst>
          </p:cNvPr>
          <p:cNvSpPr/>
          <p:nvPr/>
        </p:nvSpPr>
        <p:spPr>
          <a:xfrm rot="21401473">
            <a:off x="8586487" y="1076800"/>
            <a:ext cx="32211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3. Ontbossing </a:t>
            </a:r>
          </a:p>
          <a:p>
            <a:endParaRPr lang="nl-NL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Bomen worden gekapt </a:t>
            </a:r>
            <a:b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(= minder CO2 wordt omgezet in O2) </a:t>
            </a:r>
            <a:b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 </a:t>
            </a:r>
            <a: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mbria" panose="02040503050406030204" pitchFamily="18" charset="0"/>
              </a:rPr>
              <a:t>verbrand </a:t>
            </a:r>
            <a:b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mbria" panose="02040503050406030204" pitchFamily="18" charset="0"/>
              </a:rPr>
            </a:br>
            <a: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mbria" panose="02040503050406030204" pitchFamily="18" charset="0"/>
              </a:rPr>
              <a:t>(= meer uitstoot van CO2). </a:t>
            </a:r>
          </a:p>
          <a:p>
            <a:endParaRPr lang="nl-NL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mbria" panose="02040503050406030204" pitchFamily="18" charset="0"/>
            </a:endParaRPr>
          </a:p>
          <a:p>
            <a: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mbria" panose="02040503050406030204" pitchFamily="18" charset="0"/>
              </a:rPr>
              <a:t>Er wordt ruimte gemaakt voor vee en het verbouwen van veevoer.</a:t>
            </a:r>
          </a:p>
        </p:txBody>
      </p:sp>
      <p:pic>
        <p:nvPicPr>
          <p:cNvPr id="16" name="Picture 26" descr="Image result for punaise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793" y="460149"/>
            <a:ext cx="704388" cy="70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8" y="140677"/>
            <a:ext cx="7918107" cy="783771"/>
          </a:xfrm>
          <a:prstGeom prst="flowChartManualInpu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KLIMAATVERANDERING &amp; VERLIES BIODIVERISTEIT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10"/>
          <p:cNvPicPr/>
          <p:nvPr/>
        </p:nvPicPr>
        <p:blipFill>
          <a:blip r:embed="rId6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407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fbeeldingsresultaat voor climate change mem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6"/>
          <a:stretch/>
        </p:blipFill>
        <p:spPr bwMode="auto">
          <a:xfrm rot="21427998">
            <a:off x="2421632" y="1479214"/>
            <a:ext cx="7379265" cy="4099644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" y="421731"/>
            <a:ext cx="3928908" cy="875520"/>
          </a:xfrm>
          <a:prstGeom prst="flowChartManualInpu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KLIMAATVERANDERING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10"/>
          <p:cNvPicPr/>
          <p:nvPr/>
        </p:nvPicPr>
        <p:blipFill>
          <a:blip r:embed="rId4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817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418639" y="1340492"/>
            <a:ext cx="5268536" cy="4748809"/>
          </a:xfrm>
          <a:prstGeom prst="rect">
            <a:avLst/>
          </a:prstGeom>
          <a:solidFill>
            <a:srgbClr val="FFFFFF">
              <a:alpha val="89020"/>
            </a:srgb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xtBox 8"/>
          <p:cNvSpPr txBox="1"/>
          <p:nvPr/>
        </p:nvSpPr>
        <p:spPr>
          <a:xfrm>
            <a:off x="6594716" y="4037803"/>
            <a:ext cx="50924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HelveticaNeue bold"/>
              </a:rPr>
              <a:t>EENS OF ONEENS?</a:t>
            </a:r>
          </a:p>
          <a:p>
            <a:r>
              <a:rPr lang="en-US" sz="2800" dirty="0" err="1" smtClean="0">
                <a:latin typeface="Kristen ITC" panose="03050502040202030202" pitchFamily="66" charset="0"/>
              </a:rPr>
              <a:t>Ik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hoef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klimaat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verandering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niet</a:t>
            </a:r>
            <a:r>
              <a:rPr lang="en-US" sz="2800" dirty="0" smtClean="0">
                <a:latin typeface="Kristen ITC" panose="03050502040202030202" pitchFamily="66" charset="0"/>
              </a:rPr>
              <a:t> op </a:t>
            </a:r>
            <a:r>
              <a:rPr lang="en-US" sz="2800" dirty="0" err="1" smtClean="0">
                <a:latin typeface="Kristen ITC" panose="03050502040202030202" pitchFamily="66" charset="0"/>
              </a:rPr>
              <a:t>te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lossen</a:t>
            </a:r>
            <a:r>
              <a:rPr lang="en-US" sz="2800" dirty="0" smtClean="0">
                <a:latin typeface="Kristen ITC" panose="03050502040202030202" pitchFamily="66" charset="0"/>
              </a:rPr>
              <a:t>. De </a:t>
            </a:r>
            <a:r>
              <a:rPr lang="en-US" sz="2800" dirty="0" err="1" smtClean="0">
                <a:latin typeface="Kristen ITC" panose="03050502040202030202" pitchFamily="66" charset="0"/>
              </a:rPr>
              <a:t>overheid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moet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dat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doen</a:t>
            </a:r>
            <a:r>
              <a:rPr lang="en-US" sz="2800" dirty="0" smtClean="0">
                <a:latin typeface="Kristen ITC" panose="03050502040202030202" pitchFamily="66" charset="0"/>
              </a:rPr>
              <a:t>.</a:t>
            </a:r>
            <a:endParaRPr lang="en-US" sz="2800" dirty="0">
              <a:latin typeface="Kristen ITC" panose="0305050204020203020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94716" y="1546827"/>
            <a:ext cx="48781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HelveticaNeue bold"/>
              </a:rPr>
              <a:t>EENS OF ONEENS?</a:t>
            </a:r>
          </a:p>
          <a:p>
            <a:r>
              <a:rPr lang="en-US" sz="2800" dirty="0" err="1" smtClean="0">
                <a:latin typeface="Kristen ITC" panose="03050502040202030202" pitchFamily="66" charset="0"/>
              </a:rPr>
              <a:t>Andere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landen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hebben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meer</a:t>
            </a:r>
            <a:r>
              <a:rPr lang="en-US" sz="2800" dirty="0" smtClean="0">
                <a:latin typeface="Kristen ITC" panose="03050502040202030202" pitchFamily="66" charset="0"/>
              </a:rPr>
              <a:t> last van </a:t>
            </a:r>
            <a:r>
              <a:rPr lang="en-US" sz="2800" dirty="0" err="1" smtClean="0">
                <a:latin typeface="Kristen ITC" panose="03050502040202030202" pitchFamily="66" charset="0"/>
              </a:rPr>
              <a:t>klimaat-verandering</a:t>
            </a:r>
            <a:r>
              <a:rPr lang="en-US" sz="2800" dirty="0" smtClean="0">
                <a:latin typeface="Kristen ITC" panose="03050502040202030202" pitchFamily="66" charset="0"/>
              </a:rPr>
              <a:t>. </a:t>
            </a:r>
            <a:r>
              <a:rPr lang="en-US" sz="2800" dirty="0" err="1" smtClean="0">
                <a:latin typeface="Kristen ITC" panose="03050502040202030202" pitchFamily="66" charset="0"/>
              </a:rPr>
              <a:t>Zij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moeten</a:t>
            </a:r>
            <a:r>
              <a:rPr lang="en-US" sz="2800" dirty="0" smtClean="0">
                <a:latin typeface="Kristen ITC" panose="03050502040202030202" pitchFamily="66" charset="0"/>
              </a:rPr>
              <a:t> het </a:t>
            </a:r>
            <a:r>
              <a:rPr lang="en-US" sz="2800" dirty="0" err="1" smtClean="0">
                <a:latin typeface="Kristen ITC" panose="03050502040202030202" pitchFamily="66" charset="0"/>
              </a:rPr>
              <a:t>dan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ook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oplossen</a:t>
            </a:r>
            <a:r>
              <a:rPr lang="en-US" sz="2800" dirty="0" smtClean="0">
                <a:latin typeface="Kristen ITC" panose="03050502040202030202" pitchFamily="66" charset="0"/>
              </a:rPr>
              <a:t>.</a:t>
            </a:r>
            <a:endParaRPr lang="en-US" sz="2800" dirty="0">
              <a:latin typeface="Kristen ITC" panose="03050502040202030202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71575" y="1340493"/>
            <a:ext cx="5032752" cy="4748808"/>
          </a:xfrm>
          <a:prstGeom prst="rect">
            <a:avLst/>
          </a:prstGeom>
          <a:solidFill>
            <a:srgbClr val="FFFFFF">
              <a:alpha val="89020"/>
            </a:srgb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xtBox 11"/>
          <p:cNvSpPr txBox="1"/>
          <p:nvPr/>
        </p:nvSpPr>
        <p:spPr>
          <a:xfrm>
            <a:off x="1750337" y="3659236"/>
            <a:ext cx="42529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HelveticaNeue bold"/>
              </a:rPr>
              <a:t>EENS OF ONEENS?</a:t>
            </a:r>
          </a:p>
          <a:p>
            <a:r>
              <a:rPr lang="en-US" sz="2800" dirty="0" smtClean="0">
                <a:latin typeface="Kristen ITC" panose="03050502040202030202" pitchFamily="66" charset="0"/>
              </a:rPr>
              <a:t>In Nederland </a:t>
            </a:r>
            <a:r>
              <a:rPr lang="en-US" sz="2800" dirty="0" err="1" smtClean="0">
                <a:latin typeface="Kristen ITC" panose="03050502040202030202" pitchFamily="66" charset="0"/>
              </a:rPr>
              <a:t>merken</a:t>
            </a:r>
            <a:r>
              <a:rPr lang="en-US" sz="2800" dirty="0" smtClean="0">
                <a:latin typeface="Kristen ITC" panose="03050502040202030202" pitchFamily="66" charset="0"/>
              </a:rPr>
              <a:t> we </a:t>
            </a:r>
            <a:r>
              <a:rPr lang="en-US" sz="2800" dirty="0" err="1" smtClean="0">
                <a:latin typeface="Kristen ITC" panose="03050502040202030202" pitchFamily="66" charset="0"/>
              </a:rPr>
              <a:t>niks</a:t>
            </a:r>
            <a:r>
              <a:rPr lang="en-US" sz="2800" dirty="0" smtClean="0">
                <a:latin typeface="Kristen ITC" panose="03050502040202030202" pitchFamily="66" charset="0"/>
              </a:rPr>
              <a:t> van </a:t>
            </a:r>
            <a:r>
              <a:rPr lang="en-US" sz="2800" dirty="0" err="1" smtClean="0">
                <a:latin typeface="Kristen ITC" panose="03050502040202030202" pitchFamily="66" charset="0"/>
              </a:rPr>
              <a:t>klimaatverandering</a:t>
            </a:r>
            <a:r>
              <a:rPr lang="en-US" sz="2800" dirty="0" smtClean="0">
                <a:latin typeface="Kristen ITC" panose="03050502040202030202" pitchFamily="66" charset="0"/>
              </a:rPr>
              <a:t>.</a:t>
            </a:r>
            <a:endParaRPr lang="en-US" sz="2800" dirty="0">
              <a:latin typeface="Kristen ITC" panose="03050502040202030202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46491" y="1546827"/>
            <a:ext cx="44578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HelveticaNeue bold"/>
              </a:rPr>
              <a:t>EENS OF ONEENS?</a:t>
            </a:r>
          </a:p>
          <a:p>
            <a:r>
              <a:rPr lang="en-US" sz="2800" dirty="0" err="1" smtClean="0">
                <a:latin typeface="Kristen ITC" panose="03050502040202030202" pitchFamily="66" charset="0"/>
              </a:rPr>
              <a:t>Klimaatverandering</a:t>
            </a:r>
            <a:r>
              <a:rPr lang="en-US" sz="2800" dirty="0" smtClean="0">
                <a:latin typeface="Kristen ITC" panose="03050502040202030202" pitchFamily="66" charset="0"/>
              </a:rPr>
              <a:t> is </a:t>
            </a:r>
            <a:r>
              <a:rPr lang="en-US" sz="2800" dirty="0" err="1" smtClean="0">
                <a:latin typeface="Kristen ITC" panose="03050502040202030202" pitchFamily="66" charset="0"/>
              </a:rPr>
              <a:t>een</a:t>
            </a:r>
            <a:r>
              <a:rPr lang="en-US" sz="2800" dirty="0" smtClean="0"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latin typeface="Kristen ITC" panose="03050502040202030202" pitchFamily="66" charset="0"/>
              </a:rPr>
              <a:t>probleem</a:t>
            </a:r>
            <a:r>
              <a:rPr lang="en-US" sz="2800" dirty="0" smtClean="0">
                <a:latin typeface="Kristen ITC" panose="03050502040202030202" pitchFamily="66" charset="0"/>
              </a:rPr>
              <a:t> van de </a:t>
            </a:r>
            <a:r>
              <a:rPr lang="en-US" sz="2800" dirty="0" err="1" smtClean="0">
                <a:latin typeface="Kristen ITC" panose="03050502040202030202" pitchFamily="66" charset="0"/>
              </a:rPr>
              <a:t>toekomst</a:t>
            </a:r>
            <a:r>
              <a:rPr lang="en-US" sz="2800" dirty="0" smtClean="0">
                <a:latin typeface="Kristen ITC" panose="03050502040202030202" pitchFamily="66" charset="0"/>
              </a:rPr>
              <a:t>.</a:t>
            </a:r>
            <a:endParaRPr lang="en-US" sz="2800" dirty="0">
              <a:latin typeface="Kristen ITC" panose="03050502040202030202" pitchFamily="66" charset="0"/>
            </a:endParaRPr>
          </a:p>
        </p:txBody>
      </p:sp>
      <p:sp>
        <p:nvSpPr>
          <p:cNvPr id="14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4" y="260958"/>
            <a:ext cx="3878667" cy="875520"/>
          </a:xfrm>
          <a:prstGeom prst="flowChartManualInpu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KLIMAATVERANDERING</a:t>
            </a:r>
            <a:endParaRPr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10"/>
          <p:cNvPicPr/>
          <p:nvPr/>
        </p:nvPicPr>
        <p:blipFill>
          <a:blip r:embed="rId4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323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569" t="9923" r="1803" b="9457"/>
          <a:stretch/>
        </p:blipFill>
        <p:spPr>
          <a:xfrm>
            <a:off x="-49738" y="0"/>
            <a:ext cx="14612815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0"/>
          <p:cNvPicPr/>
          <p:nvPr/>
        </p:nvPicPr>
        <p:blipFill>
          <a:blip r:embed="rId4"/>
          <a:stretch/>
        </p:blipFill>
        <p:spPr>
          <a:xfrm>
            <a:off x="138223" y="6214511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4" name="Right Arrow 3"/>
          <p:cNvSpPr/>
          <p:nvPr/>
        </p:nvSpPr>
        <p:spPr>
          <a:xfrm rot="12904535">
            <a:off x="2084433" y="3101626"/>
            <a:ext cx="1674757" cy="36936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xtBox 4"/>
          <p:cNvSpPr txBox="1"/>
          <p:nvPr/>
        </p:nvSpPr>
        <p:spPr>
          <a:xfrm>
            <a:off x="3246357" y="3904342"/>
            <a:ext cx="2413688" cy="646331"/>
          </a:xfrm>
          <a:prstGeom prst="rect">
            <a:avLst/>
          </a:prstGeom>
          <a:solidFill>
            <a:srgbClr val="FFFFFF">
              <a:alpha val="76863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nl-NL"/>
            </a:defPPr>
          </a:lstStyle>
          <a:p>
            <a:r>
              <a:rPr lang="nl-NL" dirty="0"/>
              <a:t>Stap 2: Kies de laag van jouw school &amp; </a:t>
            </a:r>
            <a:r>
              <a:rPr lang="nl-NL" dirty="0" smtClean="0"/>
              <a:t>klas.</a:t>
            </a:r>
            <a:endParaRPr lang="nl-NL" dirty="0"/>
          </a:p>
        </p:txBody>
      </p:sp>
      <p:sp>
        <p:nvSpPr>
          <p:cNvPr id="10" name="Right Arrow 9"/>
          <p:cNvSpPr/>
          <p:nvPr/>
        </p:nvSpPr>
        <p:spPr>
          <a:xfrm rot="14030152">
            <a:off x="4140759" y="1124360"/>
            <a:ext cx="1085651" cy="36171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4683584" y="1871769"/>
            <a:ext cx="3092359" cy="1477328"/>
          </a:xfrm>
          <a:prstGeom prst="rect">
            <a:avLst/>
          </a:prstGeom>
          <a:solidFill>
            <a:srgbClr val="FFFFFF">
              <a:alpha val="76863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nl-NL"/>
            </a:defPPr>
          </a:lstStyle>
          <a:p>
            <a:r>
              <a:rPr lang="nl-NL" dirty="0"/>
              <a:t>Stap 3: Klik op het locatie-symbool. </a:t>
            </a:r>
            <a:r>
              <a:rPr lang="nl-NL" dirty="0" smtClean="0"/>
              <a:t>Maak </a:t>
            </a:r>
            <a:r>
              <a:rPr lang="nl-NL" dirty="0"/>
              <a:t>nu een nieuwe plek </a:t>
            </a:r>
            <a:r>
              <a:rPr lang="nl-NL" dirty="0" smtClean="0"/>
              <a:t>aan op </a:t>
            </a:r>
            <a:r>
              <a:rPr lang="nl-NL" dirty="0"/>
              <a:t>de </a:t>
            </a:r>
            <a:r>
              <a:rPr lang="nl-NL" dirty="0" smtClean="0"/>
              <a:t>kaart. Kies tenminste 1 plek in Europa en 1 buiten Europa. </a:t>
            </a:r>
            <a:endParaRPr lang="nl-NL" dirty="0"/>
          </a:p>
        </p:txBody>
      </p:sp>
      <p:sp>
        <p:nvSpPr>
          <p:cNvPr id="16" name="TextBox 15"/>
          <p:cNvSpPr txBox="1"/>
          <p:nvPr/>
        </p:nvSpPr>
        <p:spPr>
          <a:xfrm>
            <a:off x="8210377" y="95747"/>
            <a:ext cx="2072875" cy="646331"/>
          </a:xfrm>
          <a:prstGeom prst="rect">
            <a:avLst/>
          </a:prstGeom>
          <a:solidFill>
            <a:srgbClr val="FFFFFF">
              <a:alpha val="76863"/>
            </a:srgbClr>
          </a:solidFill>
        </p:spPr>
        <p:txBody>
          <a:bodyPr wrap="square" rtlCol="0">
            <a:spAutoFit/>
          </a:bodyPr>
          <a:lstStyle>
            <a:defPPr>
              <a:defRPr lang="nl-NL"/>
            </a:defPPr>
          </a:lstStyle>
          <a:p>
            <a:r>
              <a:rPr lang="nl-NL" dirty="0"/>
              <a:t>Stap 1: Ga naar act.gp/klimaatkaart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16895" y="5070681"/>
            <a:ext cx="3164875" cy="923330"/>
          </a:xfrm>
          <a:prstGeom prst="rect">
            <a:avLst/>
          </a:prstGeom>
          <a:solidFill>
            <a:srgbClr val="FFFFFF">
              <a:alpha val="76863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nl-NL" dirty="0" smtClean="0"/>
              <a:t>Stap 4. Omschrijf jouw plek met een titel, foto en een bron (bijv. nieuwsbericht).</a:t>
            </a:r>
            <a:endParaRPr lang="nl-NL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51977" t="21705" r="23081" b="26202"/>
          <a:stretch/>
        </p:blipFill>
        <p:spPr>
          <a:xfrm>
            <a:off x="8919800" y="1307805"/>
            <a:ext cx="3438143" cy="40392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Right Arrow 17"/>
          <p:cNvSpPr/>
          <p:nvPr/>
        </p:nvSpPr>
        <p:spPr>
          <a:xfrm rot="19088828">
            <a:off x="7774756" y="4189719"/>
            <a:ext cx="1674757" cy="36936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9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fbeeldingsresultaat voor bioindustrie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r="26311" b="5091"/>
          <a:stretch/>
        </p:blipFill>
        <p:spPr bwMode="auto">
          <a:xfrm>
            <a:off x="758685" y="2942274"/>
            <a:ext cx="5076673" cy="2824934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58686" y="1485644"/>
            <a:ext cx="4149436" cy="2455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NL" sz="1800" dirty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Ja, we willen meer weten over de problemen!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800" dirty="0" err="1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Keuzeles</a:t>
            </a:r>
            <a:r>
              <a:rPr lang="nl-NL" sz="1800" dirty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 2: Gezondheid voor mens en dier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>
              <a:sym typeface="Wingdings" panose="05000000000000000000" pitchFamily="2" charset="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53725" y="1898362"/>
            <a:ext cx="3503138" cy="1188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nl-NL" dirty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Nee, we gaan meteen naar de </a:t>
            </a:r>
            <a:r>
              <a:rPr lang="nl-NL" dirty="0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oplossingen.</a:t>
            </a:r>
            <a:endParaRPr lang="en-US" dirty="0">
              <a:solidFill>
                <a:schemeClr val="bg1"/>
              </a:solidFill>
              <a:latin typeface="Kristen ITC" panose="03050502040202030202" pitchFamily="66" charset="0"/>
              <a:sym typeface="Wingdings" panose="05000000000000000000" pitchFamily="2" charset="2"/>
            </a:endParaRPr>
          </a:p>
        </p:txBody>
      </p:sp>
      <p:cxnSp>
        <p:nvCxnSpPr>
          <p:cNvPr id="13" name="Curved Connector 12"/>
          <p:cNvCxnSpPr/>
          <p:nvPr/>
        </p:nvCxnSpPr>
        <p:spPr>
          <a:xfrm>
            <a:off x="4802995" y="2276478"/>
            <a:ext cx="752924" cy="556337"/>
          </a:xfrm>
          <a:prstGeom prst="curvedConnector3">
            <a:avLst>
              <a:gd name="adj1" fmla="val 113483"/>
            </a:avLst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/>
          <p:nvPr/>
        </p:nvCxnSpPr>
        <p:spPr>
          <a:xfrm flipH="1">
            <a:off x="7665104" y="2096535"/>
            <a:ext cx="752924" cy="556337"/>
          </a:xfrm>
          <a:prstGeom prst="curvedConnector3">
            <a:avLst>
              <a:gd name="adj1" fmla="val 113483"/>
            </a:avLst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0"/>
          <p:cNvPicPr/>
          <p:nvPr/>
        </p:nvPicPr>
        <p:blipFill>
          <a:blip r:embed="rId4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pic>
        <p:nvPicPr>
          <p:cNvPr id="8" name="Content Placeholder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" b="1168"/>
          <a:stretch/>
        </p:blipFill>
        <p:spPr>
          <a:xfrm>
            <a:off x="6779711" y="2934115"/>
            <a:ext cx="4132800" cy="285373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10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758683" y="2995462"/>
            <a:ext cx="3280754" cy="834012"/>
          </a:xfrm>
          <a:prstGeom prst="flowChartManualInpu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KEUZELES 2. GEZONDHEID VOOR MENS EN DIER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79711" y="3030669"/>
            <a:ext cx="2754728" cy="646331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EINDOPDRACHT: OPLOSSING VAN DE KLAS</a:t>
            </a:r>
            <a:endParaRPr lang="nl-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2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fbeeldingsresultaat voor bioindustri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8" r="24256" b="-301"/>
          <a:stretch/>
        </p:blipFill>
        <p:spPr bwMode="auto">
          <a:xfrm>
            <a:off x="-1" y="-1"/>
            <a:ext cx="12208043" cy="689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/>
          <p:cNvPicPr/>
          <p:nvPr/>
        </p:nvPicPr>
        <p:blipFill>
          <a:blip r:embed="rId4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7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5" y="421730"/>
            <a:ext cx="7210273" cy="1346779"/>
          </a:xfrm>
          <a:prstGeom prst="flowChartManualInpu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KEUZELES 2. GEZONDHEID VOOR MENS EN DIER</a:t>
            </a:r>
            <a:endParaRPr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199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4" y="421731"/>
            <a:ext cx="2924073" cy="875520"/>
          </a:xfrm>
          <a:prstGeom prst="flowChartManualInpu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DIERENWELZIJN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48118" y="1867444"/>
            <a:ext cx="9571121" cy="4052607"/>
          </a:xfrm>
          <a:solidFill>
            <a:srgbClr val="FFFFFF">
              <a:alpha val="85882"/>
            </a:srgbClr>
          </a:solidFill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nl-NL" sz="5100" b="1" dirty="0"/>
              <a:t>Keurmerken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sz="5100" dirty="0"/>
              <a:t>Op verpakkingen van vlees en zuivel staan allerlei logo’s. Sommigen zijn officiële keurmerken. Die letten bijvoorbeeld op dierenwelzijn, milieu of mensenrechten.</a:t>
            </a:r>
          </a:p>
          <a:p>
            <a:pPr marL="0" indent="0">
              <a:buNone/>
            </a:pPr>
            <a:endParaRPr lang="nl-NL" sz="5100" dirty="0"/>
          </a:p>
          <a:p>
            <a:pPr marL="0" indent="0">
              <a:buNone/>
            </a:pPr>
            <a:r>
              <a:rPr lang="nl-NL" sz="5100" dirty="0"/>
              <a:t>Ga naar keurmerken.milieucentraal.nl. Zoek met je groepje op: </a:t>
            </a:r>
          </a:p>
          <a:p>
            <a:pPr marL="0" indent="0">
              <a:buNone/>
            </a:pPr>
            <a:endParaRPr lang="nl-NL" sz="5100" dirty="0"/>
          </a:p>
          <a:p>
            <a:pPr marL="514350" indent="-514350">
              <a:buFont typeface="+mj-lt"/>
              <a:buAutoNum type="arabicPeriod"/>
            </a:pPr>
            <a:r>
              <a:rPr lang="nl-NL" sz="5100" dirty="0"/>
              <a:t>3  officiële keurmerken voor vlees &amp; zuivel en 3 </a:t>
            </a:r>
            <a:r>
              <a:rPr lang="nl-NL" sz="5100" dirty="0" smtClean="0"/>
              <a:t>bedrijfslogo’s.</a:t>
            </a:r>
            <a:endParaRPr lang="nl-NL" sz="5100" dirty="0"/>
          </a:p>
          <a:p>
            <a:pPr marL="514350" indent="-514350">
              <a:buFont typeface="+mj-lt"/>
              <a:buAutoNum type="arabicPeriod"/>
            </a:pPr>
            <a:r>
              <a:rPr lang="nl-NL" sz="5100" dirty="0"/>
              <a:t>Wat zijn de drie goede keurmerken voor dierenwelzijn?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5100" dirty="0"/>
              <a:t>Wat zijn drie slechte keurmerken voor dierenwelzijn?</a:t>
            </a:r>
          </a:p>
          <a:p>
            <a:endParaRPr lang="nl-NL" sz="3700" dirty="0"/>
          </a:p>
          <a:p>
            <a:endParaRPr lang="nl-NL" dirty="0" smtClean="0"/>
          </a:p>
        </p:txBody>
      </p:sp>
      <p:pic>
        <p:nvPicPr>
          <p:cNvPr id="4" name="Picture 10"/>
          <p:cNvPicPr/>
          <p:nvPr/>
        </p:nvPicPr>
        <p:blipFill>
          <a:blip r:embed="rId3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510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/>
          <p:cNvPicPr/>
          <p:nvPr/>
        </p:nvPicPr>
        <p:blipFill>
          <a:blip r:embed="rId2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7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4" y="421731"/>
            <a:ext cx="2924073" cy="875520"/>
          </a:xfrm>
          <a:prstGeom prst="flowChartManualInpu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DIERENWELZIJN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9943" t="5939" r="20229" b="7416"/>
          <a:stretch/>
        </p:blipFill>
        <p:spPr>
          <a:xfrm>
            <a:off x="7036707" y="3254470"/>
            <a:ext cx="4456820" cy="224756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129" y="3254599"/>
            <a:ext cx="4402922" cy="224756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1556129" y="2049517"/>
            <a:ext cx="99373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Kristen ITC" panose="03050502040202030202" pitchFamily="66" charset="0"/>
              </a:rPr>
              <a:t>Bekijk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 de video’s </a:t>
            </a:r>
            <a:r>
              <a:rPr lang="en-US" sz="2800" dirty="0" err="1">
                <a:solidFill>
                  <a:schemeClr val="bg1"/>
                </a:solidFill>
                <a:latin typeface="Kristen ITC" panose="03050502040202030202" pitchFamily="66" charset="0"/>
              </a:rPr>
              <a:t>en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Kristen ITC" panose="03050502040202030202" pitchFamily="66" charset="0"/>
              </a:rPr>
              <a:t>schrijf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 op wat de </a:t>
            </a:r>
            <a:r>
              <a:rPr lang="en-US" sz="2800" dirty="0" err="1">
                <a:solidFill>
                  <a:schemeClr val="bg1"/>
                </a:solidFill>
                <a:latin typeface="Kristen ITC" panose="03050502040202030202" pitchFamily="66" charset="0"/>
              </a:rPr>
              <a:t>verschillen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zijn</a:t>
            </a:r>
            <a:r>
              <a:rPr lang="en-US" sz="28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voor</a:t>
            </a:r>
            <a:r>
              <a:rPr lang="en-US" sz="28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varkens</a:t>
            </a:r>
            <a:r>
              <a:rPr lang="en-US" sz="28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bij</a:t>
            </a:r>
            <a:r>
              <a:rPr lang="en-US" sz="28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1 of </a:t>
            </a:r>
            <a:r>
              <a:rPr lang="en-US" sz="28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bij</a:t>
            </a:r>
            <a:r>
              <a:rPr lang="en-US" sz="28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3 </a:t>
            </a:r>
            <a:r>
              <a:rPr lang="en-US" sz="28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sterren</a:t>
            </a:r>
            <a:r>
              <a:rPr lang="en-US" sz="28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.</a:t>
            </a:r>
            <a:endParaRPr lang="nl-NL" sz="28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85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dFh2E03kQo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3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0" y="386085"/>
            <a:ext cx="2431701" cy="875520"/>
          </a:xfrm>
          <a:prstGeom prst="flowChartManualInpu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DOELEN</a:t>
            </a:r>
            <a:endParaRPr lang="nl-NL"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5979" y="1776640"/>
            <a:ext cx="10515600" cy="4351338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Je weet wat de invloed is van vlees &amp; zuivel op onze planeet.</a:t>
            </a:r>
          </a:p>
          <a:p>
            <a:r>
              <a:rPr lang="nl-NL" dirty="0" smtClean="0">
                <a:solidFill>
                  <a:schemeClr val="bg1"/>
                </a:solidFill>
              </a:rPr>
              <a:t>Je hebt een mening over de consumptie en productie van vlees &amp; zuivel.</a:t>
            </a:r>
          </a:p>
          <a:p>
            <a:r>
              <a:rPr lang="nl-NL" dirty="0" smtClean="0">
                <a:solidFill>
                  <a:schemeClr val="bg1"/>
                </a:solidFill>
              </a:rPr>
              <a:t>Je bedenkt oplossingen voor het vlees &amp; zuivel probleem.</a:t>
            </a:r>
          </a:p>
          <a:p>
            <a:endParaRPr lang="nl-NL" dirty="0"/>
          </a:p>
        </p:txBody>
      </p:sp>
      <p:pic>
        <p:nvPicPr>
          <p:cNvPr id="5" name="Picture 10"/>
          <p:cNvPicPr/>
          <p:nvPr/>
        </p:nvPicPr>
        <p:blipFill>
          <a:blip r:embed="rId4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980" y="4188954"/>
            <a:ext cx="4584041" cy="2312616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232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eNOprb5Tqk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437967" y="152151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nl-NL" dirty="0" smtClean="0"/>
          </a:p>
        </p:txBody>
      </p:sp>
      <p:pic>
        <p:nvPicPr>
          <p:cNvPr id="9" name="Picture 4" descr="Afbeeldingsresultaat voor vleeskuiken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782" y="3364138"/>
            <a:ext cx="8665631" cy="257905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045782" y="589179"/>
            <a:ext cx="8614541" cy="1922910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b="1" dirty="0" smtClean="0"/>
              <a:t>Ruimte</a:t>
            </a:r>
          </a:p>
          <a:p>
            <a:pPr marL="0" indent="0">
              <a:buNone/>
            </a:pPr>
            <a:r>
              <a:rPr lang="nl-NL" dirty="0" smtClean="0"/>
              <a:t>Vleeskuikens </a:t>
            </a:r>
            <a:r>
              <a:rPr lang="nl-NL" dirty="0"/>
              <a:t>zonder ‘beter leven’-keurmerk hebben geen daglicht, kunnen niet naar buiten en zitten met 18 kuikens op 1 </a:t>
            </a:r>
            <a:r>
              <a:rPr lang="nl-NL" dirty="0" smtClean="0"/>
              <a:t>m². </a:t>
            </a:r>
          </a:p>
          <a:p>
            <a:pPr marL="0" indent="0">
              <a:buNone/>
            </a:pPr>
            <a:r>
              <a:rPr lang="nl-NL" dirty="0" smtClean="0"/>
              <a:t>Reken </a:t>
            </a:r>
            <a:r>
              <a:rPr lang="nl-NL" dirty="0"/>
              <a:t>uit: hoeveel kuikens passen er in jullie klaslokaal</a:t>
            </a:r>
            <a:r>
              <a:rPr lang="nl-NL" dirty="0" smtClean="0"/>
              <a:t>?</a:t>
            </a:r>
            <a:endParaRPr lang="nl-NL" dirty="0"/>
          </a:p>
        </p:txBody>
      </p:sp>
      <p:pic>
        <p:nvPicPr>
          <p:cNvPr id="7" name="Picture 10"/>
          <p:cNvPicPr/>
          <p:nvPr/>
        </p:nvPicPr>
        <p:blipFill>
          <a:blip r:embed="rId3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10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5" y="421731"/>
            <a:ext cx="2652769" cy="875520"/>
          </a:xfrm>
          <a:prstGeom prst="flowChartManualInpu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DIERENWELZIJN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949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437967" y="152151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nl-NL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701738" y="1484059"/>
            <a:ext cx="9571121" cy="2265901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 smtClean="0"/>
              <a:t>Ook </a:t>
            </a:r>
            <a:r>
              <a:rPr lang="nl-NL" dirty="0"/>
              <a:t>leerlingen hebben wettelijk recht op een hoeveelheid ruimte. In de onderbouw van de middelbare school is dit </a:t>
            </a:r>
            <a:r>
              <a:rPr lang="nl-NL" dirty="0" smtClean="0"/>
              <a:t>7m² </a:t>
            </a:r>
            <a:r>
              <a:rPr lang="nl-NL" dirty="0"/>
              <a:t>vloeroppervlakte per leerling. </a:t>
            </a: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Bespreek </a:t>
            </a:r>
            <a:r>
              <a:rPr lang="nl-NL" dirty="0"/>
              <a:t>met je </a:t>
            </a:r>
            <a:r>
              <a:rPr lang="nl-NL" dirty="0" smtClean="0"/>
              <a:t>buurman/buurvrouw</a:t>
            </a:r>
            <a:r>
              <a:rPr lang="nl-NL" dirty="0"/>
              <a:t>: </a:t>
            </a:r>
            <a:r>
              <a:rPr lang="nl-NL" dirty="0" smtClean="0"/>
              <a:t>Stel dat er </a:t>
            </a:r>
            <a:r>
              <a:rPr lang="nl-NL" dirty="0"/>
              <a:t>in jullie school op dezelfde </a:t>
            </a:r>
            <a:r>
              <a:rPr lang="nl-NL" dirty="0" smtClean="0"/>
              <a:t>oppervlakte </a:t>
            </a:r>
            <a:r>
              <a:rPr lang="nl-NL" dirty="0"/>
              <a:t>twee keer zoveel leerlingen </a:t>
            </a:r>
            <a:r>
              <a:rPr lang="nl-NL" dirty="0" smtClean="0"/>
              <a:t>zitten. Wat gebeurt er dan?</a:t>
            </a:r>
            <a:endParaRPr lang="nl-NL" dirty="0"/>
          </a:p>
        </p:txBody>
      </p:sp>
      <p:pic>
        <p:nvPicPr>
          <p:cNvPr id="1026" name="Picture 2" descr="Afbeeldingsresultaat voor crowded scho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718" y="4072672"/>
            <a:ext cx="4474209" cy="234933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/>
          <p:cNvPicPr/>
          <p:nvPr/>
        </p:nvPicPr>
        <p:blipFill>
          <a:blip r:embed="rId3"/>
          <a:stretch/>
        </p:blipFill>
        <p:spPr>
          <a:xfrm>
            <a:off x="9092880" y="6195568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4" y="421731"/>
            <a:ext cx="2924073" cy="875520"/>
          </a:xfrm>
          <a:prstGeom prst="flowChartManualInpu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DIERENWELZIJN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596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fbeeldingsresultaat voor schandalen vle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336" y="-1012677"/>
            <a:ext cx="12493336" cy="913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7582" y="1680152"/>
            <a:ext cx="10217727" cy="1927206"/>
          </a:xfrm>
          <a:solidFill>
            <a:schemeClr val="tx1">
              <a:lumMod val="75000"/>
              <a:lumOff val="25000"/>
              <a:alpha val="85098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Schandalen</a:t>
            </a: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Is </a:t>
            </a:r>
            <a:r>
              <a:rPr lang="nl-NL" dirty="0">
                <a:solidFill>
                  <a:schemeClr val="bg1"/>
                </a:solidFill>
              </a:rPr>
              <a:t>vlees &amp; zuivel gezond? Daar zijn de meningen over verdeeld. Er zijn veel schandalen rondom vlees &amp; zuivel. </a:t>
            </a:r>
            <a:endParaRPr lang="nl-NL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Zoek in groepjes 3 nieuwsberichten uit het afgelopen jaar. Om welk product ging het? Wat was er aan de hand? 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" y="421731"/>
            <a:ext cx="2441752" cy="875520"/>
          </a:xfrm>
          <a:prstGeom prst="flowChartManualInpu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GEZONDHEID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738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l.boxcloud.com/api/2.0/internal_files/320305349859/versions/337787029491/representations/png_paged_2048x2048/content/1.png?access_token=1!Yi7jkFAGIxyyUFmcd4aO89Dx5B-Y5tuftnLGQHeFIdnEdpWLdAykssReS6OhVuI5u4XYuuXe_Tqb43OWNhne0YH1MBmiceEEDRSbIGyBDk2jv49yc5EvudjHI0i8xnI_jC1mKv3kKzwv1bvzk_BeFYSfqTEF7CXLVoCpfziZGWqtxPEkicI0aHg9XOs-M2cGBZBKTXT9I1CuC7svQjsGV8zDc2Ak9aTYGn1QqVFqnv9nAj9o7XOM6WH3fvAU0KBdHipCtDB2zzh2T8uVe-dh5LtXRbL8akPAFDaBQBJs0hBnTqX7UQBee0PCvNvluoO0SbebQDvmDOg8E_x-e7A4WkRnJcSCgjmgHFoBg9uL0rugHVlIBqY0r9anjg5_WNCRmESnm3Uv_JJnPOazATbG_pEgGEupfO6-bFbFzorSdjAAC25fasNmf47Zuv8Z8TB2nbounL3DlGtkULldbUUJ7I9-WVJps2DgN4TYJTXgCxn0MSzC1Mdzr8PNrfnzHhiGm-6rz2L8wA7OQedu_B9ODU0r6blRHt-YsgU_NtBg1XqISpZ5CcBAdnj3ab3ghG8Nog..&amp;box_client_name=box-content-preview&amp;box_client_version=1.55.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299" y="955031"/>
            <a:ext cx="5755051" cy="575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urved Connector 7"/>
          <p:cNvCxnSpPr/>
          <p:nvPr/>
        </p:nvCxnSpPr>
        <p:spPr>
          <a:xfrm rot="16200000" flipH="1">
            <a:off x="1882741" y="3941826"/>
            <a:ext cx="1441605" cy="789510"/>
          </a:xfrm>
          <a:prstGeom prst="curvedConnector3">
            <a:avLst>
              <a:gd name="adj1" fmla="val 102617"/>
            </a:avLst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72031" y="2758354"/>
            <a:ext cx="2471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Koolhydraten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:</a:t>
            </a:r>
          </a:p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Nodig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voor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energie</a:t>
            </a:r>
            <a:endParaRPr lang="nl-NL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92762" y="758101"/>
            <a:ext cx="35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Vitamines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mineralen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:</a:t>
            </a:r>
          </a:p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Nodig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om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gezond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te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blijven</a:t>
            </a:r>
            <a:endParaRPr lang="nl-NL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92880" y="4731046"/>
            <a:ext cx="45040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Eiwitten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endParaRPr lang="en-US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(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plantaardig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dierlijk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):</a:t>
            </a:r>
          </a:p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Nodig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voor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spieropbouw</a:t>
            </a:r>
            <a:endParaRPr lang="nl-NL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cxnSp>
        <p:nvCxnSpPr>
          <p:cNvPr id="11" name="Curved Connector 10"/>
          <p:cNvCxnSpPr/>
          <p:nvPr/>
        </p:nvCxnSpPr>
        <p:spPr>
          <a:xfrm rot="10800000" flipV="1">
            <a:off x="8354674" y="1497505"/>
            <a:ext cx="954924" cy="720805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Curved Connector 13"/>
          <p:cNvCxnSpPr/>
          <p:nvPr/>
        </p:nvCxnSpPr>
        <p:spPr>
          <a:xfrm rot="10800000" flipV="1">
            <a:off x="7633000" y="5391150"/>
            <a:ext cx="1415750" cy="647028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987137" y="186018"/>
            <a:ext cx="296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De </a:t>
            </a:r>
            <a:r>
              <a:rPr lang="en-US" sz="24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Schijf</a:t>
            </a:r>
            <a:r>
              <a:rPr lang="en-US" sz="24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van </a:t>
            </a:r>
            <a:r>
              <a:rPr lang="en-US" sz="24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Vijf</a:t>
            </a:r>
            <a:endParaRPr lang="nl-NL" sz="24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12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3575" y="285606"/>
            <a:ext cx="2575807" cy="875520"/>
          </a:xfrm>
          <a:prstGeom prst="flowChartManualInpu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GEZONDHEID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10"/>
          <p:cNvPicPr/>
          <p:nvPr/>
        </p:nvPicPr>
        <p:blipFill>
          <a:blip r:embed="rId5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10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6383" y="954593"/>
            <a:ext cx="2910515" cy="390425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2000" dirty="0">
                <a:solidFill>
                  <a:schemeClr val="bg1"/>
                </a:solidFill>
                <a:latin typeface="Kristen ITC" panose="03050502040202030202" pitchFamily="66" charset="0"/>
              </a:rPr>
              <a:t>Overleg met je groepje. Kun je gezond eten zonder vlees en zuivel? </a:t>
            </a:r>
          </a:p>
          <a:p>
            <a:pPr marL="0" indent="0">
              <a:buNone/>
            </a:pPr>
            <a:r>
              <a:rPr lang="nl-NL" sz="2000" dirty="0">
                <a:solidFill>
                  <a:schemeClr val="bg1"/>
                </a:solidFill>
                <a:latin typeface="Kristen ITC" panose="03050502040202030202" pitchFamily="66" charset="0"/>
              </a:rPr>
              <a:t>De </a:t>
            </a:r>
            <a:r>
              <a:rPr lang="nl-NL" sz="20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Schijf </a:t>
            </a:r>
            <a:r>
              <a:rPr lang="nl-NL" sz="2000" dirty="0">
                <a:solidFill>
                  <a:schemeClr val="bg1"/>
                </a:solidFill>
                <a:latin typeface="Kristen ITC" panose="03050502040202030202" pitchFamily="66" charset="0"/>
              </a:rPr>
              <a:t>van </a:t>
            </a:r>
            <a:r>
              <a:rPr lang="nl-NL" sz="20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Vijf </a:t>
            </a:r>
            <a:r>
              <a:rPr lang="nl-NL" sz="2000" dirty="0">
                <a:solidFill>
                  <a:schemeClr val="bg1"/>
                </a:solidFill>
                <a:latin typeface="Kristen ITC" panose="03050502040202030202" pitchFamily="66" charset="0"/>
              </a:rPr>
              <a:t>vind je op voedingscentrum.nl</a:t>
            </a:r>
          </a:p>
          <a:p>
            <a:pPr marL="0" indent="0">
              <a:buNone/>
            </a:pP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387" y="-2105"/>
            <a:ext cx="6858000" cy="6858000"/>
          </a:xfrm>
          <a:prstGeom prst="rect">
            <a:avLst/>
          </a:prstGeom>
        </p:spPr>
      </p:pic>
      <p:cxnSp>
        <p:nvCxnSpPr>
          <p:cNvPr id="8" name="Curved Connector 7"/>
          <p:cNvCxnSpPr/>
          <p:nvPr/>
        </p:nvCxnSpPr>
        <p:spPr>
          <a:xfrm rot="16200000" flipH="1">
            <a:off x="3121340" y="4027231"/>
            <a:ext cx="1441605" cy="789510"/>
          </a:xfrm>
          <a:prstGeom prst="curvedConnector3">
            <a:avLst>
              <a:gd name="adj1" fmla="val 102617"/>
            </a:avLst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0"/>
          <p:cNvPicPr/>
          <p:nvPr/>
        </p:nvPicPr>
        <p:blipFill>
          <a:blip r:embed="rId3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3575" y="285606"/>
            <a:ext cx="2575807" cy="875520"/>
          </a:xfrm>
          <a:prstGeom prst="flowChartManualInpu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GEZONDHEID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903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1600784" y="1831851"/>
            <a:ext cx="3769977" cy="3069933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Bedenk of zoek een gerecht dat je zelf lekker vindt waar geen vlees en zuivel in zit. </a:t>
            </a:r>
          </a:p>
          <a:p>
            <a:pPr marL="0" indent="0">
              <a:buNone/>
            </a:pPr>
            <a:r>
              <a:rPr lang="nl-NL" dirty="0"/>
              <a:t>Voeg de recepten samen tot een receptenboek van de klas.</a:t>
            </a:r>
          </a:p>
        </p:txBody>
      </p:sp>
      <p:pic>
        <p:nvPicPr>
          <p:cNvPr id="2050" name="Picture 2" descr="Afbeeldingsresultaat voor kookboek v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7398">
            <a:off x="5863039" y="953338"/>
            <a:ext cx="571500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/>
          <p:cNvPicPr/>
          <p:nvPr/>
        </p:nvPicPr>
        <p:blipFill>
          <a:blip r:embed="rId6"/>
          <a:stretch/>
        </p:blipFill>
        <p:spPr>
          <a:xfrm>
            <a:off x="9092880" y="6195568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6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3575" y="285606"/>
            <a:ext cx="2575807" cy="875520"/>
          </a:xfrm>
          <a:prstGeom prst="flowChartManualInpu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GEZONDHEID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9208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6422"/>
            <a:ext cx="12192000" cy="8610600"/>
          </a:xfrm>
          <a:prstGeom prst="rect">
            <a:avLst/>
          </a:prstGeom>
        </p:spPr>
      </p:pic>
      <p:pic>
        <p:nvPicPr>
          <p:cNvPr id="7" name="Picture 10"/>
          <p:cNvPicPr/>
          <p:nvPr/>
        </p:nvPicPr>
        <p:blipFill>
          <a:blip r:embed="rId3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5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8" y="421730"/>
            <a:ext cx="6760571" cy="1346779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EINDOPDRACHT: </a:t>
            </a:r>
          </a:p>
          <a:p>
            <a:pPr algn="r">
              <a:lnSpc>
                <a:spcPct val="100000"/>
              </a:lnSpc>
            </a:pPr>
            <a:r>
              <a:rPr lang="en-US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OPLOSSING VAN DE KLAS</a:t>
            </a:r>
            <a:endParaRPr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Neue bold"/>
            </a:endParaRPr>
          </a:p>
        </p:txBody>
      </p:sp>
    </p:spTree>
    <p:extLst>
      <p:ext uri="{BB962C8B-B14F-4D97-AF65-F5344CB8AC3E}">
        <p14:creationId xmlns:p14="http://schemas.microsoft.com/office/powerpoint/2010/main" val="357301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0434"/>
            <a:ext cx="10515600" cy="1325563"/>
          </a:xfrm>
        </p:spPr>
        <p:txBody>
          <a:bodyPr>
            <a:norm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Kristen ITC" panose="03050502040202030202" pitchFamily="66" charset="0"/>
                <a:ea typeface="+mn-ea"/>
                <a:cs typeface="+mn-cs"/>
              </a:rPr>
              <a:t>Dit is misschien niet de oplossing…</a:t>
            </a:r>
            <a:br>
              <a:rPr lang="nl-NL" sz="2000" dirty="0">
                <a:solidFill>
                  <a:schemeClr val="bg1"/>
                </a:solidFill>
                <a:latin typeface="Kristen ITC" panose="03050502040202030202" pitchFamily="66" charset="0"/>
                <a:ea typeface="+mn-ea"/>
                <a:cs typeface="+mn-cs"/>
              </a:rPr>
            </a:br>
            <a:endParaRPr lang="nl-NL" sz="2000" dirty="0">
              <a:solidFill>
                <a:schemeClr val="bg1"/>
              </a:solidFill>
              <a:latin typeface="Kristen ITC" panose="03050502040202030202" pitchFamily="66" charset="0"/>
              <a:ea typeface="+mn-ea"/>
              <a:cs typeface="+mn-cs"/>
            </a:endParaRPr>
          </a:p>
        </p:txBody>
      </p:sp>
      <p:pic>
        <p:nvPicPr>
          <p:cNvPr id="4" name="jZeuZXzWAq4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61681" y="1015334"/>
            <a:ext cx="10089572" cy="5675384"/>
          </a:xfrm>
          <a:prstGeom prst="rect">
            <a:avLst/>
          </a:prstGeom>
        </p:spPr>
      </p:pic>
      <p:pic>
        <p:nvPicPr>
          <p:cNvPr id="5" name="Picture 10"/>
          <p:cNvPicPr/>
          <p:nvPr/>
        </p:nvPicPr>
        <p:blipFill>
          <a:blip r:embed="rId5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154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/>
          <p:cNvPicPr/>
          <p:nvPr/>
        </p:nvPicPr>
        <p:blipFill>
          <a:blip r:embed="rId3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922" y="3382988"/>
            <a:ext cx="3961025" cy="26390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51280" t="44261" r="10915" b="10519"/>
          <a:stretch/>
        </p:blipFill>
        <p:spPr>
          <a:xfrm>
            <a:off x="7411344" y="482321"/>
            <a:ext cx="4070183" cy="2737168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657978" y="482321"/>
            <a:ext cx="5024176" cy="5539699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dirty="0"/>
              <a:t>Greenpeace </a:t>
            </a:r>
            <a:r>
              <a:rPr lang="en-US" dirty="0" err="1"/>
              <a:t>onderzocht</a:t>
            </a:r>
            <a:r>
              <a:rPr lang="en-US" dirty="0"/>
              <a:t> hoe we </a:t>
            </a:r>
            <a:r>
              <a:rPr lang="en-US" dirty="0" err="1"/>
              <a:t>wereldwijd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eerlijke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duurzame</a:t>
            </a:r>
            <a:r>
              <a:rPr lang="en-US" dirty="0"/>
              <a:t> </a:t>
            </a:r>
            <a:r>
              <a:rPr lang="en-US" dirty="0" err="1"/>
              <a:t>voedselverdeling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. </a:t>
            </a:r>
          </a:p>
          <a:p>
            <a:pPr>
              <a:lnSpc>
                <a:spcPct val="110000"/>
              </a:lnSpc>
            </a:pPr>
            <a:endParaRPr lang="en-US" dirty="0"/>
          </a:p>
          <a:p>
            <a:pPr marL="514350" indent="-514350">
              <a:lnSpc>
                <a:spcPct val="110000"/>
              </a:lnSpc>
              <a:buFont typeface="Arial" panose="020B0604020202020204" pitchFamily="34" charset="0"/>
              <a:buAutoNum type="arabicPeriod"/>
            </a:pPr>
            <a:r>
              <a:rPr lang="nl-NL" dirty="0"/>
              <a:t>We moeten wereldwijd 50% minder vlees en zuivel consumeren. </a:t>
            </a:r>
          </a:p>
          <a:p>
            <a:pPr marL="514350" indent="-514350">
              <a:lnSpc>
                <a:spcPct val="110000"/>
              </a:lnSpc>
              <a:buAutoNum type="arabicPeriod"/>
            </a:pPr>
            <a:r>
              <a:rPr lang="nl-NL" dirty="0"/>
              <a:t>De overheid moet de schadelijke industriële veehouderij aanpakken. Het vlees en zuivel dat we eten moet beter geproduceerd worden.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47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 descr="Related image">
            <a:extLst>
              <a:ext uri="{FF2B5EF4-FFF2-40B4-BE49-F238E27FC236}">
                <a16:creationId xmlns:a16="http://schemas.microsoft.com/office/drawing/2014/main" xmlns="" id="{BC1BDF3A-428C-4785-B333-C1591EBAB8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8" t="6847" r="5499" b="45400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ustomShape 3">
            <a:extLst>
              <a:ext uri="{FF2B5EF4-FFF2-40B4-BE49-F238E27FC236}">
                <a16:creationId xmlns:a16="http://schemas.microsoft.com/office/drawing/2014/main" xmlns="" id="{8BF868F9-31A8-4FE6-8838-2129EC71098E}"/>
              </a:ext>
            </a:extLst>
          </p:cNvPr>
          <p:cNvSpPr/>
          <p:nvPr/>
        </p:nvSpPr>
        <p:spPr>
          <a:xfrm flipH="1">
            <a:off x="-14988" y="532416"/>
            <a:ext cx="1994513" cy="875520"/>
          </a:xfrm>
          <a:prstGeom prst="flowChartManualInpu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INHOUD</a:t>
            </a:r>
            <a:endParaRPr lang="nl-NL"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Rectangle 32">
            <a:hlinkClick r:id="rId5" action="ppaction://hlinksldjump"/>
          </p:cNvPr>
          <p:cNvSpPr/>
          <p:nvPr/>
        </p:nvSpPr>
        <p:spPr>
          <a:xfrm>
            <a:off x="3246375" y="3846553"/>
            <a:ext cx="2771557" cy="103157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KLIMAATVERANDERING &amp; VERLIES BIODIVERSITEIT</a:t>
            </a:r>
            <a:endParaRPr lang="nl-NL" sz="2000" dirty="0"/>
          </a:p>
        </p:txBody>
      </p:sp>
      <p:sp>
        <p:nvSpPr>
          <p:cNvPr id="40" name="Rectangle 39">
            <a:hlinkClick r:id="rId7" action="ppaction://hlinksldjump"/>
          </p:cNvPr>
          <p:cNvSpPr/>
          <p:nvPr/>
        </p:nvSpPr>
        <p:spPr>
          <a:xfrm>
            <a:off x="6386913" y="3846553"/>
            <a:ext cx="2664550" cy="103157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GEZONDHEID VOOR MENS EN DIER</a:t>
            </a:r>
            <a:endParaRPr lang="nl-NL" sz="2000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685656" y="3458600"/>
            <a:ext cx="0" cy="375921"/>
          </a:xfrm>
          <a:prstGeom prst="line">
            <a:avLst/>
          </a:prstGeom>
          <a:ln w="38100">
            <a:solidFill>
              <a:srgbClr val="9BC9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629382" y="3470632"/>
            <a:ext cx="0" cy="375921"/>
          </a:xfrm>
          <a:prstGeom prst="line">
            <a:avLst/>
          </a:prstGeom>
          <a:ln w="38100">
            <a:solidFill>
              <a:srgbClr val="9BC9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own Arrow 1"/>
          <p:cNvSpPr/>
          <p:nvPr/>
        </p:nvSpPr>
        <p:spPr>
          <a:xfrm rot="16200000">
            <a:off x="6084979" y="160191"/>
            <a:ext cx="340782" cy="6445784"/>
          </a:xfrm>
          <a:prstGeom prst="downArrow">
            <a:avLst/>
          </a:prstGeom>
          <a:solidFill>
            <a:srgbClr val="9BC947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Rectangle 43">
            <a:hlinkClick r:id="" action="ppaction://noaction"/>
          </p:cNvPr>
          <p:cNvSpPr/>
          <p:nvPr/>
        </p:nvSpPr>
        <p:spPr>
          <a:xfrm>
            <a:off x="9493251" y="2966703"/>
            <a:ext cx="2031640" cy="103157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EINDOPDRACHT: DE OPLOSSING VAN DE KLAS</a:t>
            </a:r>
            <a:endParaRPr lang="nl-NL" sz="2000" dirty="0"/>
          </a:p>
        </p:txBody>
      </p:sp>
      <p:sp>
        <p:nvSpPr>
          <p:cNvPr id="12" name="Rectangle 11">
            <a:hlinkClick r:id="rId5" action="ppaction://hlinksldjump"/>
          </p:cNvPr>
          <p:cNvSpPr/>
          <p:nvPr/>
        </p:nvSpPr>
        <p:spPr>
          <a:xfrm>
            <a:off x="1098019" y="2613804"/>
            <a:ext cx="1919469" cy="128506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INTRODUCTIE: HET PROBLEEM VAN VLEES &amp; ZUIVEL</a:t>
            </a:r>
            <a:endParaRPr lang="nl-NL" sz="2000" dirty="0"/>
          </a:p>
        </p:txBody>
      </p:sp>
      <p:pic>
        <p:nvPicPr>
          <p:cNvPr id="6148" name="Picture 4" descr="Image result for koe png"/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713" y="1540159"/>
            <a:ext cx="3631382" cy="174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/>
          <p:cNvPicPr/>
          <p:nvPr/>
        </p:nvPicPr>
        <p:blipFill>
          <a:blip r:embed="rId9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207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3.googleusercontent.com/0a-Q06R5zyVHxgk56qlBg3O_1awz5I_AOjXwHgwExi_4G3s13iTyHH0K7VxYR29AEQ39tN0lHG-bmPEXJv16aiFXvUfhSTUtg1SJ56WlcauHjmm8K9SmYnf0L1gC7SkVgM0ibRndg3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595" y="186075"/>
            <a:ext cx="5663045" cy="653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/>
          <p:cNvPicPr/>
          <p:nvPr/>
        </p:nvPicPr>
        <p:blipFill>
          <a:blip r:embed="rId4"/>
          <a:stretch/>
        </p:blipFill>
        <p:spPr>
          <a:xfrm>
            <a:off x="411104" y="6265907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6619008" y="4104409"/>
            <a:ext cx="3591791" cy="28502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31711" y="1138228"/>
            <a:ext cx="4607348" cy="2599760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dirty="0" err="1" smtClean="0"/>
              <a:t>Wereldwijd</a:t>
            </a:r>
            <a:r>
              <a:rPr lang="en-US" dirty="0" smtClean="0"/>
              <a:t> </a:t>
            </a:r>
            <a:r>
              <a:rPr lang="en-US" dirty="0" err="1" smtClean="0"/>
              <a:t>moeten</a:t>
            </a:r>
            <a:r>
              <a:rPr lang="en-US" dirty="0" smtClean="0"/>
              <a:t> we </a:t>
            </a:r>
            <a:r>
              <a:rPr lang="en-US" dirty="0" err="1" smtClean="0"/>
              <a:t>gemiddeld</a:t>
            </a:r>
            <a:r>
              <a:rPr lang="en-US" dirty="0" smtClean="0"/>
              <a:t> 50</a:t>
            </a:r>
            <a:r>
              <a:rPr lang="en-US" dirty="0"/>
              <a:t>% </a:t>
            </a:r>
            <a:r>
              <a:rPr lang="en-US" dirty="0" smtClean="0"/>
              <a:t>minder </a:t>
            </a:r>
            <a:r>
              <a:rPr lang="en-US" dirty="0" err="1" smtClean="0"/>
              <a:t>vlees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zuivel</a:t>
            </a:r>
            <a:r>
              <a:rPr lang="en-US" dirty="0" smtClean="0"/>
              <a:t> </a:t>
            </a:r>
            <a:r>
              <a:rPr lang="en-US" dirty="0" err="1" smtClean="0"/>
              <a:t>consumeren</a:t>
            </a:r>
            <a:r>
              <a:rPr lang="en-US" dirty="0" smtClean="0"/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dirty="0" smtClean="0"/>
              <a:t>In </a:t>
            </a:r>
            <a:r>
              <a:rPr lang="en-US" dirty="0"/>
              <a:t>Nederland </a:t>
            </a:r>
            <a:r>
              <a:rPr lang="en-US" dirty="0" err="1"/>
              <a:t>moeten</a:t>
            </a:r>
            <a:r>
              <a:rPr lang="en-US" dirty="0"/>
              <a:t> we </a:t>
            </a:r>
            <a:r>
              <a:rPr lang="en-US" dirty="0" err="1"/>
              <a:t>zelfs</a:t>
            </a:r>
            <a:r>
              <a:rPr lang="en-US" dirty="0"/>
              <a:t> 58% minder </a:t>
            </a:r>
            <a:r>
              <a:rPr lang="en-US" dirty="0" err="1"/>
              <a:t>vlees</a:t>
            </a:r>
            <a:r>
              <a:rPr lang="en-US" dirty="0"/>
              <a:t> </a:t>
            </a:r>
            <a:r>
              <a:rPr lang="en-US" dirty="0" err="1"/>
              <a:t>gaan</a:t>
            </a:r>
            <a:r>
              <a:rPr lang="en-US" dirty="0"/>
              <a:t> </a:t>
            </a:r>
            <a:r>
              <a:rPr lang="en-US" dirty="0" err="1"/>
              <a:t>eten</a:t>
            </a:r>
            <a:r>
              <a:rPr lang="en-US" dirty="0"/>
              <a:t>. </a:t>
            </a:r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55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/>
          <p:cNvPicPr/>
          <p:nvPr/>
        </p:nvPicPr>
        <p:blipFill>
          <a:blip r:embed="rId3"/>
          <a:stretch/>
        </p:blipFill>
        <p:spPr>
          <a:xfrm>
            <a:off x="9035024" y="6173055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6619008" y="4104409"/>
            <a:ext cx="3591791" cy="28502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234612" y="1267730"/>
            <a:ext cx="4315946" cy="4510072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dirty="0" err="1" smtClean="0"/>
              <a:t>Gemiddeld</a:t>
            </a:r>
            <a:r>
              <a:rPr lang="en-US" dirty="0" smtClean="0"/>
              <a:t> </a:t>
            </a:r>
            <a:r>
              <a:rPr lang="en-US" dirty="0" err="1" smtClean="0"/>
              <a:t>eten</a:t>
            </a:r>
            <a:r>
              <a:rPr lang="en-US" dirty="0" smtClean="0"/>
              <a:t> we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maximaal</a:t>
            </a:r>
            <a:r>
              <a:rPr lang="en-US" dirty="0" smtClean="0"/>
              <a:t>: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300 gram </a:t>
            </a:r>
            <a:r>
              <a:rPr lang="en-US" dirty="0" err="1" smtClean="0"/>
              <a:t>vlees</a:t>
            </a:r>
            <a:r>
              <a:rPr lang="en-US" dirty="0" smtClean="0"/>
              <a:t> per </a:t>
            </a:r>
            <a:r>
              <a:rPr lang="en-US" dirty="0" err="1" smtClean="0"/>
              <a:t>persoon</a:t>
            </a:r>
            <a:r>
              <a:rPr lang="en-US" dirty="0" smtClean="0"/>
              <a:t> per week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630 gram </a:t>
            </a:r>
            <a:r>
              <a:rPr lang="en-US" dirty="0" err="1" smtClean="0"/>
              <a:t>zuivel</a:t>
            </a:r>
            <a:r>
              <a:rPr lang="en-US" dirty="0" smtClean="0"/>
              <a:t> per </a:t>
            </a:r>
            <a:r>
              <a:rPr lang="en-US" dirty="0" err="1" smtClean="0"/>
              <a:t>persoon</a:t>
            </a:r>
            <a:r>
              <a:rPr lang="en-US" dirty="0" smtClean="0"/>
              <a:t> per week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Dat</a:t>
            </a:r>
            <a:r>
              <a:rPr lang="en-US" dirty="0" smtClean="0"/>
              <a:t> is </a:t>
            </a:r>
            <a:r>
              <a:rPr lang="en-US" dirty="0" err="1" smtClean="0"/>
              <a:t>bijvoorbeeld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 smtClean="0"/>
              <a:t>2 x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portie</a:t>
            </a:r>
            <a:r>
              <a:rPr lang="en-US" dirty="0" smtClean="0"/>
              <a:t> </a:t>
            </a:r>
            <a:r>
              <a:rPr lang="en-US" dirty="0" err="1" smtClean="0"/>
              <a:t>vlees</a:t>
            </a:r>
            <a:r>
              <a:rPr lang="en-US" dirty="0" smtClean="0"/>
              <a:t> </a:t>
            </a:r>
            <a:r>
              <a:rPr lang="en-US" dirty="0" err="1" smtClean="0"/>
              <a:t>bij</a:t>
            </a:r>
            <a:r>
              <a:rPr lang="en-US" dirty="0" smtClean="0"/>
              <a:t> het </a:t>
            </a:r>
            <a:r>
              <a:rPr lang="en-US" dirty="0" err="1" smtClean="0"/>
              <a:t>avondeten</a:t>
            </a:r>
            <a:r>
              <a:rPr lang="en-US" dirty="0" smtClean="0"/>
              <a:t> (100 gram per </a:t>
            </a:r>
            <a:r>
              <a:rPr lang="en-US" dirty="0" err="1" smtClean="0"/>
              <a:t>portie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dirty="0" smtClean="0"/>
              <a:t>3 x 2 </a:t>
            </a:r>
            <a:r>
              <a:rPr lang="en-US" dirty="0" err="1" smtClean="0"/>
              <a:t>plakjes</a:t>
            </a:r>
            <a:r>
              <a:rPr lang="en-US" dirty="0" smtClean="0"/>
              <a:t> </a:t>
            </a:r>
            <a:r>
              <a:rPr lang="en-US" dirty="0" err="1" smtClean="0"/>
              <a:t>vleeswaren</a:t>
            </a:r>
            <a:r>
              <a:rPr lang="en-US" dirty="0" smtClean="0"/>
              <a:t> op je brood (15 gram per </a:t>
            </a:r>
            <a:r>
              <a:rPr lang="en-US" dirty="0" err="1" smtClean="0"/>
              <a:t>plakje</a:t>
            </a:r>
            <a:r>
              <a:rPr lang="en-US" dirty="0" smtClean="0"/>
              <a:t>) </a:t>
            </a:r>
          </a:p>
          <a:p>
            <a:pPr marL="0" indent="0">
              <a:buNone/>
            </a:pPr>
            <a:r>
              <a:rPr lang="nl-NL" dirty="0"/>
              <a:t>7 x een boterham met kaas (30 gram per portie)</a:t>
            </a:r>
          </a:p>
          <a:p>
            <a:pPr marL="0" indent="0">
              <a:buNone/>
            </a:pPr>
            <a:r>
              <a:rPr lang="nl-NL" dirty="0" smtClean="0"/>
              <a:t>2 x 1 </a:t>
            </a:r>
            <a:r>
              <a:rPr lang="nl-NL" dirty="0"/>
              <a:t>glas zuivel </a:t>
            </a:r>
            <a:r>
              <a:rPr lang="nl-NL" dirty="0" smtClean="0"/>
              <a:t>(200 </a:t>
            </a:r>
            <a:r>
              <a:rPr lang="nl-NL" dirty="0"/>
              <a:t>ml </a:t>
            </a:r>
            <a:r>
              <a:rPr lang="nl-NL" dirty="0" smtClean="0"/>
              <a:t>per glas)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2" descr="Afbeeldingsresultaat voor broodje ha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824" y="-741412"/>
            <a:ext cx="2465327" cy="246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Afbeeldingsresultaat voor broodje ha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370" y="-741412"/>
            <a:ext cx="2465327" cy="246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fbeeldingsresultaat voor broodje ha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964" y="-692053"/>
            <a:ext cx="2465327" cy="246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fbeeldingsresultaat voor broodje kaa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034" y="1780019"/>
            <a:ext cx="1559775" cy="112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Afbeeldingsresultaat voor broodje kaa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156" y="2574520"/>
            <a:ext cx="1559775" cy="112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Afbeeldingsresultaat voor broodje kaa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481" y="1381212"/>
            <a:ext cx="1559775" cy="112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Afbeeldingsresultaat voor broodje kaa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407" y="2630079"/>
            <a:ext cx="1559775" cy="112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Afbeeldingsresultaat voor broodje kaa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8293" y="1476001"/>
            <a:ext cx="1559775" cy="112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Afbeeldingsresultaat voor broodje kaa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3021" y="2741925"/>
            <a:ext cx="1559775" cy="112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Afbeeldingsresultaat voor broodje kaa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253" y="1478867"/>
            <a:ext cx="1559775" cy="112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fbeeldingsresultaat voor hamburg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677" y="4108574"/>
            <a:ext cx="2077322" cy="207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fbeeldingsresultaat voor hamburg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9480" y="4019977"/>
            <a:ext cx="2077322" cy="207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fbeeldingsresultaat voor milkshak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374" y="3733980"/>
            <a:ext cx="3579285" cy="266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Afbeeldingsresultaat voor milkshak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495" y="3697856"/>
            <a:ext cx="3627774" cy="270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8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Afbeeldingsresultaat voor ZUIVE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"/>
          <a:stretch/>
        </p:blipFill>
        <p:spPr bwMode="auto">
          <a:xfrm>
            <a:off x="4780280" y="4339294"/>
            <a:ext cx="4153775" cy="213214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Afbeeldingsresultaat voor VLE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3137" y="3689821"/>
            <a:ext cx="2781618" cy="2781619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fbeeldingsresultaat voor VLEESWAR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409" y="1293050"/>
            <a:ext cx="4148500" cy="2254018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/>
          <p:cNvPicPr/>
          <p:nvPr/>
        </p:nvPicPr>
        <p:blipFill>
          <a:blip r:embed="rId6"/>
          <a:stretch/>
        </p:blipFill>
        <p:spPr>
          <a:xfrm>
            <a:off x="1456133" y="6245000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611911" y="304560"/>
            <a:ext cx="5180775" cy="3664539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2900" b="1" dirty="0"/>
              <a:t>Hoeveel vlees en zuivel eet de </a:t>
            </a:r>
            <a:r>
              <a:rPr lang="nl-NL" sz="2900" b="1" dirty="0" smtClean="0"/>
              <a:t>klas?</a:t>
            </a:r>
          </a:p>
          <a:p>
            <a:pPr marL="0" indent="0">
              <a:buNone/>
            </a:pPr>
            <a:endParaRPr lang="nl-NL" sz="2900" dirty="0" smtClean="0"/>
          </a:p>
          <a:p>
            <a:r>
              <a:rPr lang="nl-NL" sz="2900" dirty="0" smtClean="0"/>
              <a:t>Ga naar act.gp/</a:t>
            </a:r>
            <a:r>
              <a:rPr lang="nl-NL" sz="2900" dirty="0" err="1" smtClean="0"/>
              <a:t>inspiratie_vleesenzuivel</a:t>
            </a:r>
            <a:r>
              <a:rPr lang="nl-NL" sz="2900" dirty="0" smtClean="0"/>
              <a:t> en open het </a:t>
            </a:r>
            <a:r>
              <a:rPr lang="nl-NL" sz="2900" dirty="0" err="1" smtClean="0"/>
              <a:t>excel</a:t>
            </a:r>
            <a:r>
              <a:rPr lang="nl-NL" sz="2900" dirty="0" smtClean="0"/>
              <a:t> bestand.</a:t>
            </a:r>
            <a:endParaRPr lang="nl-NL" sz="2900" dirty="0"/>
          </a:p>
          <a:p>
            <a:r>
              <a:rPr lang="nl-NL" sz="2900" dirty="0" smtClean="0"/>
              <a:t>Vul per persoon in: hoeveel </a:t>
            </a:r>
            <a:r>
              <a:rPr lang="nl-NL" sz="2900" dirty="0"/>
              <a:t>gram vlees/ zuivel eet of drink </a:t>
            </a:r>
            <a:r>
              <a:rPr lang="nl-NL" sz="2900" dirty="0" smtClean="0"/>
              <a:t>je nu  </a:t>
            </a:r>
            <a:r>
              <a:rPr lang="nl-NL" sz="2900" dirty="0"/>
              <a:t>per dag</a:t>
            </a:r>
            <a:r>
              <a:rPr lang="nl-NL" sz="2900" dirty="0" smtClean="0"/>
              <a:t>?</a:t>
            </a:r>
          </a:p>
          <a:p>
            <a:r>
              <a:rPr lang="nl-NL" sz="2900" dirty="0" smtClean="0"/>
              <a:t>Eet en drinkt de klas meer of minder vlees en zuivel dan aangeraden wordt?</a:t>
            </a:r>
          </a:p>
          <a:p>
            <a:endParaRPr lang="nl-NL" sz="2900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23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1358136" y="1919007"/>
            <a:ext cx="9571121" cy="3402501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Brainstorm in </a:t>
            </a:r>
            <a:r>
              <a:rPr lang="en-US" sz="2400" dirty="0" err="1"/>
              <a:t>groepjes</a:t>
            </a:r>
            <a:r>
              <a:rPr lang="en-US" sz="2400" dirty="0"/>
              <a:t> (max. 5 </a:t>
            </a:r>
            <a:r>
              <a:rPr lang="en-US" sz="2400" dirty="0" err="1"/>
              <a:t>personen</a:t>
            </a:r>
            <a:r>
              <a:rPr lang="en-US" sz="2400" dirty="0"/>
              <a:t>):</a:t>
            </a:r>
          </a:p>
          <a:p>
            <a:pPr marL="0" indent="0">
              <a:buNone/>
            </a:pPr>
            <a:r>
              <a:rPr lang="en-US" sz="2400" b="1" dirty="0"/>
              <a:t>Hoe </a:t>
            </a:r>
            <a:r>
              <a:rPr lang="en-US" sz="2400" b="1" dirty="0" err="1"/>
              <a:t>kunnen</a:t>
            </a:r>
            <a:r>
              <a:rPr lang="en-US" sz="2400" b="1" dirty="0"/>
              <a:t> </a:t>
            </a:r>
            <a:r>
              <a:rPr lang="en-US" sz="2400" b="1" dirty="0" err="1"/>
              <a:t>jullie</a:t>
            </a:r>
            <a:r>
              <a:rPr lang="en-US" sz="2400" b="1" dirty="0"/>
              <a:t> </a:t>
            </a:r>
            <a:r>
              <a:rPr lang="en-US" sz="2400" b="1" dirty="0" err="1"/>
              <a:t>zorgen</a:t>
            </a:r>
            <a:r>
              <a:rPr lang="en-US" sz="2400" b="1" dirty="0"/>
              <a:t> </a:t>
            </a:r>
            <a:r>
              <a:rPr lang="en-US" sz="2400" b="1" dirty="0" err="1"/>
              <a:t>dat</a:t>
            </a:r>
            <a:r>
              <a:rPr lang="en-US" sz="2400" b="1" dirty="0"/>
              <a:t> </a:t>
            </a:r>
            <a:r>
              <a:rPr lang="en-US" sz="2400" b="1" dirty="0" err="1"/>
              <a:t>er</a:t>
            </a:r>
            <a:r>
              <a:rPr lang="en-US" sz="2400" b="1" dirty="0"/>
              <a:t> </a:t>
            </a:r>
            <a:r>
              <a:rPr lang="en-US" sz="2400" b="1" dirty="0" err="1"/>
              <a:t>binnen</a:t>
            </a:r>
            <a:r>
              <a:rPr lang="en-US" sz="2400" b="1" dirty="0"/>
              <a:t> 14 </a:t>
            </a:r>
            <a:r>
              <a:rPr lang="en-US" sz="2400" b="1" dirty="0" err="1"/>
              <a:t>dagen</a:t>
            </a:r>
            <a:r>
              <a:rPr lang="en-US" sz="2400" b="1" dirty="0"/>
              <a:t> minder </a:t>
            </a:r>
            <a:r>
              <a:rPr lang="en-US" sz="2400" b="1" dirty="0" err="1"/>
              <a:t>vlees</a:t>
            </a:r>
            <a:r>
              <a:rPr lang="en-US" sz="2400" b="1" dirty="0"/>
              <a:t> </a:t>
            </a:r>
            <a:r>
              <a:rPr lang="en-US" sz="2400" b="1" dirty="0" err="1"/>
              <a:t>en</a:t>
            </a:r>
            <a:r>
              <a:rPr lang="en-US" sz="2400" b="1" dirty="0"/>
              <a:t> </a:t>
            </a:r>
            <a:r>
              <a:rPr lang="en-US" sz="2400" b="1" dirty="0" err="1"/>
              <a:t>zuivel</a:t>
            </a:r>
            <a:r>
              <a:rPr lang="en-US" sz="2400" b="1" dirty="0"/>
              <a:t> </a:t>
            </a:r>
            <a:r>
              <a:rPr lang="en-US" sz="2400" b="1" dirty="0" err="1"/>
              <a:t>wordt</a:t>
            </a:r>
            <a:r>
              <a:rPr lang="en-US" sz="2400" b="1" dirty="0"/>
              <a:t> </a:t>
            </a:r>
            <a:r>
              <a:rPr lang="en-US" sz="2400" b="1" dirty="0" err="1"/>
              <a:t>geconsumeerd</a:t>
            </a:r>
            <a:r>
              <a:rPr lang="en-US" sz="2400" b="1" dirty="0"/>
              <a:t>?</a:t>
            </a:r>
          </a:p>
          <a:p>
            <a:pPr>
              <a:buFontTx/>
              <a:buChar char="-"/>
            </a:pPr>
            <a:r>
              <a:rPr lang="en-US" sz="2400" dirty="0"/>
              <a:t>De </a:t>
            </a:r>
            <a:r>
              <a:rPr lang="en-US" sz="2400" dirty="0" err="1"/>
              <a:t>acties</a:t>
            </a:r>
            <a:r>
              <a:rPr lang="en-US" sz="2400" dirty="0"/>
              <a:t> </a:t>
            </a:r>
            <a:r>
              <a:rPr lang="en-US" sz="2400" dirty="0" err="1"/>
              <a:t>deel</a:t>
            </a:r>
            <a:r>
              <a:rPr lang="en-US" sz="2400" dirty="0"/>
              <a:t> je met Greenpeace via #</a:t>
            </a:r>
            <a:r>
              <a:rPr lang="en-US" sz="2400" dirty="0" err="1"/>
              <a:t>meerisminder</a:t>
            </a:r>
            <a:r>
              <a:rPr lang="en-US" sz="2400" dirty="0"/>
              <a:t> </a:t>
            </a:r>
            <a:r>
              <a:rPr lang="en-US" sz="2400" dirty="0" err="1"/>
              <a:t>en</a:t>
            </a:r>
            <a:r>
              <a:rPr lang="en-US" sz="2400" dirty="0"/>
              <a:t> #</a:t>
            </a:r>
            <a:r>
              <a:rPr lang="en-US" sz="2400" dirty="0" smtClean="0"/>
              <a:t>Greenpeace.</a:t>
            </a:r>
            <a:endParaRPr lang="en-US" sz="2400" dirty="0"/>
          </a:p>
          <a:p>
            <a:pPr>
              <a:buFontTx/>
              <a:buChar char="-"/>
            </a:pPr>
            <a:r>
              <a:rPr lang="en-US" sz="2400" dirty="0" err="1"/>
              <a:t>Alles</a:t>
            </a:r>
            <a:r>
              <a:rPr lang="en-US" sz="2400" dirty="0"/>
              <a:t> mag: van je </a:t>
            </a:r>
            <a:r>
              <a:rPr lang="en-US" sz="2400" dirty="0" err="1"/>
              <a:t>eigen</a:t>
            </a:r>
            <a:r>
              <a:rPr lang="en-US" sz="2400" dirty="0"/>
              <a:t> </a:t>
            </a:r>
            <a:r>
              <a:rPr lang="en-US" sz="2400" dirty="0" err="1"/>
              <a:t>maaltijd</a:t>
            </a:r>
            <a:r>
              <a:rPr lang="en-US" sz="2400" dirty="0"/>
              <a:t> tot de </a:t>
            </a:r>
            <a:r>
              <a:rPr lang="en-US" sz="2400" dirty="0" err="1" smtClean="0"/>
              <a:t>schoolkantine</a:t>
            </a:r>
            <a:r>
              <a:rPr lang="en-US" sz="2400" dirty="0" smtClean="0"/>
              <a:t>.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- </a:t>
            </a:r>
            <a:r>
              <a:rPr lang="en-US" sz="2400" dirty="0" err="1"/>
              <a:t>Gebruik</a:t>
            </a:r>
            <a:r>
              <a:rPr lang="en-US" sz="2400" dirty="0"/>
              <a:t> de </a:t>
            </a:r>
            <a:r>
              <a:rPr lang="en-US" sz="2400" dirty="0" err="1" smtClean="0"/>
              <a:t>inspiratie</a:t>
            </a:r>
            <a:r>
              <a:rPr lang="en-US" sz="2400" dirty="0" smtClean="0"/>
              <a:t> op </a:t>
            </a:r>
            <a:r>
              <a:rPr lang="nl-NL" sz="2400" dirty="0"/>
              <a:t>act.gp/</a:t>
            </a:r>
            <a:r>
              <a:rPr lang="nl-NL" sz="2400" dirty="0" err="1"/>
              <a:t>inspiratie_vleesenzuivel</a:t>
            </a:r>
            <a:r>
              <a:rPr lang="en-US" sz="2400" dirty="0" smtClean="0"/>
              <a:t>. </a:t>
            </a:r>
            <a:r>
              <a:rPr lang="en-US" sz="2400" dirty="0" err="1" smtClean="0"/>
              <a:t>Hier</a:t>
            </a:r>
            <a:r>
              <a:rPr lang="en-US" sz="2400" dirty="0" smtClean="0"/>
              <a:t> </a:t>
            </a:r>
            <a:r>
              <a:rPr lang="en-US" sz="2400" dirty="0" err="1" smtClean="0"/>
              <a:t>staat</a:t>
            </a:r>
            <a:r>
              <a:rPr lang="en-US" sz="2400" dirty="0" smtClean="0"/>
              <a:t> </a:t>
            </a:r>
            <a:r>
              <a:rPr lang="en-US" sz="2400" dirty="0" err="1" smtClean="0"/>
              <a:t>ook</a:t>
            </a:r>
            <a:r>
              <a:rPr lang="en-US" sz="2400" dirty="0" smtClean="0"/>
              <a:t> </a:t>
            </a:r>
            <a:r>
              <a:rPr lang="en-US" sz="2400" dirty="0" err="1" smtClean="0"/>
              <a:t>een</a:t>
            </a:r>
            <a:r>
              <a:rPr lang="en-US" sz="2400" dirty="0"/>
              <a:t> </a:t>
            </a:r>
            <a:r>
              <a:rPr lang="en-US" sz="2400" dirty="0" err="1" smtClean="0"/>
              <a:t>campagne</a:t>
            </a:r>
            <a:r>
              <a:rPr lang="en-US" sz="2400" dirty="0" smtClean="0"/>
              <a:t>-canvas </a:t>
            </a:r>
            <a:r>
              <a:rPr lang="en-US" sz="2400" dirty="0" err="1" smtClean="0"/>
              <a:t>dat</a:t>
            </a:r>
            <a:r>
              <a:rPr lang="en-US" sz="2400" dirty="0" smtClean="0"/>
              <a:t> je </a:t>
            </a:r>
            <a:r>
              <a:rPr lang="en-US" sz="2400" dirty="0" err="1" smtClean="0"/>
              <a:t>kan</a:t>
            </a:r>
            <a:r>
              <a:rPr lang="en-US" sz="2400" dirty="0" smtClean="0"/>
              <a:t> </a:t>
            </a:r>
            <a:r>
              <a:rPr lang="en-US" sz="2400" dirty="0" err="1" smtClean="0"/>
              <a:t>invullen</a:t>
            </a:r>
            <a:r>
              <a:rPr lang="en-US" sz="2400" dirty="0" smtClean="0"/>
              <a:t>.</a:t>
            </a:r>
            <a:endParaRPr lang="nl-NL" sz="2400" dirty="0"/>
          </a:p>
        </p:txBody>
      </p:sp>
      <p:pic>
        <p:nvPicPr>
          <p:cNvPr id="5" name="Picture 10"/>
          <p:cNvPicPr/>
          <p:nvPr/>
        </p:nvPicPr>
        <p:blipFill>
          <a:blip r:embed="rId3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8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4" y="682923"/>
            <a:ext cx="4212240" cy="769442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EINDOPDRACHT</a:t>
            </a:r>
            <a:endParaRPr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637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/>
          <p:cNvPicPr/>
          <p:nvPr/>
        </p:nvPicPr>
        <p:blipFill>
          <a:blip r:embed="rId3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b="3146"/>
          <a:stretch/>
        </p:blipFill>
        <p:spPr>
          <a:xfrm>
            <a:off x="3229371" y="324424"/>
            <a:ext cx="5392113" cy="631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5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MnwWsR7QIkQ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50347" y="1112691"/>
            <a:ext cx="8510954" cy="478741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010862" y="569873"/>
            <a:ext cx="10772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Bekijk deze video van Arjen Lubach</a:t>
            </a:r>
            <a:endParaRPr lang="nl-NL" sz="20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pic>
        <p:nvPicPr>
          <p:cNvPr id="4" name="Picture 10"/>
          <p:cNvPicPr/>
          <p:nvPr/>
        </p:nvPicPr>
        <p:blipFill>
          <a:blip r:embed="rId5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537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14990" y="532416"/>
            <a:ext cx="2135191" cy="875520"/>
          </a:xfrm>
          <a:prstGeom prst="flowChartManualInpu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KAHOOT</a:t>
            </a:r>
            <a:endParaRPr lang="nl-NL"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3964">
            <a:off x="1991388" y="1526754"/>
            <a:ext cx="8936053" cy="502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/>
          <p:cNvPicPr/>
          <p:nvPr/>
        </p:nvPicPr>
        <p:blipFill>
          <a:blip r:embed="rId5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2996880" y="78551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Ga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naar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  <a:hlinkClick r:id="rId6"/>
              </a:rPr>
              <a:t>de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  <a:hlinkClick r:id="rId6"/>
              </a:rPr>
              <a:t>Kahoot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  <a:hlinkClick r:id="rId6"/>
              </a:rPr>
              <a:t> ‘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  <a:hlinkClick r:id="rId6"/>
              </a:rPr>
              <a:t>Vlees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  <a:hlinkClick r:id="rId6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  <a:hlinkClick r:id="rId6"/>
              </a:rPr>
              <a:t>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  <a:hlinkClick r:id="rId6"/>
              </a:rPr>
              <a:t> het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  <a:hlinkClick r:id="rId6"/>
              </a:rPr>
              <a:t>klimaat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  <a:hlinkClick r:id="rId6"/>
              </a:rPr>
              <a:t>’</a:t>
            </a:r>
            <a:endParaRPr lang="en-US" dirty="0">
              <a:solidFill>
                <a:schemeClr val="bg1"/>
              </a:solidFill>
              <a:latin typeface="Kristen ITC" panose="03050502040202030202" pitchFamily="66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7542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4" y="421731"/>
            <a:ext cx="5996069" cy="875520"/>
          </a:xfrm>
          <a:prstGeom prst="flowChartManualInpu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PROBLEMEN ROND VLEES EN ZUIVEL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58686" y="2015632"/>
            <a:ext cx="4149436" cy="2455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Keuzeles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 1: </a:t>
            </a: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Klimaatverandering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en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verlies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 van </a:t>
            </a: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biodiversiteit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3200" dirty="0" smtClean="0">
              <a:sym typeface="Wingdings" panose="05000000000000000000" pitchFamily="2" charset="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53725" y="2015632"/>
            <a:ext cx="3221976" cy="1188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nl-NL" sz="2000" dirty="0" err="1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Keuzeles</a:t>
            </a:r>
            <a:r>
              <a:rPr lang="nl-NL" sz="2000" dirty="0">
                <a:solidFill>
                  <a:schemeClr val="bg1"/>
                </a:solidFill>
                <a:latin typeface="Kristen ITC" panose="03050502040202030202" pitchFamily="66" charset="0"/>
                <a:sym typeface="Wingdings" panose="05000000000000000000" pitchFamily="2" charset="2"/>
              </a:rPr>
              <a:t> 2: Gezondheid van mens en dier</a:t>
            </a:r>
            <a:endParaRPr lang="en-US" sz="2000" dirty="0">
              <a:solidFill>
                <a:schemeClr val="bg1"/>
              </a:solidFill>
              <a:latin typeface="Kristen ITC" panose="03050502040202030202" pitchFamily="66" charset="0"/>
              <a:sym typeface="Wingdings" panose="05000000000000000000" pitchFamily="2" charset="2"/>
            </a:endParaRPr>
          </a:p>
        </p:txBody>
      </p:sp>
      <p:cxnSp>
        <p:nvCxnSpPr>
          <p:cNvPr id="12" name="Curved Connector 11"/>
          <p:cNvCxnSpPr/>
          <p:nvPr/>
        </p:nvCxnSpPr>
        <p:spPr>
          <a:xfrm rot="16200000" flipH="1">
            <a:off x="4643296" y="2351761"/>
            <a:ext cx="651740" cy="291912"/>
          </a:xfrm>
          <a:prstGeom prst="curvedConnector3">
            <a:avLst>
              <a:gd name="adj1" fmla="val -28630"/>
            </a:avLst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/>
          <p:cNvCxnSpPr/>
          <p:nvPr/>
        </p:nvCxnSpPr>
        <p:spPr>
          <a:xfrm flipH="1">
            <a:off x="7444040" y="2103187"/>
            <a:ext cx="752924" cy="556337"/>
          </a:xfrm>
          <a:prstGeom prst="curvedConnector3">
            <a:avLst>
              <a:gd name="adj1" fmla="val 113483"/>
            </a:avLst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/>
          <p:nvPr/>
        </p:nvPicPr>
        <p:blipFill>
          <a:blip r:embed="rId4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425" y="3098778"/>
            <a:ext cx="4874318" cy="274456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3912" y="3098777"/>
            <a:ext cx="4851789" cy="274456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942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Related image">
            <a:extLst>
              <a:ext uri="{FF2B5EF4-FFF2-40B4-BE49-F238E27FC236}">
                <a16:creationId xmlns="" xmlns:a16="http://schemas.microsoft.com/office/drawing/2014/main" id="{BC1BDF3A-428C-4785-B333-C1591EBAB8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8" t="6847" r="5499" b="454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Afbeeldingsresultaat voor climate chan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4" r="5922"/>
          <a:stretch/>
        </p:blipFill>
        <p:spPr bwMode="auto">
          <a:xfrm>
            <a:off x="-2" y="-2"/>
            <a:ext cx="12192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5" y="421730"/>
            <a:ext cx="8882747" cy="1527649"/>
          </a:xfrm>
          <a:prstGeom prst="flowChartManualInpu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KEUZELES 1. KLIMAATVERANDERING &amp; VERLIES BIODIVERSITEIT</a:t>
            </a:r>
            <a:endParaRPr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10"/>
          <p:cNvPicPr/>
          <p:nvPr/>
        </p:nvPicPr>
        <p:blipFill>
          <a:blip r:embed="rId6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465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2" y="421731"/>
            <a:ext cx="3999246" cy="875520"/>
          </a:xfrm>
          <a:prstGeom prst="flowChartManualInpu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KLIMAATVERANDERING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dI4-a_yw01g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501338" y="2075468"/>
            <a:ext cx="7171393" cy="403390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608928" y="1486304"/>
            <a:ext cx="10772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Kristen ITC" panose="03050502040202030202" pitchFamily="66" charset="0"/>
              </a:rPr>
              <a:t>Geef 3 redenen waarom het klimaat verandert door onze vleesconsumptie.</a:t>
            </a:r>
          </a:p>
        </p:txBody>
      </p:sp>
      <p:pic>
        <p:nvPicPr>
          <p:cNvPr id="8" name="Picture 10"/>
          <p:cNvPicPr/>
          <p:nvPr/>
        </p:nvPicPr>
        <p:blipFill>
          <a:blip r:embed="rId6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013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797" y="1373451"/>
            <a:ext cx="9144003" cy="457200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4116" name="Picture 20" descr="Image result for post it transparent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592" y="382682"/>
            <a:ext cx="28479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8">
            <a:extLst>
              <a:ext uri="{FF2B5EF4-FFF2-40B4-BE49-F238E27FC236}">
                <a16:creationId xmlns="" xmlns:a16="http://schemas.microsoft.com/office/drawing/2014/main" id="{3F88D9BD-8D55-465D-8D5B-29A17767A0E1}"/>
              </a:ext>
            </a:extLst>
          </p:cNvPr>
          <p:cNvSpPr/>
          <p:nvPr/>
        </p:nvSpPr>
        <p:spPr>
          <a:xfrm rot="21401473">
            <a:off x="9362316" y="716768"/>
            <a:ext cx="24253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1. Broeikasgas:</a:t>
            </a:r>
          </a:p>
          <a:p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nl-N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Koeien scheten en boeren het broeikasgas methaan (MH4).</a:t>
            </a:r>
            <a:endParaRPr lang="nl-NL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mbria" panose="02040503050406030204" pitchFamily="18" charset="0"/>
            </a:endParaRPr>
          </a:p>
        </p:txBody>
      </p:sp>
      <p:pic>
        <p:nvPicPr>
          <p:cNvPr id="4122" name="Picture 26" descr="Image result for punaise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809" y="-8893"/>
            <a:ext cx="704388" cy="70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4" y="351396"/>
            <a:ext cx="3818377" cy="875520"/>
          </a:xfrm>
          <a:prstGeom prst="flowChartManualInpu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KLIMAATVERANDERING</a:t>
            </a:r>
            <a:endParaRPr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10"/>
          <p:cNvPicPr/>
          <p:nvPr/>
        </p:nvPicPr>
        <p:blipFill>
          <a:blip r:embed="rId6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799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87494</TotalTime>
  <Words>1400</Words>
  <Application>Microsoft Office PowerPoint</Application>
  <PresentationFormat>Widescreen</PresentationFormat>
  <Paragraphs>190</Paragraphs>
  <Slides>34</Slides>
  <Notes>23</Notes>
  <HiddenSlides>0</HiddenSlides>
  <MMClips>5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Calibri</vt:lpstr>
      <vt:lpstr>Calibri Light</vt:lpstr>
      <vt:lpstr>Cambria</vt:lpstr>
      <vt:lpstr>HelveticaNeue bold</vt:lpstr>
      <vt:lpstr>Kristen ITC</vt:lpstr>
      <vt:lpstr>Microsoft Yi Baiti</vt:lpstr>
      <vt:lpstr>Wingdings</vt:lpstr>
      <vt:lpstr>Office Theme</vt:lpstr>
      <vt:lpstr>KLIMAATVERANDERING OP JE BORD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Dit is misschien niet de oplossing…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Greenpeace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Meat &amp; Dairy</dc:title>
  <dc:creator>Marit Vrijenhoek</dc:creator>
  <cp:lastModifiedBy>Elize van Berkel</cp:lastModifiedBy>
  <cp:revision>484</cp:revision>
  <cp:lastPrinted>2018-11-08T10:57:09Z</cp:lastPrinted>
  <dcterms:created xsi:type="dcterms:W3CDTF">2018-03-08T15:12:10Z</dcterms:created>
  <dcterms:modified xsi:type="dcterms:W3CDTF">2018-11-22T10:54:43Z</dcterms:modified>
</cp:coreProperties>
</file>