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3"/>
  </p:notesMasterIdLst>
  <p:sldIdLst>
    <p:sldId id="256" r:id="rId3"/>
    <p:sldId id="257" r:id="rId4"/>
    <p:sldId id="263" r:id="rId5"/>
    <p:sldId id="324" r:id="rId6"/>
    <p:sldId id="275" r:id="rId7"/>
    <p:sldId id="291" r:id="rId8"/>
    <p:sldId id="325" r:id="rId9"/>
    <p:sldId id="289" r:id="rId10"/>
    <p:sldId id="329" r:id="rId11"/>
    <p:sldId id="327" r:id="rId12"/>
    <p:sldId id="290" r:id="rId13"/>
    <p:sldId id="259" r:id="rId14"/>
    <p:sldId id="334" r:id="rId15"/>
    <p:sldId id="264" r:id="rId16"/>
    <p:sldId id="336" r:id="rId17"/>
    <p:sldId id="294" r:id="rId18"/>
    <p:sldId id="302" r:id="rId19"/>
    <p:sldId id="328" r:id="rId20"/>
    <p:sldId id="305" r:id="rId21"/>
    <p:sldId id="340" r:id="rId22"/>
    <p:sldId id="341" r:id="rId23"/>
    <p:sldId id="337" r:id="rId24"/>
    <p:sldId id="311" r:id="rId25"/>
    <p:sldId id="338" r:id="rId26"/>
    <p:sldId id="298" r:id="rId27"/>
    <p:sldId id="339" r:id="rId28"/>
    <p:sldId id="332" r:id="rId29"/>
    <p:sldId id="313" r:id="rId30"/>
    <p:sldId id="293" r:id="rId31"/>
    <p:sldId id="316" r:id="rId32"/>
  </p:sldIdLst>
  <p:sldSz cx="12192000" cy="6858000"/>
  <p:notesSz cx="7559675" cy="106918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6">
          <p15:clr>
            <a:srgbClr val="A4A3A4"/>
          </p15:clr>
        </p15:guide>
        <p15:guide id="2" pos="9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e van Berkel" initials="EvB" lastIdx="137" clrIdx="0">
    <p:extLst/>
  </p:cmAuthor>
  <p:cmAuthor id="2" name="Pelle Berting" initials="PB" lastIdx="31" clrIdx="1">
    <p:extLst>
      <p:ext uri="{19B8F6BF-5375-455C-9EA6-DF929625EA0E}">
        <p15:presenceInfo xmlns:p15="http://schemas.microsoft.com/office/powerpoint/2012/main" userId="S-1-5-21-1982372317-2837371276-3961410776-1626" providerId="AD"/>
      </p:ext>
    </p:extLst>
  </p:cmAuthor>
  <p:cmAuthor id="3" name="Annerike Hekman" initials="AH" lastIdx="11" clrIdx="2">
    <p:extLst>
      <p:ext uri="{19B8F6BF-5375-455C-9EA6-DF929625EA0E}">
        <p15:presenceInfo xmlns:p15="http://schemas.microsoft.com/office/powerpoint/2012/main" userId="S-1-5-21-1982372317-2837371276-3961410776-18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FCAE7"/>
    <a:srgbClr val="C3C3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67" autoAdjust="0"/>
    <p:restoredTop sz="61932" autoAdjust="0"/>
  </p:normalViewPr>
  <p:slideViewPr>
    <p:cSldViewPr snapToGrid="0">
      <p:cViewPr varScale="1">
        <p:scale>
          <a:sx n="55" d="100"/>
          <a:sy n="55" d="100"/>
        </p:scale>
        <p:origin x="1666" y="34"/>
      </p:cViewPr>
      <p:guideLst>
        <p:guide orient="horz" pos="2116"/>
        <p:guide pos="9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 name="PlaceHolder 1"/>
          <p:cNvSpPr>
            <a:spLocks noGrp="1"/>
          </p:cNvSpPr>
          <p:nvPr>
            <p:ph type="body"/>
          </p:nvPr>
        </p:nvSpPr>
        <p:spPr>
          <a:xfrm>
            <a:off x="756000" y="5078520"/>
            <a:ext cx="6047640" cy="4811040"/>
          </a:xfrm>
          <a:prstGeom prst="rect">
            <a:avLst/>
          </a:prstGeom>
        </p:spPr>
        <p:txBody>
          <a:bodyPr lIns="0" tIns="0" rIns="0" bIns="0"/>
          <a:lstStyle/>
          <a:p>
            <a:r>
              <a:rPr lang="en-US" sz="2000">
                <a:latin typeface="Arial"/>
              </a:rPr>
              <a:t>Click to edit the notes format</a:t>
            </a:r>
            <a:endParaRPr/>
          </a:p>
        </p:txBody>
      </p:sp>
      <p:sp>
        <p:nvSpPr>
          <p:cNvPr id="80" name="PlaceHolder 2"/>
          <p:cNvSpPr>
            <a:spLocks noGrp="1"/>
          </p:cNvSpPr>
          <p:nvPr>
            <p:ph type="hdr"/>
          </p:nvPr>
        </p:nvSpPr>
        <p:spPr>
          <a:xfrm>
            <a:off x="0" y="0"/>
            <a:ext cx="3280680" cy="534240"/>
          </a:xfrm>
          <a:prstGeom prst="rect">
            <a:avLst/>
          </a:prstGeom>
        </p:spPr>
        <p:txBody>
          <a:bodyPr lIns="0" tIns="0" rIns="0" bIns="0"/>
          <a:lstStyle/>
          <a:p>
            <a:r>
              <a:rPr lang="en-US" sz="1400">
                <a:latin typeface="Times New Roman"/>
              </a:rPr>
              <a:t>&lt;header&gt;</a:t>
            </a:r>
            <a:endParaRPr/>
          </a:p>
        </p:txBody>
      </p:sp>
      <p:sp>
        <p:nvSpPr>
          <p:cNvPr id="81" name="PlaceHolder 3"/>
          <p:cNvSpPr>
            <a:spLocks noGrp="1"/>
          </p:cNvSpPr>
          <p:nvPr>
            <p:ph type="dt"/>
          </p:nvPr>
        </p:nvSpPr>
        <p:spPr>
          <a:xfrm>
            <a:off x="4278960" y="0"/>
            <a:ext cx="3280680" cy="534240"/>
          </a:xfrm>
          <a:prstGeom prst="rect">
            <a:avLst/>
          </a:prstGeom>
        </p:spPr>
        <p:txBody>
          <a:bodyPr lIns="0" tIns="0" rIns="0" bIns="0"/>
          <a:lstStyle/>
          <a:p>
            <a:pPr algn="r"/>
            <a:r>
              <a:rPr lang="en-US" sz="1400">
                <a:latin typeface="Times New Roman"/>
              </a:rPr>
              <a:t>&lt;date/time&gt;</a:t>
            </a:r>
            <a:endParaRPr/>
          </a:p>
        </p:txBody>
      </p:sp>
      <p:sp>
        <p:nvSpPr>
          <p:cNvPr id="82" name="PlaceHolder 4"/>
          <p:cNvSpPr>
            <a:spLocks noGrp="1"/>
          </p:cNvSpPr>
          <p:nvPr>
            <p:ph type="ftr"/>
          </p:nvPr>
        </p:nvSpPr>
        <p:spPr>
          <a:xfrm>
            <a:off x="0" y="10157400"/>
            <a:ext cx="3280680" cy="534240"/>
          </a:xfrm>
          <a:prstGeom prst="rect">
            <a:avLst/>
          </a:prstGeom>
        </p:spPr>
        <p:txBody>
          <a:bodyPr lIns="0" tIns="0" rIns="0" bIns="0" anchor="b"/>
          <a:lstStyle/>
          <a:p>
            <a:r>
              <a:rPr lang="en-US" sz="1400">
                <a:latin typeface="Times New Roman"/>
              </a:rPr>
              <a:t>&lt;footer&gt;</a:t>
            </a:r>
            <a:endParaRPr/>
          </a:p>
        </p:txBody>
      </p:sp>
      <p:sp>
        <p:nvSpPr>
          <p:cNvPr id="83" name="PlaceHolder 5"/>
          <p:cNvSpPr>
            <a:spLocks noGrp="1"/>
          </p:cNvSpPr>
          <p:nvPr>
            <p:ph type="sldNum"/>
          </p:nvPr>
        </p:nvSpPr>
        <p:spPr>
          <a:xfrm>
            <a:off x="4278960" y="10157400"/>
            <a:ext cx="3280680" cy="534240"/>
          </a:xfrm>
          <a:prstGeom prst="rect">
            <a:avLst/>
          </a:prstGeom>
        </p:spPr>
        <p:txBody>
          <a:bodyPr lIns="0" tIns="0" rIns="0" bIns="0" anchor="b"/>
          <a:lstStyle/>
          <a:p>
            <a:pPr algn="r"/>
            <a:fld id="{4C498A4A-A023-47F4-B70A-B714F356FDF4}" type="slidenum">
              <a:rPr lang="en-US" sz="1400">
                <a:latin typeface="Times New Roman"/>
              </a:rPr>
              <a:t>‹#›</a:t>
            </a:fld>
            <a:endParaRPr/>
          </a:p>
        </p:txBody>
      </p:sp>
    </p:spTree>
    <p:extLst>
      <p:ext uri="{BB962C8B-B14F-4D97-AF65-F5344CB8AC3E}">
        <p14:creationId xmlns:p14="http://schemas.microsoft.com/office/powerpoint/2010/main" val="1052276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bit.ly/GPwerkwijze"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bit.ly/actieregels"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S7jpMG5DS4Q"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PlaceHolder 1"/>
          <p:cNvSpPr>
            <a:spLocks noGrp="1"/>
          </p:cNvSpPr>
          <p:nvPr>
            <p:ph type="body"/>
          </p:nvPr>
        </p:nvSpPr>
        <p:spPr>
          <a:xfrm>
            <a:off x="756000" y="5078520"/>
            <a:ext cx="6047640" cy="4811040"/>
          </a:xfrm>
          <a:prstGeom prst="rect">
            <a:avLst/>
          </a:prstGeom>
        </p:spPr>
        <p:txBody>
          <a:bodyPr lIns="0" tIns="0" rIns="0" bIns="0"/>
          <a:lstStyle/>
          <a:p>
            <a:r>
              <a:rPr lang="en-US" sz="1200" u="none" kern="1200" dirty="0" smtClean="0">
                <a:solidFill>
                  <a:schemeClr val="tx1"/>
                </a:solidFill>
                <a:effectLst/>
                <a:latin typeface="+mn-lt"/>
                <a:ea typeface="+mn-ea"/>
                <a:cs typeface="+mn-cs"/>
              </a:rPr>
              <a:t>Tip: </a:t>
            </a:r>
            <a:r>
              <a:rPr lang="en-US" sz="1200" u="none" kern="1200" dirty="0" err="1" smtClean="0">
                <a:solidFill>
                  <a:schemeClr val="tx1"/>
                </a:solidFill>
                <a:effectLst/>
                <a:latin typeface="+mn-lt"/>
                <a:ea typeface="+mn-ea"/>
                <a:cs typeface="+mn-cs"/>
              </a:rPr>
              <a:t>bekijk</a:t>
            </a:r>
            <a:r>
              <a:rPr lang="en-US" sz="1200" u="none" kern="1200" dirty="0" smtClean="0">
                <a:solidFill>
                  <a:schemeClr val="tx1"/>
                </a:solidFill>
                <a:effectLst/>
                <a:latin typeface="+mn-lt"/>
                <a:ea typeface="+mn-ea"/>
                <a:cs typeface="+mn-cs"/>
              </a:rPr>
              <a:t> de </a:t>
            </a:r>
            <a:r>
              <a:rPr lang="en-US" sz="1200" u="none" kern="1200" dirty="0" err="1" smtClean="0">
                <a:solidFill>
                  <a:schemeClr val="tx1"/>
                </a:solidFill>
                <a:effectLst/>
                <a:latin typeface="+mn-lt"/>
                <a:ea typeface="+mn-ea"/>
                <a:cs typeface="+mn-cs"/>
              </a:rPr>
              <a:t>powerpoint</a:t>
            </a:r>
            <a:r>
              <a:rPr lang="en-US" sz="1200" u="none" kern="1200" baseline="0" dirty="0" smtClean="0">
                <a:solidFill>
                  <a:schemeClr val="tx1"/>
                </a:solidFill>
                <a:effectLst/>
                <a:latin typeface="+mn-lt"/>
                <a:ea typeface="+mn-ea"/>
                <a:cs typeface="+mn-cs"/>
              </a:rPr>
              <a:t> in </a:t>
            </a:r>
            <a:r>
              <a:rPr lang="en-US" sz="1200" u="none" kern="1200" baseline="0" dirty="0" err="1" smtClean="0">
                <a:solidFill>
                  <a:schemeClr val="tx1"/>
                </a:solidFill>
                <a:effectLst/>
                <a:latin typeface="+mn-lt"/>
                <a:ea typeface="+mn-ea"/>
                <a:cs typeface="+mn-cs"/>
              </a:rPr>
              <a:t>presentatiemodus</a:t>
            </a:r>
            <a:r>
              <a:rPr lang="en-US" sz="1200" u="none" kern="1200" baseline="0" dirty="0" smtClean="0">
                <a:solidFill>
                  <a:schemeClr val="tx1"/>
                </a:solidFill>
                <a:effectLst/>
                <a:latin typeface="+mn-lt"/>
                <a:ea typeface="+mn-ea"/>
                <a:cs typeface="+mn-cs"/>
              </a:rPr>
              <a:t> met </a:t>
            </a:r>
            <a:r>
              <a:rPr lang="en-US" sz="1200" u="none" kern="1200" baseline="0" dirty="0" err="1" smtClean="0">
                <a:solidFill>
                  <a:schemeClr val="tx1"/>
                </a:solidFill>
                <a:effectLst/>
                <a:latin typeface="+mn-lt"/>
                <a:ea typeface="+mn-ea"/>
                <a:cs typeface="+mn-cs"/>
              </a:rPr>
              <a:t>een</a:t>
            </a:r>
            <a:r>
              <a:rPr lang="en-US" sz="1200" u="none" kern="1200" baseline="0" dirty="0" smtClean="0">
                <a:solidFill>
                  <a:schemeClr val="tx1"/>
                </a:solidFill>
                <a:effectLst/>
                <a:latin typeface="+mn-lt"/>
                <a:ea typeface="+mn-ea"/>
                <a:cs typeface="+mn-cs"/>
              </a:rPr>
              <a:t> extra </a:t>
            </a:r>
            <a:r>
              <a:rPr lang="en-US" sz="1200" u="none" kern="1200" baseline="0" dirty="0" err="1" smtClean="0">
                <a:solidFill>
                  <a:schemeClr val="tx1"/>
                </a:solidFill>
                <a:effectLst/>
                <a:latin typeface="+mn-lt"/>
                <a:ea typeface="+mn-ea"/>
                <a:cs typeface="+mn-cs"/>
              </a:rPr>
              <a:t>scherm</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bijvoorbeeld</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beamerscherm</a:t>
            </a:r>
            <a:r>
              <a:rPr lang="en-US" sz="1200" u="none" kern="1200" baseline="0" dirty="0" smtClean="0">
                <a:solidFill>
                  <a:schemeClr val="tx1"/>
                </a:solidFill>
                <a:effectLst/>
                <a:latin typeface="+mn-lt"/>
                <a:ea typeface="+mn-ea"/>
                <a:cs typeface="+mn-cs"/>
              </a:rPr>
              <a:t> of </a:t>
            </a:r>
            <a:r>
              <a:rPr lang="en-US" sz="1200" u="none" kern="1200" baseline="0" dirty="0" err="1" smtClean="0">
                <a:solidFill>
                  <a:schemeClr val="tx1"/>
                </a:solidFill>
                <a:effectLst/>
                <a:latin typeface="+mn-lt"/>
                <a:ea typeface="+mn-ea"/>
                <a:cs typeface="+mn-cs"/>
              </a:rPr>
              <a:t>digibord</a:t>
            </a:r>
            <a:r>
              <a:rPr lang="en-US" sz="1200" u="none" kern="1200" baseline="0" dirty="0" smtClean="0">
                <a:solidFill>
                  <a:schemeClr val="tx1"/>
                </a:solidFill>
                <a:effectLst/>
                <a:latin typeface="+mn-lt"/>
                <a:ea typeface="+mn-ea"/>
                <a:cs typeface="+mn-cs"/>
              </a:rPr>
              <a:t>). Zo kun je op </a:t>
            </a:r>
            <a:r>
              <a:rPr lang="en-US" sz="1200" u="none" kern="1200" baseline="0" dirty="0" err="1" smtClean="0">
                <a:solidFill>
                  <a:schemeClr val="tx1"/>
                </a:solidFill>
                <a:effectLst/>
                <a:latin typeface="+mn-lt"/>
                <a:ea typeface="+mn-ea"/>
                <a:cs typeface="+mn-cs"/>
              </a:rPr>
              <a:t>groot</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scherm</a:t>
            </a:r>
            <a:r>
              <a:rPr lang="en-US" sz="1200" u="none" kern="1200" baseline="0" dirty="0" smtClean="0">
                <a:solidFill>
                  <a:schemeClr val="tx1"/>
                </a:solidFill>
                <a:effectLst/>
                <a:latin typeface="+mn-lt"/>
                <a:ea typeface="+mn-ea"/>
                <a:cs typeface="+mn-cs"/>
              </a:rPr>
              <a:t> de </a:t>
            </a:r>
            <a:r>
              <a:rPr lang="en-US" sz="1200" u="none" kern="1200" baseline="0" dirty="0" err="1" smtClean="0">
                <a:solidFill>
                  <a:schemeClr val="tx1"/>
                </a:solidFill>
                <a:effectLst/>
                <a:latin typeface="+mn-lt"/>
                <a:ea typeface="+mn-ea"/>
                <a:cs typeface="+mn-cs"/>
              </a:rPr>
              <a:t>presentatie</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bekijken</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zoals</a:t>
            </a:r>
            <a:r>
              <a:rPr lang="en-US" sz="1200" u="none" kern="1200" baseline="0" dirty="0" smtClean="0">
                <a:solidFill>
                  <a:schemeClr val="tx1"/>
                </a:solidFill>
                <a:effectLst/>
                <a:latin typeface="+mn-lt"/>
                <a:ea typeface="+mn-ea"/>
                <a:cs typeface="+mn-cs"/>
              </a:rPr>
              <a:t> de </a:t>
            </a:r>
            <a:r>
              <a:rPr lang="en-US" sz="1200" u="none" kern="1200" baseline="0" dirty="0" err="1" smtClean="0">
                <a:solidFill>
                  <a:schemeClr val="tx1"/>
                </a:solidFill>
                <a:effectLst/>
                <a:latin typeface="+mn-lt"/>
                <a:ea typeface="+mn-ea"/>
                <a:cs typeface="+mn-cs"/>
              </a:rPr>
              <a:t>leerlingen</a:t>
            </a:r>
            <a:r>
              <a:rPr lang="en-US" sz="1200" u="none" kern="1200" baseline="0" dirty="0" smtClean="0">
                <a:solidFill>
                  <a:schemeClr val="tx1"/>
                </a:solidFill>
                <a:effectLst/>
                <a:latin typeface="+mn-lt"/>
                <a:ea typeface="+mn-ea"/>
                <a:cs typeface="+mn-cs"/>
              </a:rPr>
              <a:t> het </a:t>
            </a:r>
            <a:r>
              <a:rPr lang="en-US" sz="1200" u="none" kern="1200" baseline="0" dirty="0" err="1" smtClean="0">
                <a:solidFill>
                  <a:schemeClr val="tx1"/>
                </a:solidFill>
                <a:effectLst/>
                <a:latin typeface="+mn-lt"/>
                <a:ea typeface="+mn-ea"/>
                <a:cs typeface="+mn-cs"/>
              </a:rPr>
              <a:t>zien</a:t>
            </a:r>
            <a:r>
              <a:rPr lang="en-US" sz="1200" u="none" kern="1200" baseline="0" dirty="0" smtClean="0">
                <a:solidFill>
                  <a:schemeClr val="tx1"/>
                </a:solidFill>
                <a:effectLst/>
                <a:latin typeface="+mn-lt"/>
                <a:ea typeface="+mn-ea"/>
                <a:cs typeface="+mn-cs"/>
              </a:rPr>
              <a:t>. Op je </a:t>
            </a:r>
            <a:r>
              <a:rPr lang="en-US" sz="1200" u="none" kern="1200" baseline="0" dirty="0" err="1" smtClean="0">
                <a:solidFill>
                  <a:schemeClr val="tx1"/>
                </a:solidFill>
                <a:effectLst/>
                <a:latin typeface="+mn-lt"/>
                <a:ea typeface="+mn-ea"/>
                <a:cs typeface="+mn-cs"/>
              </a:rPr>
              <a:t>eigen</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scherm</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zie</a:t>
            </a:r>
            <a:r>
              <a:rPr lang="en-US" sz="1200" u="none" kern="1200" baseline="0" dirty="0" smtClean="0">
                <a:solidFill>
                  <a:schemeClr val="tx1"/>
                </a:solidFill>
                <a:effectLst/>
                <a:latin typeface="+mn-lt"/>
                <a:ea typeface="+mn-ea"/>
                <a:cs typeface="+mn-cs"/>
              </a:rPr>
              <a:t> je de </a:t>
            </a:r>
            <a:r>
              <a:rPr lang="en-US" sz="1200" u="none" kern="1200" baseline="0" dirty="0" err="1" smtClean="0">
                <a:solidFill>
                  <a:schemeClr val="tx1"/>
                </a:solidFill>
                <a:effectLst/>
                <a:latin typeface="+mn-lt"/>
                <a:ea typeface="+mn-ea"/>
                <a:cs typeface="+mn-cs"/>
              </a:rPr>
              <a:t>notities</a:t>
            </a:r>
            <a:r>
              <a:rPr lang="en-US" sz="1200" u="none" kern="1200" baseline="0" dirty="0" smtClean="0">
                <a:solidFill>
                  <a:schemeClr val="tx1"/>
                </a:solidFill>
                <a:effectLst/>
                <a:latin typeface="+mn-lt"/>
                <a:ea typeface="+mn-ea"/>
                <a:cs typeface="+mn-cs"/>
              </a:rPr>
              <a:t> met </a:t>
            </a:r>
            <a:r>
              <a:rPr lang="en-US" sz="1200" u="none" kern="1200" baseline="0" dirty="0" err="1" smtClean="0">
                <a:solidFill>
                  <a:schemeClr val="tx1"/>
                </a:solidFill>
                <a:effectLst/>
                <a:latin typeface="+mn-lt"/>
                <a:ea typeface="+mn-ea"/>
                <a:cs typeface="+mn-cs"/>
              </a:rPr>
              <a:t>antwoorden</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en</a:t>
            </a:r>
            <a:r>
              <a:rPr lang="en-US" sz="1200" u="none" kern="1200" baseline="0" dirty="0" smtClean="0">
                <a:solidFill>
                  <a:schemeClr val="tx1"/>
                </a:solidFill>
                <a:effectLst/>
                <a:latin typeface="+mn-lt"/>
                <a:ea typeface="+mn-ea"/>
                <a:cs typeface="+mn-cs"/>
              </a:rPr>
              <a:t> </a:t>
            </a:r>
            <a:r>
              <a:rPr lang="en-US" sz="1200" u="none" kern="1200" baseline="0" dirty="0" err="1" smtClean="0">
                <a:solidFill>
                  <a:schemeClr val="tx1"/>
                </a:solidFill>
                <a:effectLst/>
                <a:latin typeface="+mn-lt"/>
                <a:ea typeface="+mn-ea"/>
                <a:cs typeface="+mn-cs"/>
              </a:rPr>
              <a:t>achtergrondinformatie</a:t>
            </a:r>
            <a:r>
              <a:rPr lang="en-US" sz="1200" u="none" kern="1200" baseline="0" dirty="0" smtClean="0">
                <a:solidFill>
                  <a:schemeClr val="tx1"/>
                </a:solidFill>
                <a:effectLst/>
                <a:latin typeface="+mn-lt"/>
                <a:ea typeface="+mn-ea"/>
                <a:cs typeface="+mn-cs"/>
              </a:rPr>
              <a:t>. </a:t>
            </a:r>
            <a:endParaRPr lang="nl-NL" sz="1200" u="none" kern="1200" dirty="0" smtClean="0">
              <a:solidFill>
                <a:schemeClr val="tx1"/>
              </a:solidFill>
              <a:effectLst/>
              <a:latin typeface="+mn-lt"/>
              <a:ea typeface="+mn-ea"/>
              <a:cs typeface="+mn-cs"/>
            </a:endParaRPr>
          </a:p>
          <a:p>
            <a:endParaRPr dirty="0"/>
          </a:p>
        </p:txBody>
      </p:sp>
    </p:spTree>
    <p:extLst>
      <p:ext uri="{BB962C8B-B14F-4D97-AF65-F5344CB8AC3E}">
        <p14:creationId xmlns:p14="http://schemas.microsoft.com/office/powerpoint/2010/main" val="2529580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baseline="0" dirty="0" smtClean="0">
                <a:solidFill>
                  <a:schemeClr val="tx1"/>
                </a:solidFill>
                <a:effectLst/>
                <a:latin typeface="+mn-lt"/>
                <a:ea typeface="+mn-ea"/>
                <a:cs typeface="+mn-cs"/>
              </a:rPr>
              <a:t>Tip: </a:t>
            </a:r>
            <a:r>
              <a:rPr lang="en-US" sz="1200" b="0" i="0" kern="1200" baseline="0" dirty="0" err="1" smtClean="0">
                <a:solidFill>
                  <a:schemeClr val="tx1"/>
                </a:solidFill>
                <a:effectLst/>
                <a:latin typeface="+mn-lt"/>
                <a:ea typeface="+mn-ea"/>
                <a:cs typeface="+mn-cs"/>
              </a:rPr>
              <a:t>wil</a:t>
            </a:r>
            <a:r>
              <a:rPr lang="en-US" sz="1200" b="0" i="0" kern="1200" baseline="0" dirty="0" smtClean="0">
                <a:solidFill>
                  <a:schemeClr val="tx1"/>
                </a:solidFill>
                <a:effectLst/>
                <a:latin typeface="+mn-lt"/>
                <a:ea typeface="+mn-ea"/>
                <a:cs typeface="+mn-cs"/>
              </a:rPr>
              <a:t> je de </a:t>
            </a:r>
            <a:r>
              <a:rPr lang="en-US" sz="1200" b="0" i="0" kern="1200" baseline="0" dirty="0" err="1" smtClean="0">
                <a:solidFill>
                  <a:schemeClr val="tx1"/>
                </a:solidFill>
                <a:effectLst/>
                <a:latin typeface="+mn-lt"/>
                <a:ea typeface="+mn-ea"/>
                <a:cs typeface="+mn-cs"/>
              </a:rPr>
              <a:t>leerlingen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ook</a:t>
            </a:r>
            <a:r>
              <a:rPr lang="en-US" sz="1200" b="0" i="0" kern="1200" baseline="0" dirty="0" smtClean="0">
                <a:solidFill>
                  <a:schemeClr val="tx1"/>
                </a:solidFill>
                <a:effectLst/>
                <a:latin typeface="+mn-lt"/>
                <a:ea typeface="+mn-ea"/>
                <a:cs typeface="+mn-cs"/>
              </a:rPr>
              <a:t> wat </a:t>
            </a:r>
            <a:r>
              <a:rPr lang="en-US" sz="1200" b="0" i="0" kern="1200" baseline="0" dirty="0" err="1" smtClean="0">
                <a:solidFill>
                  <a:schemeClr val="tx1"/>
                </a:solidFill>
                <a:effectLst/>
                <a:latin typeface="+mn-lt"/>
                <a:ea typeface="+mn-ea"/>
                <a:cs typeface="+mn-cs"/>
              </a:rPr>
              <a:t>laten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zien</a:t>
            </a:r>
            <a:r>
              <a:rPr lang="en-US" sz="1200" b="0" i="0" kern="1200" baseline="0" dirty="0" smtClean="0">
                <a:solidFill>
                  <a:schemeClr val="tx1"/>
                </a:solidFill>
                <a:effectLst/>
                <a:latin typeface="+mn-lt"/>
                <a:ea typeface="+mn-ea"/>
                <a:cs typeface="+mn-cs"/>
              </a:rPr>
              <a:t> over de </a:t>
            </a:r>
            <a:r>
              <a:rPr lang="en-US" sz="1200" b="0" i="0" kern="1200" baseline="0" dirty="0" err="1" smtClean="0">
                <a:solidFill>
                  <a:schemeClr val="tx1"/>
                </a:solidFill>
                <a:effectLst/>
                <a:latin typeface="+mn-lt"/>
                <a:ea typeface="+mn-ea"/>
                <a:cs typeface="+mn-cs"/>
              </a:rPr>
              <a:t>gevolgen</a:t>
            </a:r>
            <a:r>
              <a:rPr lang="en-US" sz="1200" b="0" i="0" kern="1200" baseline="0" dirty="0" smtClean="0">
                <a:solidFill>
                  <a:schemeClr val="tx1"/>
                </a:solidFill>
                <a:effectLst/>
                <a:latin typeface="+mn-lt"/>
                <a:ea typeface="+mn-ea"/>
                <a:cs typeface="+mn-cs"/>
              </a:rPr>
              <a:t> van </a:t>
            </a:r>
            <a:r>
              <a:rPr lang="en-US" sz="1200" b="0" i="0" kern="1200" baseline="0" dirty="0" err="1" smtClean="0">
                <a:solidFill>
                  <a:schemeClr val="tx1"/>
                </a:solidFill>
                <a:effectLst/>
                <a:latin typeface="+mn-lt"/>
                <a:ea typeface="+mn-ea"/>
                <a:cs typeface="+mn-cs"/>
              </a:rPr>
              <a:t>klimaatverandering</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Bekijk</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dit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filmpje</a:t>
            </a:r>
            <a:r>
              <a:rPr lang="en-US" sz="1200" b="0" i="0" kern="1200" baseline="0" dirty="0" smtClean="0">
                <a:solidFill>
                  <a:schemeClr val="tx1"/>
                </a:solidFill>
                <a:effectLst/>
                <a:latin typeface="+mn-lt"/>
                <a:ea typeface="+mn-ea"/>
                <a:cs typeface="+mn-cs"/>
              </a:rPr>
              <a:t> over </a:t>
            </a:r>
            <a:r>
              <a:rPr lang="en-US" sz="1200" b="0" i="0" kern="1200" baseline="0" dirty="0" err="1" smtClean="0">
                <a:solidFill>
                  <a:schemeClr val="tx1"/>
                </a:solidFill>
                <a:effectLst/>
                <a:latin typeface="+mn-lt"/>
                <a:ea typeface="+mn-ea"/>
                <a:cs typeface="+mn-cs"/>
              </a:rPr>
              <a:t>klimaatvluchtelingen</a:t>
            </a:r>
            <a:r>
              <a:rPr lang="en-US" sz="1200" b="0" i="0" kern="1200" baseline="0" dirty="0" smtClean="0">
                <a:solidFill>
                  <a:schemeClr val="tx1"/>
                </a:solidFill>
                <a:effectLst/>
                <a:latin typeface="+mn-lt"/>
                <a:ea typeface="+mn-ea"/>
                <a:cs typeface="+mn-cs"/>
              </a:rPr>
              <a:t> in Bangladesh: http://nos.nl/nieuwsuur/video/2070789-bangladesh-ground-zero-van-de-klimaatverandering.html (hele film </a:t>
            </a:r>
            <a:r>
              <a:rPr lang="en-US" sz="1200" b="0" i="0" kern="1200" baseline="0" dirty="0" err="1" smtClean="0">
                <a:solidFill>
                  <a:schemeClr val="tx1"/>
                </a:solidFill>
                <a:effectLst/>
                <a:latin typeface="+mn-lt"/>
                <a:ea typeface="+mn-ea"/>
                <a:cs typeface="+mn-cs"/>
              </a:rPr>
              <a:t>duurt</a:t>
            </a:r>
            <a:r>
              <a:rPr lang="en-US" sz="1200" b="0" i="0" kern="1200" baseline="0" dirty="0" smtClean="0">
                <a:solidFill>
                  <a:schemeClr val="tx1"/>
                </a:solidFill>
                <a:effectLst/>
                <a:latin typeface="+mn-lt"/>
                <a:ea typeface="+mn-ea"/>
                <a:cs typeface="+mn-cs"/>
              </a:rPr>
              <a:t> 10 </a:t>
            </a:r>
            <a:r>
              <a:rPr lang="en-US" sz="1200" b="0" i="0" kern="1200" baseline="0" dirty="0" err="1" smtClean="0">
                <a:solidFill>
                  <a:schemeClr val="tx1"/>
                </a:solidFill>
                <a:effectLst/>
                <a:latin typeface="+mn-lt"/>
                <a:ea typeface="+mn-ea"/>
                <a:cs typeface="+mn-cs"/>
              </a:rPr>
              <a:t>minuten</a:t>
            </a:r>
            <a:r>
              <a:rPr lang="en-US" sz="1200" b="0" i="0" kern="1200" baseline="0" dirty="0" smtClean="0">
                <a:solidFill>
                  <a:schemeClr val="tx1"/>
                </a:solidFill>
                <a:effectLst/>
                <a:latin typeface="+mn-lt"/>
                <a:ea typeface="+mn-ea"/>
                <a:cs typeface="+mn-cs"/>
              </a:rPr>
              <a:t>, je </a:t>
            </a:r>
            <a:r>
              <a:rPr lang="en-US" sz="1200" b="0" i="0" kern="1200" baseline="0" dirty="0" err="1" smtClean="0">
                <a:solidFill>
                  <a:schemeClr val="tx1"/>
                </a:solidFill>
                <a:effectLst/>
                <a:latin typeface="+mn-lt"/>
                <a:ea typeface="+mn-ea"/>
                <a:cs typeface="+mn-cs"/>
              </a:rPr>
              <a:t>kan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ook</a:t>
            </a:r>
            <a:r>
              <a:rPr lang="en-US" sz="1200" b="0" i="0" kern="1200" baseline="0" dirty="0" smtClean="0">
                <a:solidFill>
                  <a:schemeClr val="tx1"/>
                </a:solidFill>
                <a:effectLst/>
                <a:latin typeface="+mn-lt"/>
                <a:ea typeface="+mn-ea"/>
                <a:cs typeface="+mn-cs"/>
              </a:rPr>
              <a:t> de </a:t>
            </a:r>
            <a:r>
              <a:rPr lang="en-US" sz="1200" b="0" i="0" kern="1200" baseline="0" dirty="0" err="1" smtClean="0">
                <a:solidFill>
                  <a:schemeClr val="tx1"/>
                </a:solidFill>
                <a:effectLst/>
                <a:latin typeface="+mn-lt"/>
                <a:ea typeface="+mn-ea"/>
                <a:cs typeface="+mn-cs"/>
              </a:rPr>
              <a:t>eerste</a:t>
            </a:r>
            <a:r>
              <a:rPr lang="en-US" sz="1200" b="0" i="0" kern="1200" baseline="0" dirty="0" smtClean="0">
                <a:solidFill>
                  <a:schemeClr val="tx1"/>
                </a:solidFill>
                <a:effectLst/>
                <a:latin typeface="+mn-lt"/>
                <a:ea typeface="+mn-ea"/>
                <a:cs typeface="+mn-cs"/>
              </a:rPr>
              <a:t> 4,5 </a:t>
            </a:r>
            <a:r>
              <a:rPr lang="en-US" sz="1200" b="0" i="0" kern="1200" baseline="0" dirty="0" err="1" smtClean="0">
                <a:solidFill>
                  <a:schemeClr val="tx1"/>
                </a:solidFill>
                <a:effectLst/>
                <a:latin typeface="+mn-lt"/>
                <a:ea typeface="+mn-ea"/>
                <a:cs typeface="+mn-cs"/>
              </a:rPr>
              <a:t>minuut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gebruiken</a:t>
            </a:r>
            <a:r>
              <a:rPr lang="en-US" sz="1200" b="0" i="0" kern="1200" baseline="0" dirty="0" smtClean="0">
                <a:solidFill>
                  <a:schemeClr val="tx1"/>
                </a:solidFill>
                <a:effectLst/>
                <a:latin typeface="+mn-lt"/>
                <a:ea typeface="+mn-ea"/>
                <a:cs typeface="+mn-cs"/>
              </a:rPr>
              <a:t>).</a:t>
            </a:r>
            <a:endParaRPr lang="en-US" sz="1200" b="0" i="0" kern="1200" dirty="0" smtClean="0">
              <a:solidFill>
                <a:schemeClr val="tx1"/>
              </a:solidFill>
              <a:effectLst/>
              <a:latin typeface="+mn-lt"/>
              <a:ea typeface="+mn-ea"/>
              <a:cs typeface="+mn-cs"/>
            </a:endParaRPr>
          </a:p>
          <a:p>
            <a:pPr marL="0" indent="0">
              <a:buFont typeface="Arial" panose="020B0604020202020204" pitchFamily="34" charset="0"/>
              <a:buNone/>
            </a:pPr>
            <a:endParaRPr lang="en-US" sz="1200" b="1"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1" i="0" kern="1200" dirty="0" err="1" smtClean="0">
                <a:solidFill>
                  <a:schemeClr val="tx1"/>
                </a:solidFill>
                <a:effectLst/>
                <a:latin typeface="+mn-lt"/>
                <a:ea typeface="+mn-ea"/>
                <a:cs typeface="+mn-cs"/>
              </a:rPr>
              <a:t>Achtergrondinformatie</a:t>
            </a:r>
            <a:r>
              <a:rPr lang="en-US" sz="1200" b="1" i="0" kern="1200" dirty="0" smtClean="0">
                <a:solidFill>
                  <a:schemeClr val="tx1"/>
                </a:solidFill>
                <a:effectLst/>
                <a:latin typeface="+mn-lt"/>
                <a:ea typeface="+mn-ea"/>
                <a:cs typeface="+mn-cs"/>
              </a:rPr>
              <a:t>:</a:t>
            </a:r>
            <a:endParaRPr lang="en-US" altLang="nl-NL" sz="1200" b="1" dirty="0" smtClean="0">
              <a:latin typeface="Calibri" panose="020F0502020204030204" pitchFamily="34" charset="0"/>
            </a:endParaRPr>
          </a:p>
          <a:p>
            <a:r>
              <a:rPr lang="en-US" altLang="nl-NL" sz="1200" dirty="0" err="1" smtClean="0">
                <a:latin typeface="Calibri" panose="020F0502020204030204" pitchFamily="34" charset="0"/>
              </a:rPr>
              <a:t>Bij</a:t>
            </a:r>
            <a:r>
              <a:rPr lang="en-US" altLang="nl-NL" sz="1200" dirty="0" smtClean="0">
                <a:latin typeface="Calibri" panose="020F0502020204030204" pitchFamily="34" charset="0"/>
              </a:rPr>
              <a:t> </a:t>
            </a:r>
            <a:r>
              <a:rPr lang="en-US" altLang="nl-NL" sz="1200" dirty="0" err="1" smtClean="0">
                <a:latin typeface="Calibri" panose="020F0502020204030204" pitchFamily="34" charset="0"/>
              </a:rPr>
              <a:t>klimaatverandering</a:t>
            </a:r>
            <a:r>
              <a:rPr lang="en-US" altLang="nl-NL" sz="1200" dirty="0" smtClean="0">
                <a:latin typeface="Calibri" panose="020F0502020204030204" pitchFamily="34" charset="0"/>
              </a:rPr>
              <a:t> </a:t>
            </a:r>
            <a:r>
              <a:rPr lang="en-US" altLang="nl-NL" sz="1200" dirty="0" err="1" smtClean="0">
                <a:latin typeface="Calibri" panose="020F0502020204030204" pitchFamily="34" charset="0"/>
              </a:rPr>
              <a:t>vergelijken</a:t>
            </a:r>
            <a:r>
              <a:rPr lang="en-US" altLang="nl-NL" sz="1200" dirty="0" smtClean="0">
                <a:latin typeface="Calibri" panose="020F0502020204030204" pitchFamily="34" charset="0"/>
              </a:rPr>
              <a:t> we de </a:t>
            </a:r>
            <a:r>
              <a:rPr lang="en-US" altLang="nl-NL" sz="1200" dirty="0" err="1" smtClean="0">
                <a:latin typeface="Calibri" panose="020F0502020204030204" pitchFamily="34" charset="0"/>
              </a:rPr>
              <a:t>gemiddelde</a:t>
            </a:r>
            <a:r>
              <a:rPr lang="en-US" altLang="nl-NL" sz="1200" dirty="0" smtClean="0">
                <a:latin typeface="Calibri" panose="020F0502020204030204" pitchFamily="34" charset="0"/>
              </a:rPr>
              <a:t> </a:t>
            </a:r>
            <a:r>
              <a:rPr lang="en-US" altLang="nl-NL" sz="1200" dirty="0" err="1" smtClean="0">
                <a:latin typeface="Calibri" panose="020F0502020204030204" pitchFamily="34" charset="0"/>
              </a:rPr>
              <a:t>temperatuur</a:t>
            </a:r>
            <a:r>
              <a:rPr lang="en-US" altLang="nl-NL" sz="1200" dirty="0" smtClean="0">
                <a:latin typeface="Calibri" panose="020F0502020204030204" pitchFamily="34" charset="0"/>
              </a:rPr>
              <a:t> nu met die in 1880, </a:t>
            </a:r>
            <a:r>
              <a:rPr lang="en-US" altLang="nl-NL" sz="1200" dirty="0" err="1" smtClean="0">
                <a:latin typeface="Calibri" panose="020F0502020204030204" pitchFamily="34" charset="0"/>
              </a:rPr>
              <a:t>voor</a:t>
            </a:r>
            <a:r>
              <a:rPr lang="en-US" altLang="nl-NL" sz="1200" dirty="0" smtClean="0">
                <a:latin typeface="Calibri" panose="020F0502020204030204" pitchFamily="34" charset="0"/>
              </a:rPr>
              <a:t> de </a:t>
            </a:r>
            <a:r>
              <a:rPr lang="en-US" altLang="nl-NL" sz="1200" dirty="0" err="1" smtClean="0">
                <a:latin typeface="Calibri" panose="020F0502020204030204" pitchFamily="34" charset="0"/>
              </a:rPr>
              <a:t>industriële</a:t>
            </a:r>
            <a:r>
              <a:rPr lang="en-US" altLang="nl-NL" sz="1200" dirty="0" smtClean="0">
                <a:latin typeface="Calibri" panose="020F0502020204030204" pitchFamily="34" charset="0"/>
              </a:rPr>
              <a:t> </a:t>
            </a:r>
            <a:r>
              <a:rPr lang="en-US" altLang="nl-NL" sz="1200" dirty="0" err="1" smtClean="0">
                <a:latin typeface="Calibri" panose="020F0502020204030204" pitchFamily="34" charset="0"/>
              </a:rPr>
              <a:t>revolutie</a:t>
            </a:r>
            <a:r>
              <a:rPr lang="en-US" altLang="nl-NL" sz="1200" dirty="0" smtClean="0">
                <a:latin typeface="Calibri" panose="020F0502020204030204" pitchFamily="34" charset="0"/>
              </a:rPr>
              <a:t>.  </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10</a:t>
            </a:fld>
            <a:endParaRPr lang="en-US"/>
          </a:p>
        </p:txBody>
      </p:sp>
    </p:spTree>
    <p:extLst>
      <p:ext uri="{BB962C8B-B14F-4D97-AF65-F5344CB8AC3E}">
        <p14:creationId xmlns:p14="http://schemas.microsoft.com/office/powerpoint/2010/main" val="2454587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dirty="0" err="1" smtClean="0"/>
              <a:t>Achtergrondinformatie</a:t>
            </a:r>
            <a:r>
              <a:rPr lang="en-US" b="1" dirty="0" smtClean="0"/>
              <a:t>: </a:t>
            </a:r>
          </a:p>
          <a:p>
            <a:r>
              <a:rPr lang="en-US" b="0" dirty="0" err="1" smtClean="0"/>
              <a:t>Bekijk</a:t>
            </a:r>
            <a:r>
              <a:rPr lang="en-US" b="0" dirty="0" smtClean="0"/>
              <a:t> de 10 </a:t>
            </a:r>
            <a:r>
              <a:rPr lang="en-US" b="0" dirty="0" err="1" smtClean="0"/>
              <a:t>stappen</a:t>
            </a:r>
            <a:r>
              <a:rPr lang="en-US" b="0" dirty="0" smtClean="0"/>
              <a:t> </a:t>
            </a:r>
            <a:r>
              <a:rPr lang="en-US" b="0" dirty="0" err="1" smtClean="0"/>
              <a:t>naar</a:t>
            </a:r>
            <a:r>
              <a:rPr lang="en-US" b="0" dirty="0" smtClean="0"/>
              <a:t> </a:t>
            </a:r>
            <a:r>
              <a:rPr lang="en-US" b="0" dirty="0" err="1" smtClean="0"/>
              <a:t>schone</a:t>
            </a:r>
            <a:r>
              <a:rPr lang="en-US" b="0" dirty="0" smtClean="0"/>
              <a:t> </a:t>
            </a:r>
            <a:r>
              <a:rPr lang="en-US" b="0" dirty="0" err="1" smtClean="0"/>
              <a:t>energe</a:t>
            </a:r>
            <a:r>
              <a:rPr lang="en-US" b="0" dirty="0" smtClean="0"/>
              <a:t>: http://www.greenpeace.nl/2014/Nieuwsberichten/Klimaat--Energie/Het-klimaat-redden-in-10-stappen/</a:t>
            </a:r>
          </a:p>
          <a:p>
            <a:r>
              <a:rPr lang="en-US" dirty="0" smtClean="0"/>
              <a:t>Lees </a:t>
            </a:r>
            <a:r>
              <a:rPr lang="en-US" dirty="0" err="1" smtClean="0"/>
              <a:t>hier</a:t>
            </a:r>
            <a:r>
              <a:rPr lang="en-US" dirty="0" smtClean="0"/>
              <a:t> het hele rapport van</a:t>
            </a:r>
            <a:r>
              <a:rPr lang="en-US" baseline="0" dirty="0" smtClean="0"/>
              <a:t> Greenpeace: </a:t>
            </a:r>
            <a:r>
              <a:rPr lang="en-US" dirty="0" smtClean="0"/>
              <a:t>http://www.greenpeace.nl/2015/Publicaties/Klimaat--Energie/-Update-Energy-REvolution-Scenario/</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11</a:t>
            </a:fld>
            <a:endParaRPr lang="en-US"/>
          </a:p>
        </p:txBody>
      </p:sp>
    </p:spTree>
    <p:extLst>
      <p:ext uri="{BB962C8B-B14F-4D97-AF65-F5344CB8AC3E}">
        <p14:creationId xmlns:p14="http://schemas.microsoft.com/office/powerpoint/2010/main" val="1172851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dirty="0" err="1" smtClean="0"/>
              <a:t>Achtergrondinformatie</a:t>
            </a:r>
            <a:r>
              <a:rPr lang="en-US" b="1" dirty="0" smtClean="0"/>
              <a:t>: </a:t>
            </a:r>
          </a:p>
          <a:p>
            <a:pPr rtl="0"/>
            <a:r>
              <a:rPr lang="nl-NL" sz="1200" b="0" i="0" u="none" strike="noStrike" kern="1200" dirty="0" smtClean="0">
                <a:solidFill>
                  <a:schemeClr val="tx1"/>
                </a:solidFill>
                <a:effectLst/>
                <a:latin typeface="+mn-lt"/>
                <a:ea typeface="+mn-ea"/>
                <a:cs typeface="+mn-cs"/>
              </a:rPr>
              <a:t>In december 2015 sloten bijna 200 landen een klimaatakkoord voor de periode 2020-2030. Dat was een doorbraak: niet eerder committeerden zoveel landen zich aan de noodzaak om de opwarming van de aarde binnen de perken te houden. Bovendien scherpten de landen het ambitieniveau aan. Tot dusverre werd er gestreefd om de gemiddelde opwarming van de aarde te beperken tot maximaal twee graden, nu wordt er gestreefd naar maximaal anderhalve graad opwarming. Die aangescherpte ambitie maakt het nodig nog sneller dan we al probeerden af te raken van fossiele brandstoffen en over te stappen op schone energie. Burgers, bedrijven en overheden (Rijk, provincies en gemeenten) zullen alle zeilen moeten bijzetten om energie te besparen en schoon op te wekken.</a:t>
            </a:r>
          </a:p>
          <a:p>
            <a:pPr rtl="0"/>
            <a:endParaRPr lang="en-US" sz="1200" b="0" i="0" u="none" strike="noStrike" kern="120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Lees </a:t>
            </a:r>
            <a:r>
              <a:rPr lang="en-US" sz="1200" b="0" i="0" u="none" strike="noStrike" kern="1200" dirty="0" err="1" smtClean="0">
                <a:solidFill>
                  <a:schemeClr val="tx1"/>
                </a:solidFill>
                <a:effectLst/>
                <a:latin typeface="+mn-lt"/>
                <a:ea typeface="+mn-ea"/>
                <a:cs typeface="+mn-cs"/>
              </a:rPr>
              <a:t>hier</a:t>
            </a:r>
            <a:r>
              <a:rPr lang="en-US" sz="1200" b="0" i="0" u="none" strike="noStrike" kern="1200" dirty="0" smtClean="0">
                <a:solidFill>
                  <a:schemeClr val="tx1"/>
                </a:solidFill>
                <a:effectLst/>
                <a:latin typeface="+mn-lt"/>
                <a:ea typeface="+mn-ea"/>
                <a:cs typeface="+mn-cs"/>
              </a:rPr>
              <a:t> </a:t>
            </a:r>
            <a:r>
              <a:rPr lang="en-US" sz="1200" b="0" i="0" u="none" strike="noStrike" kern="1200" dirty="0" err="1" smtClean="0">
                <a:solidFill>
                  <a:schemeClr val="tx1"/>
                </a:solidFill>
                <a:effectLst/>
                <a:latin typeface="+mn-lt"/>
                <a:ea typeface="+mn-ea"/>
                <a:cs typeface="+mn-cs"/>
              </a:rPr>
              <a:t>meer</a:t>
            </a:r>
            <a:r>
              <a:rPr lang="en-US" sz="1200" b="0" i="0" u="none" strike="noStrike" kern="1200" dirty="0" smtClean="0">
                <a:solidFill>
                  <a:schemeClr val="tx1"/>
                </a:solidFill>
                <a:effectLst/>
                <a:latin typeface="+mn-lt"/>
                <a:ea typeface="+mn-ea"/>
                <a:cs typeface="+mn-cs"/>
              </a:rPr>
              <a:t> over de </a:t>
            </a:r>
            <a:r>
              <a:rPr lang="en-US" sz="1200" b="0" i="0" u="none" strike="noStrike" kern="1200" dirty="0" err="1" smtClean="0">
                <a:solidFill>
                  <a:schemeClr val="tx1"/>
                </a:solidFill>
                <a:effectLst/>
                <a:latin typeface="+mn-lt"/>
                <a:ea typeface="+mn-ea"/>
                <a:cs typeface="+mn-cs"/>
              </a:rPr>
              <a:t>klimaattop</a:t>
            </a:r>
            <a:r>
              <a:rPr lang="en-US" sz="1200" b="0" i="0" u="none" strike="noStrike" kern="1200" dirty="0" smtClean="0">
                <a:solidFill>
                  <a:schemeClr val="tx1"/>
                </a:solidFill>
                <a:effectLst/>
                <a:latin typeface="+mn-lt"/>
                <a:ea typeface="+mn-ea"/>
                <a:cs typeface="+mn-cs"/>
              </a:rPr>
              <a:t>: https://www.europa-nu.nl/id/vjmhg41ub7pp/klimaatconferentie_parijs_2015_cop21</a:t>
            </a:r>
          </a:p>
          <a:p>
            <a:pPr rtl="0"/>
            <a:endParaRPr lang="en-US" sz="1200" b="0" i="0" u="none" strike="noStrike" kern="1200" dirty="0" smtClean="0">
              <a:solidFill>
                <a:schemeClr val="tx1"/>
              </a:solidFill>
              <a:effectLst/>
              <a:latin typeface="+mn-lt"/>
              <a:ea typeface="+mn-ea"/>
              <a:cs typeface="+mn-cs"/>
            </a:endParaRPr>
          </a:p>
          <a:p>
            <a:r>
              <a:rPr lang="en-US" sz="1200" b="0" i="0" u="none" strike="noStrike" kern="1200" dirty="0" smtClean="0">
                <a:solidFill>
                  <a:schemeClr val="tx1"/>
                </a:solidFill>
                <a:effectLst/>
                <a:latin typeface="+mn-lt"/>
                <a:ea typeface="+mn-ea"/>
                <a:cs typeface="+mn-cs"/>
              </a:rPr>
              <a:t>NB: </a:t>
            </a:r>
            <a:r>
              <a:rPr lang="en-US" b="0" baseline="0" dirty="0" err="1" smtClean="0"/>
              <a:t>Deze</a:t>
            </a:r>
            <a:r>
              <a:rPr lang="en-US" b="0" baseline="0" dirty="0" smtClean="0"/>
              <a:t> </a:t>
            </a:r>
            <a:r>
              <a:rPr lang="en-US" b="0" baseline="0" dirty="0" err="1" smtClean="0"/>
              <a:t>klimaatverandering</a:t>
            </a:r>
            <a:r>
              <a:rPr lang="en-US" b="0" baseline="0" dirty="0" smtClean="0"/>
              <a:t> </a:t>
            </a:r>
            <a:r>
              <a:rPr lang="en-US" b="0" baseline="0" dirty="0" err="1" smtClean="0"/>
              <a:t>wordt</a:t>
            </a:r>
            <a:r>
              <a:rPr lang="en-US" b="0" baseline="0" dirty="0" smtClean="0"/>
              <a:t> </a:t>
            </a:r>
            <a:r>
              <a:rPr lang="en-US" b="0" baseline="0" dirty="0" err="1" smtClean="0"/>
              <a:t>gemeten</a:t>
            </a:r>
            <a:r>
              <a:rPr lang="en-US" b="0" baseline="0" dirty="0" smtClean="0"/>
              <a:t> </a:t>
            </a:r>
            <a:r>
              <a:rPr lang="en-US" b="0" baseline="0" dirty="0" err="1" smtClean="0"/>
              <a:t>t.o.v</a:t>
            </a:r>
            <a:r>
              <a:rPr lang="en-US" b="0" baseline="0" dirty="0" smtClean="0"/>
              <a:t>. 1880 (</a:t>
            </a:r>
            <a:r>
              <a:rPr lang="en-US" b="0" baseline="0" dirty="0" err="1" smtClean="0"/>
              <a:t>dus</a:t>
            </a:r>
            <a:r>
              <a:rPr lang="en-US" b="0" baseline="0" dirty="0" smtClean="0"/>
              <a:t> </a:t>
            </a:r>
            <a:r>
              <a:rPr lang="en-US" b="0" baseline="0" dirty="0" err="1" smtClean="0"/>
              <a:t>vanaf</a:t>
            </a:r>
            <a:r>
              <a:rPr lang="en-US" b="0" baseline="0" dirty="0" smtClean="0"/>
              <a:t> de </a:t>
            </a:r>
            <a:r>
              <a:rPr lang="en-US" b="0" baseline="0" dirty="0" err="1" smtClean="0"/>
              <a:t>industriële</a:t>
            </a:r>
            <a:r>
              <a:rPr lang="en-US" b="0" baseline="0" dirty="0" smtClean="0"/>
              <a:t> </a:t>
            </a:r>
            <a:r>
              <a:rPr lang="en-US" b="0" baseline="0" dirty="0" err="1" smtClean="0"/>
              <a:t>revolutie</a:t>
            </a:r>
            <a:r>
              <a:rPr lang="en-US" b="0" baseline="0" dirty="0" smtClean="0"/>
              <a:t>). </a:t>
            </a:r>
            <a:r>
              <a:rPr lang="en-US" b="0" baseline="0" dirty="0" err="1" smtClean="0"/>
              <a:t>Dus</a:t>
            </a:r>
            <a:r>
              <a:rPr lang="en-US" b="0" baseline="0" dirty="0" smtClean="0"/>
              <a:t> </a:t>
            </a:r>
            <a:r>
              <a:rPr lang="en-US" b="0" baseline="0" dirty="0" err="1" smtClean="0"/>
              <a:t>tussen</a:t>
            </a:r>
            <a:r>
              <a:rPr lang="en-US" b="0" baseline="0" dirty="0" smtClean="0"/>
              <a:t> 1880 </a:t>
            </a:r>
            <a:r>
              <a:rPr lang="en-US" b="0" baseline="0" dirty="0" err="1" smtClean="0"/>
              <a:t>en</a:t>
            </a:r>
            <a:r>
              <a:rPr lang="en-US" b="0" baseline="0" dirty="0" smtClean="0"/>
              <a:t> 2100 </a:t>
            </a:r>
            <a:r>
              <a:rPr lang="en-US" b="0" baseline="0" dirty="0" err="1" smtClean="0"/>
              <a:t>moet</a:t>
            </a:r>
            <a:r>
              <a:rPr lang="en-US" b="0" baseline="0" dirty="0" smtClean="0"/>
              <a:t> de </a:t>
            </a:r>
            <a:r>
              <a:rPr lang="en-US" b="0" baseline="0" dirty="0" err="1" smtClean="0"/>
              <a:t>opwarming</a:t>
            </a:r>
            <a:r>
              <a:rPr lang="en-US" b="0" baseline="0" dirty="0" smtClean="0"/>
              <a:t> van de </a:t>
            </a:r>
            <a:r>
              <a:rPr lang="en-US" b="0" baseline="0" dirty="0" err="1" smtClean="0"/>
              <a:t>aarde</a:t>
            </a:r>
            <a:r>
              <a:rPr lang="en-US" b="0" baseline="0" dirty="0" smtClean="0"/>
              <a:t> </a:t>
            </a:r>
            <a:r>
              <a:rPr lang="en-US" b="0" baseline="0" dirty="0" err="1" smtClean="0"/>
              <a:t>worden</a:t>
            </a:r>
            <a:r>
              <a:rPr lang="en-US" b="0" baseline="0" dirty="0" smtClean="0"/>
              <a:t> </a:t>
            </a:r>
            <a:r>
              <a:rPr lang="en-US" b="0" baseline="0" dirty="0" err="1" smtClean="0"/>
              <a:t>beperkt</a:t>
            </a:r>
            <a:r>
              <a:rPr lang="en-US" b="0" baseline="0" dirty="0" smtClean="0"/>
              <a:t> tot 1,5 </a:t>
            </a:r>
            <a:r>
              <a:rPr lang="en-US" b="0" baseline="0" dirty="0" err="1" smtClean="0"/>
              <a:t>graad</a:t>
            </a:r>
            <a:r>
              <a:rPr lang="en-US" b="0" baseline="0" dirty="0" smtClean="0"/>
              <a:t>. </a:t>
            </a:r>
          </a:p>
          <a:p>
            <a:pPr rtl="0"/>
            <a:endParaRPr lang="nl-NL" b="0" dirty="0" smtClean="0">
              <a:effectLst/>
            </a:endParaRPr>
          </a:p>
          <a:p>
            <a:pPr rtl="0"/>
            <a:endParaRPr lang="nl-NL" b="0" dirty="0" smtClean="0">
              <a:effectLst/>
            </a:endParaRPr>
          </a:p>
          <a:p>
            <a:r>
              <a:rPr lang="nl-NL" dirty="0" smtClean="0"/>
              <a:t/>
            </a:r>
            <a:br>
              <a:rPr lang="nl-NL" dirty="0" smtClean="0"/>
            </a:br>
            <a:endParaRPr lang="en-US" b="1"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12</a:t>
            </a:fld>
            <a:endParaRPr lang="en-US"/>
          </a:p>
        </p:txBody>
      </p:sp>
    </p:spTree>
    <p:extLst>
      <p:ext uri="{BB962C8B-B14F-4D97-AF65-F5344CB8AC3E}">
        <p14:creationId xmlns:p14="http://schemas.microsoft.com/office/powerpoint/2010/main" val="694563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Antwoord</a:t>
            </a:r>
            <a:r>
              <a:rPr lang="en-US" dirty="0" smtClean="0"/>
              <a:t> B:</a:t>
            </a:r>
            <a:r>
              <a:rPr lang="en-US" baseline="0" dirty="0" smtClean="0"/>
              <a:t> de EU (</a:t>
            </a:r>
            <a:r>
              <a:rPr lang="en-US" baseline="0" dirty="0" err="1" smtClean="0"/>
              <a:t>zie</a:t>
            </a:r>
            <a:r>
              <a:rPr lang="en-US" baseline="0" dirty="0" smtClean="0"/>
              <a:t> </a:t>
            </a:r>
            <a:r>
              <a:rPr lang="en-US" baseline="0" dirty="0" err="1" smtClean="0"/>
              <a:t>volgende</a:t>
            </a:r>
            <a:r>
              <a:rPr lang="en-US" baseline="0" dirty="0" smtClean="0"/>
              <a:t> slide)</a:t>
            </a: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13</a:t>
            </a:fld>
            <a:endParaRPr lang="en-US"/>
          </a:p>
        </p:txBody>
      </p:sp>
    </p:spTree>
    <p:extLst>
      <p:ext uri="{BB962C8B-B14F-4D97-AF65-F5344CB8AC3E}">
        <p14:creationId xmlns:p14="http://schemas.microsoft.com/office/powerpoint/2010/main" val="1097657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Kijk</a:t>
            </a:r>
            <a:r>
              <a:rPr lang="en-US" baseline="0" dirty="0" smtClean="0"/>
              <a:t> </a:t>
            </a:r>
            <a:r>
              <a:rPr lang="en-US" baseline="0" dirty="0" err="1" smtClean="0"/>
              <a:t>voor</a:t>
            </a:r>
            <a:r>
              <a:rPr lang="en-US" dirty="0" smtClean="0"/>
              <a:t> </a:t>
            </a:r>
            <a:r>
              <a:rPr lang="en-US" dirty="0" err="1" smtClean="0"/>
              <a:t>meer</a:t>
            </a:r>
            <a:r>
              <a:rPr lang="en-US" dirty="0" smtClean="0"/>
              <a:t> </a:t>
            </a:r>
            <a:r>
              <a:rPr lang="en-US" dirty="0" err="1" smtClean="0"/>
              <a:t>informatie</a:t>
            </a:r>
            <a:r>
              <a:rPr lang="en-US" dirty="0" smtClean="0"/>
              <a:t> </a:t>
            </a:r>
            <a:r>
              <a:rPr lang="en-US" dirty="0" err="1" smtClean="0"/>
              <a:t>en</a:t>
            </a:r>
            <a:r>
              <a:rPr lang="en-US" dirty="0" smtClean="0"/>
              <a:t> </a:t>
            </a:r>
            <a:r>
              <a:rPr lang="en-US" dirty="0" err="1" smtClean="0"/>
              <a:t>lesmaterialen</a:t>
            </a:r>
            <a:r>
              <a:rPr lang="en-US" dirty="0" smtClean="0"/>
              <a:t> over de EU op de website van </a:t>
            </a:r>
            <a:r>
              <a:rPr lang="en-US" dirty="0" err="1" smtClean="0"/>
              <a:t>ProDemos</a:t>
            </a:r>
            <a:r>
              <a:rPr lang="en-US" dirty="0" smtClean="0"/>
              <a:t>:</a:t>
            </a:r>
            <a:r>
              <a:rPr lang="en-US" baseline="0" dirty="0" smtClean="0"/>
              <a:t>  www.prodemos.nl/lesmateriaal</a:t>
            </a:r>
            <a:endParaRPr lang="en-US" dirty="0" smtClean="0"/>
          </a:p>
          <a:p>
            <a:endParaRPr lang="en-US"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14</a:t>
            </a:fld>
            <a:endParaRPr lang="en-US"/>
          </a:p>
        </p:txBody>
      </p:sp>
    </p:spTree>
    <p:extLst>
      <p:ext uri="{BB962C8B-B14F-4D97-AF65-F5344CB8AC3E}">
        <p14:creationId xmlns:p14="http://schemas.microsoft.com/office/powerpoint/2010/main" val="3039752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Antwoord</a:t>
            </a:r>
            <a:r>
              <a:rPr lang="en-US" dirty="0" smtClean="0"/>
              <a:t> C. (</a:t>
            </a:r>
            <a:r>
              <a:rPr lang="en-US" dirty="0" err="1" smtClean="0"/>
              <a:t>zie</a:t>
            </a:r>
            <a:r>
              <a:rPr lang="en-US" dirty="0" smtClean="0"/>
              <a:t> </a:t>
            </a:r>
            <a:r>
              <a:rPr lang="en-US" dirty="0" err="1" smtClean="0"/>
              <a:t>volgende</a:t>
            </a:r>
            <a:r>
              <a:rPr lang="en-US" dirty="0" smtClean="0"/>
              <a:t> </a:t>
            </a:r>
            <a:r>
              <a:rPr lang="en-US" dirty="0" err="1" smtClean="0"/>
              <a:t>dia</a:t>
            </a:r>
            <a:r>
              <a:rPr lang="en-US" dirty="0" smtClean="0"/>
              <a:t>)</a:t>
            </a:r>
            <a:endParaRPr lang="nl-NL" dirty="0" smtClean="0"/>
          </a:p>
          <a:p>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15</a:t>
            </a:fld>
            <a:endParaRPr lang="en-US"/>
          </a:p>
        </p:txBody>
      </p:sp>
    </p:spTree>
    <p:extLst>
      <p:ext uri="{BB962C8B-B14F-4D97-AF65-F5344CB8AC3E}">
        <p14:creationId xmlns:p14="http://schemas.microsoft.com/office/powerpoint/2010/main" val="226205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Bron</a:t>
            </a:r>
            <a:r>
              <a:rPr lang="en-US" dirty="0" smtClean="0"/>
              <a:t> CBS: https://www.cbs.nl/nl-nl/nieuws/2016/13/nederland-voorlaatste-op-ranglijst-eu-hernieuwbare-energie</a:t>
            </a: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16</a:t>
            </a:fld>
            <a:endParaRPr lang="en-US"/>
          </a:p>
        </p:txBody>
      </p:sp>
    </p:spTree>
    <p:extLst>
      <p:ext uri="{BB962C8B-B14F-4D97-AF65-F5344CB8AC3E}">
        <p14:creationId xmlns:p14="http://schemas.microsoft.com/office/powerpoint/2010/main" val="3082729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de </a:t>
            </a:r>
            <a:r>
              <a:rPr lang="en-US" sz="1200" kern="1200" baseline="0" dirty="0" err="1" smtClean="0">
                <a:solidFill>
                  <a:schemeClr val="tx1"/>
                </a:solidFill>
                <a:effectLst/>
                <a:latin typeface="+mn-lt"/>
                <a:ea typeface="+mn-ea"/>
                <a:cs typeface="+mn-cs"/>
              </a:rPr>
              <a:t>volgende</a:t>
            </a:r>
            <a:r>
              <a:rPr lang="en-US" sz="1200" kern="1200" baseline="0" dirty="0" smtClean="0">
                <a:solidFill>
                  <a:schemeClr val="tx1"/>
                </a:solidFill>
                <a:effectLst/>
                <a:latin typeface="+mn-lt"/>
                <a:ea typeface="+mn-ea"/>
                <a:cs typeface="+mn-cs"/>
              </a:rPr>
              <a:t> modules ‘</a:t>
            </a:r>
            <a:r>
              <a:rPr lang="en-US" sz="1200" kern="1200" baseline="0" dirty="0" err="1" smtClean="0">
                <a:solidFill>
                  <a:schemeClr val="tx1"/>
                </a:solidFill>
                <a:effectLst/>
                <a:latin typeface="+mn-lt"/>
                <a:ea typeface="+mn-ea"/>
                <a:cs typeface="+mn-cs"/>
              </a:rPr>
              <a:t>schoolonderzoek</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dia</a:t>
            </a:r>
            <a:r>
              <a:rPr lang="en-US" sz="1200" kern="1200" baseline="0" dirty="0" smtClean="0">
                <a:solidFill>
                  <a:schemeClr val="tx1"/>
                </a:solidFill>
                <a:effectLst/>
                <a:latin typeface="+mn-lt"/>
                <a:ea typeface="+mn-ea"/>
                <a:cs typeface="+mn-cs"/>
              </a:rPr>
              <a:t> 19) </a:t>
            </a:r>
            <a:r>
              <a:rPr lang="en-US" sz="1200" kern="1200" baseline="0" dirty="0" err="1" smtClean="0">
                <a:solidFill>
                  <a:schemeClr val="tx1"/>
                </a:solidFill>
                <a:effectLst/>
                <a:latin typeface="+mn-lt"/>
                <a:ea typeface="+mn-ea"/>
                <a:cs typeface="+mn-cs"/>
              </a:rPr>
              <a:t>gaan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leerlingen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zelf</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aan</a:t>
            </a:r>
            <a:r>
              <a:rPr lang="en-US" sz="1200" kern="1200" baseline="0" dirty="0" smtClean="0">
                <a:solidFill>
                  <a:schemeClr val="tx1"/>
                </a:solidFill>
                <a:effectLst/>
                <a:latin typeface="+mn-lt"/>
                <a:ea typeface="+mn-ea"/>
                <a:cs typeface="+mn-cs"/>
              </a:rPr>
              <a:t> de slag met </a:t>
            </a:r>
            <a:r>
              <a:rPr lang="en-US" sz="1200" kern="1200" baseline="0" dirty="0" err="1" smtClean="0">
                <a:solidFill>
                  <a:schemeClr val="tx1"/>
                </a:solidFill>
                <a:effectLst/>
                <a:latin typeface="+mn-lt"/>
                <a:ea typeface="+mn-ea"/>
                <a:cs typeface="+mn-cs"/>
              </a:rPr>
              <a:t>burgerschap</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Als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kritische</a:t>
            </a:r>
            <a:r>
              <a:rPr lang="en-US" sz="1200" kern="1200" baseline="0" dirty="0" smtClean="0">
                <a:solidFill>
                  <a:schemeClr val="tx1"/>
                </a:solidFill>
                <a:effectLst/>
                <a:latin typeface="+mn-lt"/>
                <a:ea typeface="+mn-ea"/>
                <a:cs typeface="+mn-cs"/>
              </a:rPr>
              <a:t> burger </a:t>
            </a:r>
            <a:r>
              <a:rPr lang="en-US" sz="1200" kern="1200" baseline="0" dirty="0" err="1" smtClean="0">
                <a:solidFill>
                  <a:schemeClr val="tx1"/>
                </a:solidFill>
                <a:effectLst/>
                <a:latin typeface="+mn-lt"/>
                <a:ea typeface="+mn-ea"/>
                <a:cs typeface="+mn-cs"/>
              </a:rPr>
              <a:t>onderzoeken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zij</a:t>
            </a:r>
            <a:r>
              <a:rPr lang="en-US" sz="1200" kern="1200" baseline="0" dirty="0" smtClean="0">
                <a:solidFill>
                  <a:schemeClr val="tx1"/>
                </a:solidFill>
                <a:effectLst/>
                <a:latin typeface="+mn-lt"/>
                <a:ea typeface="+mn-ea"/>
                <a:cs typeface="+mn-cs"/>
              </a:rPr>
              <a:t> het </a:t>
            </a:r>
            <a:r>
              <a:rPr lang="en-US" sz="1200" kern="1200" baseline="0" dirty="0" err="1" smtClean="0">
                <a:solidFill>
                  <a:schemeClr val="tx1"/>
                </a:solidFill>
                <a:effectLst/>
                <a:latin typeface="+mn-lt"/>
                <a:ea typeface="+mn-ea"/>
                <a:cs typeface="+mn-cs"/>
              </a:rPr>
              <a:t>stroomgenruik</a:t>
            </a:r>
            <a:r>
              <a:rPr lang="en-US" sz="1200" kern="1200" baseline="0" dirty="0" smtClean="0">
                <a:solidFill>
                  <a:schemeClr val="tx1"/>
                </a:solidFill>
                <a:effectLst/>
                <a:latin typeface="+mn-lt"/>
                <a:ea typeface="+mn-ea"/>
                <a:cs typeface="+mn-cs"/>
              </a:rPr>
              <a:t> van de school. </a:t>
            </a:r>
            <a:endParaRPr lang="nl-NL" sz="1200" kern="1200" dirty="0">
              <a:solidFill>
                <a:schemeClr val="tx1"/>
              </a:solidFill>
              <a:effectLst/>
              <a:latin typeface="+mn-lt"/>
              <a:ea typeface="+mn-ea"/>
              <a:cs typeface="+mn-cs"/>
            </a:endParaRP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17</a:t>
            </a:fld>
            <a:endParaRPr lang="en-US"/>
          </a:p>
        </p:txBody>
      </p:sp>
    </p:spTree>
    <p:extLst>
      <p:ext uri="{BB962C8B-B14F-4D97-AF65-F5344CB8AC3E}">
        <p14:creationId xmlns:p14="http://schemas.microsoft.com/office/powerpoint/2010/main" val="1306411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dirty="0" err="1" smtClean="0"/>
              <a:t>Werkvorm</a:t>
            </a:r>
            <a:r>
              <a:rPr lang="en-US" b="1" dirty="0" smtClean="0"/>
              <a:t>: </a:t>
            </a:r>
            <a:r>
              <a:rPr lang="en-US" dirty="0" err="1" smtClean="0"/>
              <a:t>Maak</a:t>
            </a:r>
            <a:r>
              <a:rPr lang="en-US" baseline="0" dirty="0" smtClean="0"/>
              <a:t> </a:t>
            </a:r>
            <a:r>
              <a:rPr lang="en-US" baseline="0" dirty="0" err="1" smtClean="0"/>
              <a:t>bijvoorbeeld</a:t>
            </a:r>
            <a:r>
              <a:rPr lang="en-US" baseline="0" dirty="0" smtClean="0"/>
              <a:t> </a:t>
            </a:r>
            <a:r>
              <a:rPr lang="en-US" baseline="0" dirty="0" err="1" smtClean="0"/>
              <a:t>een</a:t>
            </a:r>
            <a:r>
              <a:rPr lang="en-US" baseline="0" dirty="0" smtClean="0"/>
              <a:t> </a:t>
            </a:r>
            <a:r>
              <a:rPr lang="en-US" baseline="0" dirty="0" err="1" smtClean="0"/>
              <a:t>mindmap</a:t>
            </a:r>
            <a:r>
              <a:rPr lang="en-US" baseline="0" dirty="0" smtClean="0"/>
              <a:t> met de </a:t>
            </a:r>
            <a:r>
              <a:rPr lang="en-US" baseline="0" dirty="0" err="1" smtClean="0"/>
              <a:t>leerlingen</a:t>
            </a:r>
            <a:r>
              <a:rPr lang="en-US" baseline="0" dirty="0" smtClean="0"/>
              <a:t>. Elk </a:t>
            </a:r>
            <a:r>
              <a:rPr lang="en-US" baseline="0" dirty="0" err="1" smtClean="0"/>
              <a:t>groepje</a:t>
            </a:r>
            <a:r>
              <a:rPr lang="en-US" baseline="0" dirty="0" smtClean="0"/>
              <a:t> </a:t>
            </a:r>
            <a:r>
              <a:rPr lang="en-US" baseline="0" dirty="0" err="1" smtClean="0"/>
              <a:t>begint</a:t>
            </a:r>
            <a:r>
              <a:rPr lang="en-US" baseline="0" dirty="0" smtClean="0"/>
              <a:t> </a:t>
            </a:r>
            <a:r>
              <a:rPr lang="en-US" baseline="0" dirty="0" err="1" smtClean="0"/>
              <a:t>bij</a:t>
            </a:r>
            <a:r>
              <a:rPr lang="en-US" baseline="0" dirty="0" smtClean="0"/>
              <a:t> 1 </a:t>
            </a:r>
            <a:r>
              <a:rPr lang="en-US" baseline="0" dirty="0" err="1" smtClean="0"/>
              <a:t>categorie</a:t>
            </a:r>
            <a:r>
              <a:rPr lang="en-US" baseline="0" dirty="0" smtClean="0"/>
              <a:t> </a:t>
            </a:r>
            <a:r>
              <a:rPr lang="en-US" baseline="0" dirty="0" err="1" smtClean="0"/>
              <a:t>en</a:t>
            </a:r>
            <a:r>
              <a:rPr lang="en-US" baseline="0" dirty="0" smtClean="0"/>
              <a:t> </a:t>
            </a:r>
            <a:r>
              <a:rPr lang="en-US" baseline="0" dirty="0" err="1" smtClean="0"/>
              <a:t>schuift</a:t>
            </a:r>
            <a:r>
              <a:rPr lang="en-US" baseline="0" dirty="0" smtClean="0"/>
              <a:t> </a:t>
            </a:r>
            <a:r>
              <a:rPr lang="en-US" baseline="0" dirty="0" err="1" smtClean="0"/>
              <a:t>daarna</a:t>
            </a:r>
            <a:r>
              <a:rPr lang="en-US" baseline="0" dirty="0" smtClean="0"/>
              <a:t> de </a:t>
            </a:r>
            <a:r>
              <a:rPr lang="en-US" baseline="0" dirty="0" err="1" smtClean="0"/>
              <a:t>mindmap</a:t>
            </a:r>
            <a:r>
              <a:rPr lang="en-US" baseline="0" dirty="0" smtClean="0"/>
              <a:t> door </a:t>
            </a:r>
            <a:r>
              <a:rPr lang="en-US" baseline="0" dirty="0" err="1" smtClean="0"/>
              <a:t>naar</a:t>
            </a:r>
            <a:r>
              <a:rPr lang="en-US" baseline="0" dirty="0" smtClean="0"/>
              <a:t> de </a:t>
            </a:r>
            <a:r>
              <a:rPr lang="en-US" baseline="0" dirty="0" err="1" smtClean="0"/>
              <a:t>volgende</a:t>
            </a:r>
            <a:r>
              <a:rPr lang="en-US" baseline="0" dirty="0" smtClean="0"/>
              <a:t> </a:t>
            </a:r>
            <a:r>
              <a:rPr lang="en-US" baseline="0" dirty="0" err="1" smtClean="0"/>
              <a:t>groep</a:t>
            </a:r>
            <a:r>
              <a:rPr lang="en-US" baseline="0" dirty="0" smtClean="0"/>
              <a:t> die </a:t>
            </a:r>
            <a:r>
              <a:rPr lang="en-US" baseline="0" dirty="0" err="1" smtClean="0"/>
              <a:t>aanvult</a:t>
            </a:r>
            <a:r>
              <a:rPr lang="en-US" baseline="0" dirty="0" smtClean="0"/>
              <a:t>. </a:t>
            </a:r>
          </a:p>
          <a:p>
            <a:endParaRPr lang="en-US" dirty="0" smtClean="0"/>
          </a:p>
          <a:p>
            <a:r>
              <a:rPr lang="en-US" b="1" dirty="0" err="1" smtClean="0"/>
              <a:t>Achtergrondinformatie</a:t>
            </a:r>
            <a:r>
              <a:rPr lang="en-US" b="1" dirty="0" smtClean="0"/>
              <a:t>: </a:t>
            </a:r>
          </a:p>
          <a:p>
            <a:r>
              <a:rPr lang="en-US" dirty="0" smtClean="0"/>
              <a:t>Lees </a:t>
            </a:r>
            <a:r>
              <a:rPr lang="en-US" dirty="0" err="1" smtClean="0"/>
              <a:t>hier</a:t>
            </a:r>
            <a:r>
              <a:rPr lang="en-US" dirty="0" smtClean="0"/>
              <a:t> het rapport van</a:t>
            </a:r>
            <a:r>
              <a:rPr lang="en-US" baseline="0" dirty="0" smtClean="0"/>
              <a:t> Greenpeace: </a:t>
            </a:r>
            <a:r>
              <a:rPr lang="en-US" dirty="0" smtClean="0"/>
              <a:t>http://www.greenpeace.nl/2015/Publicaties/Klimaat--Energie/-Update-Energy-REvolution-Scenario/</a:t>
            </a:r>
          </a:p>
          <a:p>
            <a:endParaRPr lang="en-US" dirty="0" smtClean="0"/>
          </a:p>
          <a:p>
            <a:endParaRPr lang="en-US"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18</a:t>
            </a:fld>
            <a:endParaRPr lang="en-US"/>
          </a:p>
        </p:txBody>
      </p:sp>
    </p:spTree>
    <p:extLst>
      <p:ext uri="{BB962C8B-B14F-4D97-AF65-F5344CB8AC3E}">
        <p14:creationId xmlns:p14="http://schemas.microsoft.com/office/powerpoint/2010/main" val="107492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t>Aansluiting</a:t>
            </a:r>
            <a:r>
              <a:rPr lang="en-US" b="1" dirty="0" smtClean="0"/>
              <a:t> </a:t>
            </a:r>
            <a:r>
              <a:rPr lang="en-US" b="1" dirty="0" err="1" smtClean="0"/>
              <a:t>bij</a:t>
            </a:r>
            <a:r>
              <a:rPr lang="en-US" b="1" dirty="0" smtClean="0"/>
              <a:t> </a:t>
            </a:r>
            <a:r>
              <a:rPr lang="en-US" b="1" dirty="0" err="1" smtClean="0"/>
              <a:t>kerndoelen</a:t>
            </a:r>
            <a:r>
              <a:rPr lang="en-US" b="1" dirty="0" smtClean="0"/>
              <a:t>:</a:t>
            </a:r>
            <a:endParaRPr lang="nl-NL"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5. De leerling leert in schriftelijke en digitale bronnen informatie te zoeken, te ordenen en te beoordelen op waarde voor hemzelf en anderen.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39. De leerling leert een eenvoudig onderzoek uit te voeren naar een actueel maatschappelijk verschijnsel en de uitkomsten daarvan te presenteren.</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19</a:t>
            </a:fld>
            <a:endParaRPr lang="en-US"/>
          </a:p>
        </p:txBody>
      </p:sp>
    </p:spTree>
    <p:extLst>
      <p:ext uri="{BB962C8B-B14F-4D97-AF65-F5344CB8AC3E}">
        <p14:creationId xmlns:p14="http://schemas.microsoft.com/office/powerpoint/2010/main" val="1517906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mj-lt"/>
              <a:buNone/>
            </a:pPr>
            <a:r>
              <a:rPr lang="en-US" dirty="0" smtClean="0"/>
              <a:t>De toolkit is </a:t>
            </a:r>
            <a:r>
              <a:rPr lang="en-US" dirty="0" err="1" smtClean="0"/>
              <a:t>opgebouwd</a:t>
            </a:r>
            <a:r>
              <a:rPr lang="en-US" baseline="0" dirty="0" smtClean="0"/>
              <a:t> </a:t>
            </a:r>
            <a:r>
              <a:rPr lang="en-US" baseline="0" dirty="0" err="1" smtClean="0"/>
              <a:t>uit</a:t>
            </a:r>
            <a:r>
              <a:rPr lang="en-US" baseline="0" dirty="0" smtClean="0"/>
              <a:t> 2 modules. </a:t>
            </a:r>
            <a:r>
              <a:rPr lang="en-US" baseline="0" dirty="0" err="1" smtClean="0"/>
              <a:t>Klik</a:t>
            </a:r>
            <a:r>
              <a:rPr lang="en-US" baseline="0" dirty="0" smtClean="0"/>
              <a:t> op de </a:t>
            </a:r>
            <a:r>
              <a:rPr lang="en-US" baseline="0" dirty="0" err="1" smtClean="0"/>
              <a:t>dia</a:t>
            </a:r>
            <a:r>
              <a:rPr lang="en-US" baseline="0" dirty="0" smtClean="0"/>
              <a:t> (in </a:t>
            </a:r>
            <a:r>
              <a:rPr lang="en-US" baseline="0" dirty="0" err="1" smtClean="0"/>
              <a:t>presentatiemodus</a:t>
            </a:r>
            <a:r>
              <a:rPr lang="en-US" baseline="0" dirty="0" smtClean="0"/>
              <a:t>) om </a:t>
            </a:r>
            <a:r>
              <a:rPr lang="en-US" baseline="0" dirty="0" err="1" smtClean="0"/>
              <a:t>gelijk</a:t>
            </a:r>
            <a:r>
              <a:rPr lang="en-US" baseline="0" dirty="0" smtClean="0"/>
              <a:t> </a:t>
            </a:r>
            <a:r>
              <a:rPr lang="en-US" baseline="0" dirty="0" err="1" smtClean="0"/>
              <a:t>naar</a:t>
            </a:r>
            <a:r>
              <a:rPr lang="en-US" baseline="0" dirty="0" smtClean="0"/>
              <a:t> die module </a:t>
            </a:r>
            <a:r>
              <a:rPr lang="en-US" baseline="0" dirty="0" err="1" smtClean="0"/>
              <a:t>te</a:t>
            </a:r>
            <a:r>
              <a:rPr lang="en-US" baseline="0" dirty="0" smtClean="0"/>
              <a:t> </a:t>
            </a:r>
            <a:r>
              <a:rPr lang="en-US" baseline="0" dirty="0" err="1" smtClean="0"/>
              <a:t>gaan</a:t>
            </a:r>
            <a:r>
              <a:rPr lang="en-US" baseline="0" dirty="0" smtClean="0"/>
              <a:t>. </a:t>
            </a:r>
            <a:r>
              <a:rPr lang="en-US" baseline="0" dirty="0" err="1" smtClean="0"/>
              <a:t>Aan</a:t>
            </a:r>
            <a:r>
              <a:rPr lang="en-US" baseline="0" dirty="0" smtClean="0"/>
              <a:t> het begin van </a:t>
            </a:r>
            <a:r>
              <a:rPr lang="en-US" baseline="0" dirty="0" err="1" smtClean="0"/>
              <a:t>elke</a:t>
            </a:r>
            <a:r>
              <a:rPr lang="en-US" baseline="0" dirty="0" smtClean="0"/>
              <a:t> module </a:t>
            </a:r>
            <a:r>
              <a:rPr lang="en-US" baseline="0" dirty="0" err="1" smtClean="0"/>
              <a:t>staat</a:t>
            </a:r>
            <a:r>
              <a:rPr lang="en-US" baseline="0" dirty="0" smtClean="0"/>
              <a:t> in de </a:t>
            </a:r>
            <a:r>
              <a:rPr lang="en-US" baseline="0" dirty="0" err="1" smtClean="0"/>
              <a:t>notities</a:t>
            </a:r>
            <a:r>
              <a:rPr lang="en-US" baseline="0" dirty="0" smtClean="0"/>
              <a:t> de </a:t>
            </a:r>
            <a:r>
              <a:rPr lang="en-US" baseline="0" dirty="0" err="1" smtClean="0"/>
              <a:t>aansluiting</a:t>
            </a:r>
            <a:r>
              <a:rPr lang="en-US" baseline="0" dirty="0" smtClean="0"/>
              <a:t> </a:t>
            </a:r>
            <a:r>
              <a:rPr lang="en-US" baseline="0" dirty="0" err="1" smtClean="0"/>
              <a:t>bij</a:t>
            </a:r>
            <a:r>
              <a:rPr lang="en-US" baseline="0" dirty="0" smtClean="0"/>
              <a:t> de </a:t>
            </a:r>
            <a:r>
              <a:rPr lang="en-US" baseline="0" dirty="0" err="1" smtClean="0"/>
              <a:t>kerndoelen</a:t>
            </a:r>
            <a:r>
              <a:rPr lang="en-US" baseline="0" dirty="0" smtClean="0"/>
              <a:t> </a:t>
            </a:r>
            <a:r>
              <a:rPr lang="en-US" baseline="0" dirty="0" err="1" smtClean="0"/>
              <a:t>beschreven</a:t>
            </a:r>
            <a:r>
              <a:rPr lang="en-US" baseline="0" dirty="0" smtClean="0"/>
              <a:t>. </a:t>
            </a:r>
          </a:p>
          <a:p>
            <a:pPr marL="0" indent="0">
              <a:buFont typeface="+mj-lt"/>
              <a:buNone/>
            </a:pPr>
            <a:endParaRPr lang="en-US"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dirty="0" smtClean="0"/>
              <a:t>Intro:</a:t>
            </a:r>
            <a:r>
              <a:rPr lang="en-US" b="1" baseline="0" dirty="0" smtClean="0"/>
              <a:t> de </a:t>
            </a:r>
            <a:r>
              <a:rPr lang="en-US" b="1" baseline="0" dirty="0" err="1" smtClean="0"/>
              <a:t>energietransitie</a:t>
            </a:r>
            <a:r>
              <a:rPr lang="en-US" b="1" baseline="0" dirty="0" smtClean="0"/>
              <a:t>: </a:t>
            </a:r>
            <a:r>
              <a:rPr lang="nl-NL" sz="1200" kern="1200" dirty="0" smtClean="0">
                <a:solidFill>
                  <a:schemeClr val="tx1"/>
                </a:solidFill>
                <a:effectLst/>
                <a:latin typeface="+mn-lt"/>
                <a:ea typeface="+mn-ea"/>
                <a:cs typeface="+mn-cs"/>
              </a:rPr>
              <a:t> over de rol van de EU, Nederland, gemeenten en burgers in een overgang naar duurzame energie. </a:t>
            </a:r>
            <a:r>
              <a:rPr lang="en-US" b="0" baseline="0" dirty="0" smtClean="0"/>
              <a:t>25 </a:t>
            </a:r>
            <a:r>
              <a:rPr lang="en-US" b="0" baseline="0" dirty="0" err="1" smtClean="0"/>
              <a:t>minuten</a:t>
            </a:r>
            <a:r>
              <a:rPr lang="en-US" b="0" baseline="0" dirty="0" smtClean="0"/>
              <a:t> </a:t>
            </a:r>
            <a:endParaRPr lang="en-US" b="1" baseline="0" dirty="0" smtClean="0"/>
          </a:p>
          <a:p>
            <a:pPr marL="228600" indent="-228600">
              <a:buFont typeface="+mj-lt"/>
              <a:buAutoNum type="arabicPeriod"/>
            </a:pPr>
            <a:r>
              <a:rPr lang="en-US" b="1" baseline="0" dirty="0" err="1" smtClean="0"/>
              <a:t>Schoolonderzoek</a:t>
            </a:r>
            <a:r>
              <a:rPr lang="en-US" b="1" baseline="0" dirty="0" smtClean="0"/>
              <a:t>: </a:t>
            </a:r>
            <a:r>
              <a:rPr lang="nl-NL" sz="1200" kern="1200" dirty="0" smtClean="0">
                <a:solidFill>
                  <a:schemeClr val="tx1"/>
                </a:solidFill>
                <a:effectLst/>
                <a:latin typeface="+mn-lt"/>
                <a:ea typeface="+mn-ea"/>
                <a:cs typeface="+mn-cs"/>
              </a:rPr>
              <a:t>hoe groen is jullie gemeente, wat doen ze aan schone energie inkoop,</a:t>
            </a:r>
            <a:r>
              <a:rPr lang="nl-NL" sz="1200" kern="1200" baseline="0" dirty="0" smtClean="0">
                <a:solidFill>
                  <a:schemeClr val="tx1"/>
                </a:solidFill>
                <a:effectLst/>
                <a:latin typeface="+mn-lt"/>
                <a:ea typeface="+mn-ea"/>
                <a:cs typeface="+mn-cs"/>
              </a:rPr>
              <a:t> opwek en besparing?</a:t>
            </a:r>
            <a:r>
              <a:rPr lang="nl-NL" sz="1200" kern="1200" dirty="0" smtClean="0">
                <a:solidFill>
                  <a:schemeClr val="tx1"/>
                </a:solidFill>
                <a:effectLst/>
                <a:latin typeface="+mn-lt"/>
                <a:ea typeface="+mn-ea"/>
                <a:cs typeface="+mn-cs"/>
              </a:rPr>
              <a:t> </a:t>
            </a:r>
            <a:r>
              <a:rPr lang="en-US" b="0" baseline="0" dirty="0" smtClean="0"/>
              <a:t>10 </a:t>
            </a:r>
            <a:r>
              <a:rPr lang="en-US" b="0" baseline="0" dirty="0" err="1" smtClean="0"/>
              <a:t>minuten</a:t>
            </a:r>
            <a:r>
              <a:rPr lang="en-US" b="0" baseline="0" dirty="0" smtClean="0"/>
              <a:t> + </a:t>
            </a:r>
            <a:r>
              <a:rPr lang="en-US" b="0" baseline="0" dirty="0" err="1" smtClean="0"/>
              <a:t>huiswerk</a:t>
            </a:r>
            <a:r>
              <a:rPr lang="en-US" b="0" baseline="0" dirty="0" smtClean="0"/>
              <a:t> (of 45 </a:t>
            </a:r>
            <a:r>
              <a:rPr lang="en-US" b="0" baseline="0" dirty="0" err="1" smtClean="0"/>
              <a:t>minuten</a:t>
            </a:r>
            <a:r>
              <a:rPr lang="en-US" b="0" baseline="0" dirty="0" smtClean="0"/>
              <a:t> </a:t>
            </a:r>
            <a:r>
              <a:rPr lang="en-US" b="0" baseline="0" dirty="0" err="1" smtClean="0"/>
              <a:t>klassikaal</a:t>
            </a:r>
            <a:r>
              <a:rPr lang="en-US" b="0" baseline="0" dirty="0" smtClean="0"/>
              <a:t>)</a:t>
            </a:r>
          </a:p>
          <a:p>
            <a:pPr marL="0" indent="0">
              <a:buFont typeface="+mj-lt"/>
              <a:buNone/>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1" baseline="0" dirty="0" smtClean="0"/>
              <a:t>Extra: </a:t>
            </a:r>
            <a:r>
              <a:rPr lang="en-US" b="1" baseline="0" dirty="0" err="1" smtClean="0"/>
              <a:t>Simulatiespel</a:t>
            </a:r>
            <a:r>
              <a:rPr lang="en-US" b="1" baseline="0" dirty="0" smtClean="0"/>
              <a:t> de </a:t>
            </a:r>
            <a:r>
              <a:rPr lang="en-US" b="1" baseline="0" dirty="0" err="1" smtClean="0"/>
              <a:t>Energie</a:t>
            </a:r>
            <a:r>
              <a:rPr lang="en-US" b="1" baseline="0" dirty="0" smtClean="0"/>
              <a:t>[r]</a:t>
            </a:r>
            <a:r>
              <a:rPr lang="en-US" b="1" baseline="0" dirty="0" err="1" smtClean="0"/>
              <a:t>evolutie</a:t>
            </a:r>
            <a:r>
              <a:rPr lang="en-US" b="1" baseline="0" dirty="0" smtClean="0"/>
              <a:t>: </a:t>
            </a:r>
            <a:r>
              <a:rPr lang="nl-NL" sz="1200" kern="1200" dirty="0" smtClean="0">
                <a:solidFill>
                  <a:schemeClr val="tx1"/>
                </a:solidFill>
                <a:effectLst/>
                <a:latin typeface="+mn-lt"/>
                <a:ea typeface="+mn-ea"/>
                <a:cs typeface="+mn-cs"/>
              </a:rPr>
              <a:t>speel de energietransitie na en leer het krachtenveld kennen (zie www.greenpeace.nl/lesmateriaal)</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baseline="0" dirty="0" smtClean="0"/>
              <a:t>60 </a:t>
            </a:r>
            <a:r>
              <a:rPr lang="en-US" b="0" baseline="0" dirty="0" err="1" smtClean="0"/>
              <a:t>minuten</a:t>
            </a:r>
            <a:endParaRPr lang="en-US" b="1" baseline="0" dirty="0" smtClean="0"/>
          </a:p>
          <a:p>
            <a:pPr marL="0" indent="0">
              <a:buFont typeface="+mj-lt"/>
              <a:buNone/>
            </a:pPr>
            <a:r>
              <a:rPr lang="en-US" b="1" baseline="0" dirty="0" smtClean="0"/>
              <a:t>Extra: </a:t>
            </a:r>
            <a:r>
              <a:rPr lang="en-US" b="1" baseline="0" dirty="0" err="1" smtClean="0"/>
              <a:t>Een</a:t>
            </a:r>
            <a:r>
              <a:rPr lang="en-US" b="1" baseline="0" dirty="0" smtClean="0"/>
              <a:t> </a:t>
            </a:r>
            <a:r>
              <a:rPr lang="en-US" b="1" baseline="0" dirty="0" err="1" smtClean="0"/>
              <a:t>voorlichter</a:t>
            </a:r>
            <a:r>
              <a:rPr lang="en-US" b="1" baseline="0" dirty="0" smtClean="0"/>
              <a:t> </a:t>
            </a:r>
            <a:r>
              <a:rPr lang="en-US" b="1" baseline="0" dirty="0" err="1" smtClean="0"/>
              <a:t>aanvragen</a:t>
            </a:r>
            <a:r>
              <a:rPr lang="en-US" b="1" baseline="0" dirty="0" smtClean="0"/>
              <a:t>: </a:t>
            </a:r>
            <a:r>
              <a:rPr lang="nl-NL" sz="1200" kern="1200" dirty="0" smtClean="0">
                <a:solidFill>
                  <a:schemeClr val="tx1"/>
                </a:solidFill>
                <a:effectLst/>
                <a:latin typeface="+mn-lt"/>
                <a:ea typeface="+mn-ea"/>
                <a:cs typeface="+mn-cs"/>
              </a:rPr>
              <a:t>nodig een</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gastdocent uit van Greenpeace (zie</a:t>
            </a:r>
            <a:r>
              <a:rPr lang="nl-NL" sz="1200" kern="1200" baseline="0" dirty="0" smtClean="0">
                <a:solidFill>
                  <a:schemeClr val="tx1"/>
                </a:solidFill>
                <a:effectLst/>
                <a:latin typeface="+mn-lt"/>
                <a:ea typeface="+mn-ea"/>
                <a:cs typeface="+mn-cs"/>
              </a:rPr>
              <a:t> www.greenpeace.nl/voorlichter)</a:t>
            </a:r>
            <a:r>
              <a:rPr lang="en-US" b="0" baseline="0" dirty="0" smtClean="0"/>
              <a:t> </a:t>
            </a:r>
            <a:r>
              <a:rPr lang="en-US" b="0" baseline="0" dirty="0" err="1" smtClean="0"/>
              <a:t>minstens</a:t>
            </a:r>
            <a:r>
              <a:rPr lang="en-US" b="0" baseline="0" dirty="0" smtClean="0"/>
              <a:t> 45 </a:t>
            </a:r>
            <a:r>
              <a:rPr lang="en-US" b="0" baseline="0" dirty="0" err="1" smtClean="0"/>
              <a:t>minuten</a:t>
            </a:r>
            <a:r>
              <a:rPr lang="en-US" b="0" baseline="0" dirty="0" smtClean="0"/>
              <a:t>. </a:t>
            </a:r>
            <a:endParaRPr lang="nl-NL" b="1"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a:t>
            </a:fld>
            <a:endParaRPr lang="en-US"/>
          </a:p>
        </p:txBody>
      </p:sp>
    </p:spTree>
    <p:extLst>
      <p:ext uri="{BB962C8B-B14F-4D97-AF65-F5344CB8AC3E}">
        <p14:creationId xmlns:p14="http://schemas.microsoft.com/office/powerpoint/2010/main" val="1372448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De quiz: </a:t>
            </a:r>
          </a:p>
          <a:p>
            <a:pPr marL="0" indent="0">
              <a:buFont typeface="Arial" panose="020B0604020202020204" pitchFamily="34" charset="0"/>
              <a:buNone/>
            </a:pPr>
            <a:r>
              <a:rPr lang="en-US" dirty="0" err="1" smtClean="0"/>
              <a:t>Bij</a:t>
            </a:r>
            <a:r>
              <a:rPr lang="en-US" dirty="0" smtClean="0"/>
              <a:t> </a:t>
            </a:r>
            <a:r>
              <a:rPr lang="en-US" dirty="0" err="1" smtClean="0"/>
              <a:t>elke</a:t>
            </a:r>
            <a:r>
              <a:rPr lang="en-US" dirty="0" smtClean="0"/>
              <a:t> </a:t>
            </a:r>
            <a:r>
              <a:rPr lang="en-US" dirty="0" err="1" smtClean="0"/>
              <a:t>vraag</a:t>
            </a:r>
            <a:r>
              <a:rPr lang="en-US" baseline="0" dirty="0" smtClean="0"/>
              <a:t> </a:t>
            </a:r>
            <a:r>
              <a:rPr lang="en-US" baseline="0" dirty="0" err="1" smtClean="0"/>
              <a:t>gaat</a:t>
            </a:r>
            <a:r>
              <a:rPr lang="en-US" baseline="0" dirty="0" smtClean="0"/>
              <a:t> </a:t>
            </a:r>
            <a:r>
              <a:rPr lang="en-US" baseline="0" dirty="0" err="1" smtClean="0"/>
              <a:t>automatisch</a:t>
            </a:r>
            <a:r>
              <a:rPr lang="en-US" baseline="0" dirty="0" smtClean="0"/>
              <a:t> de timer </a:t>
            </a:r>
            <a:r>
              <a:rPr lang="en-US" baseline="0" dirty="0" err="1" smtClean="0"/>
              <a:t>lopen</a:t>
            </a:r>
            <a:r>
              <a:rPr lang="en-US" baseline="0" dirty="0" smtClean="0"/>
              <a:t>. </a:t>
            </a:r>
            <a:r>
              <a:rPr lang="en-US" baseline="0" dirty="0" err="1" smtClean="0"/>
              <a:t>Weten</a:t>
            </a:r>
            <a:r>
              <a:rPr lang="en-US" baseline="0" dirty="0" smtClean="0"/>
              <a:t> de </a:t>
            </a:r>
            <a:r>
              <a:rPr lang="en-US" baseline="0" dirty="0" err="1" smtClean="0"/>
              <a:t>leerlingen</a:t>
            </a:r>
            <a:r>
              <a:rPr lang="en-US" baseline="0" dirty="0" smtClean="0"/>
              <a:t> het </a:t>
            </a:r>
            <a:r>
              <a:rPr lang="en-US" baseline="0" dirty="0" err="1" smtClean="0"/>
              <a:t>antwoord</a:t>
            </a:r>
            <a:r>
              <a:rPr lang="en-US" baseline="0" dirty="0" smtClean="0"/>
              <a:t> al </a:t>
            </a:r>
            <a:r>
              <a:rPr lang="en-US" baseline="0" dirty="0" err="1" smtClean="0"/>
              <a:t>eerder</a:t>
            </a:r>
            <a:r>
              <a:rPr lang="en-US" baseline="0" dirty="0" smtClean="0"/>
              <a:t>, </a:t>
            </a:r>
            <a:r>
              <a:rPr lang="en-US" baseline="0" dirty="0" err="1" smtClean="0"/>
              <a:t>dan</a:t>
            </a:r>
            <a:r>
              <a:rPr lang="en-US" baseline="0" dirty="0" smtClean="0"/>
              <a:t> kun je </a:t>
            </a:r>
            <a:r>
              <a:rPr lang="en-US" baseline="0" dirty="0" err="1" smtClean="0"/>
              <a:t>gewoon</a:t>
            </a:r>
            <a:r>
              <a:rPr lang="en-US" baseline="0" dirty="0" smtClean="0"/>
              <a:t> </a:t>
            </a:r>
            <a:r>
              <a:rPr lang="en-US" baseline="0" dirty="0" err="1" smtClean="0"/>
              <a:t>verder</a:t>
            </a:r>
            <a:r>
              <a:rPr lang="en-US" baseline="0" dirty="0" smtClean="0"/>
              <a:t> </a:t>
            </a:r>
            <a:r>
              <a:rPr lang="en-US" baseline="0" dirty="0" err="1" smtClean="0"/>
              <a:t>klikken</a:t>
            </a:r>
            <a:r>
              <a:rPr lang="en-US" baseline="0" dirty="0" smtClean="0"/>
              <a:t>.</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1" baseline="0" dirty="0" err="1" smtClean="0"/>
              <a:t>Werkvorm</a:t>
            </a:r>
            <a:r>
              <a:rPr lang="en-US" baseline="0" dirty="0" smtClean="0"/>
              <a:t>: </a:t>
            </a:r>
            <a:r>
              <a:rPr lang="en-US" baseline="0" dirty="0" err="1" smtClean="0"/>
              <a:t>Laat</a:t>
            </a:r>
            <a:r>
              <a:rPr lang="en-US" baseline="0" dirty="0" smtClean="0"/>
              <a:t> de </a:t>
            </a:r>
            <a:r>
              <a:rPr lang="en-US" baseline="0" dirty="0" err="1" smtClean="0"/>
              <a:t>leerlingen</a:t>
            </a:r>
            <a:r>
              <a:rPr lang="en-US" baseline="0" dirty="0" smtClean="0"/>
              <a:t> </a:t>
            </a:r>
            <a:r>
              <a:rPr lang="en-US" baseline="0" dirty="0" err="1" smtClean="0"/>
              <a:t>bij</a:t>
            </a:r>
            <a:r>
              <a:rPr lang="en-US" baseline="0" dirty="0" smtClean="0"/>
              <a:t> </a:t>
            </a:r>
            <a:r>
              <a:rPr lang="en-US" baseline="0" dirty="0" err="1" smtClean="0"/>
              <a:t>meerkeuzevragen</a:t>
            </a:r>
            <a:r>
              <a:rPr lang="en-US" baseline="0" dirty="0" smtClean="0"/>
              <a:t> </a:t>
            </a:r>
            <a:r>
              <a:rPr lang="en-US" baseline="0" dirty="0" err="1" smtClean="0"/>
              <a:t>hun</a:t>
            </a:r>
            <a:r>
              <a:rPr lang="en-US" baseline="0" dirty="0" smtClean="0"/>
              <a:t> </a:t>
            </a:r>
            <a:r>
              <a:rPr lang="en-US" baseline="0" dirty="0" err="1" smtClean="0"/>
              <a:t>antwoord</a:t>
            </a:r>
            <a:r>
              <a:rPr lang="en-US" baseline="0" dirty="0" smtClean="0"/>
              <a:t> </a:t>
            </a:r>
            <a:r>
              <a:rPr lang="en-US" baseline="0" dirty="0" err="1" smtClean="0"/>
              <a:t>kiezen</a:t>
            </a:r>
            <a:r>
              <a:rPr lang="en-US" baseline="0" dirty="0" smtClean="0"/>
              <a:t> met “Ren je rot”. In de </a:t>
            </a:r>
            <a:r>
              <a:rPr lang="en-US" baseline="0" dirty="0" err="1" smtClean="0"/>
              <a:t>klas</a:t>
            </a:r>
            <a:r>
              <a:rPr lang="en-US" baseline="0" dirty="0" smtClean="0"/>
              <a:t> </a:t>
            </a:r>
            <a:r>
              <a:rPr lang="en-US" baseline="0" dirty="0" err="1" smtClean="0"/>
              <a:t>wijs</a:t>
            </a:r>
            <a:r>
              <a:rPr lang="en-US" baseline="0" dirty="0" smtClean="0"/>
              <a:t> je 3 </a:t>
            </a:r>
            <a:r>
              <a:rPr lang="en-US" baseline="0" dirty="0" err="1" smtClean="0"/>
              <a:t>hoeken</a:t>
            </a:r>
            <a:r>
              <a:rPr lang="en-US" baseline="0" dirty="0" smtClean="0"/>
              <a:t> </a:t>
            </a:r>
            <a:r>
              <a:rPr lang="en-US" baseline="0" dirty="0" err="1" smtClean="0"/>
              <a:t>aan</a:t>
            </a:r>
            <a:r>
              <a:rPr lang="en-US" baseline="0" dirty="0" smtClean="0"/>
              <a:t>: </a:t>
            </a:r>
            <a:r>
              <a:rPr lang="en-US" baseline="0" dirty="0" err="1" smtClean="0"/>
              <a:t>antwoord</a:t>
            </a:r>
            <a:r>
              <a:rPr lang="en-US" baseline="0" dirty="0" smtClean="0"/>
              <a:t> A, B </a:t>
            </a:r>
            <a:r>
              <a:rPr lang="en-US" baseline="0" dirty="0" err="1" smtClean="0"/>
              <a:t>en</a:t>
            </a:r>
            <a:r>
              <a:rPr lang="en-US" baseline="0" dirty="0" smtClean="0"/>
              <a:t> C. De </a:t>
            </a:r>
            <a:r>
              <a:rPr lang="en-US" baseline="0" dirty="0" err="1" smtClean="0"/>
              <a:t>leerlingen</a:t>
            </a:r>
            <a:r>
              <a:rPr lang="en-US" baseline="0" dirty="0" smtClean="0"/>
              <a:t> </a:t>
            </a:r>
            <a:r>
              <a:rPr lang="en-US" baseline="0" dirty="0" err="1" smtClean="0"/>
              <a:t>moeten</a:t>
            </a:r>
            <a:r>
              <a:rPr lang="en-US" baseline="0" dirty="0" smtClean="0"/>
              <a:t> </a:t>
            </a:r>
            <a:r>
              <a:rPr lang="en-US" baseline="0" dirty="0" err="1" smtClean="0"/>
              <a:t>naar</a:t>
            </a:r>
            <a:r>
              <a:rPr lang="en-US" baseline="0" dirty="0" smtClean="0"/>
              <a:t> de </a:t>
            </a:r>
            <a:r>
              <a:rPr lang="en-US" baseline="0" dirty="0" err="1" smtClean="0"/>
              <a:t>hoek</a:t>
            </a:r>
            <a:r>
              <a:rPr lang="en-US" baseline="0" dirty="0" smtClean="0"/>
              <a:t> </a:t>
            </a:r>
            <a:r>
              <a:rPr lang="en-US" baseline="0" dirty="0" err="1" smtClean="0"/>
              <a:t>rennen</a:t>
            </a:r>
            <a:r>
              <a:rPr lang="en-US" baseline="0" dirty="0" smtClean="0"/>
              <a:t> van het </a:t>
            </a:r>
            <a:r>
              <a:rPr lang="en-US" baseline="0" dirty="0" err="1" smtClean="0"/>
              <a:t>antwoord</a:t>
            </a:r>
            <a:r>
              <a:rPr lang="en-US" baseline="0" dirty="0" smtClean="0"/>
              <a:t>.  </a:t>
            </a:r>
            <a:r>
              <a:rPr lang="en-US" baseline="0" dirty="0" err="1" smtClean="0"/>
              <a:t>Een</a:t>
            </a:r>
            <a:r>
              <a:rPr lang="en-US" baseline="0" dirty="0" smtClean="0"/>
              <a:t> </a:t>
            </a:r>
            <a:r>
              <a:rPr lang="en-US" baseline="0" dirty="0" err="1" smtClean="0"/>
              <a:t>zittende</a:t>
            </a:r>
            <a:r>
              <a:rPr lang="en-US" baseline="0" dirty="0" smtClean="0"/>
              <a:t> variant is de </a:t>
            </a:r>
            <a:r>
              <a:rPr lang="en-US" baseline="0" dirty="0" err="1" smtClean="0"/>
              <a:t>leerlingen</a:t>
            </a:r>
            <a:r>
              <a:rPr lang="en-US" baseline="0" dirty="0" smtClean="0"/>
              <a:t> </a:t>
            </a:r>
            <a:r>
              <a:rPr lang="en-US" baseline="0" dirty="0" err="1" smtClean="0"/>
              <a:t>tegelijkertijd</a:t>
            </a:r>
            <a:r>
              <a:rPr lang="en-US" baseline="0" dirty="0" smtClean="0"/>
              <a:t> 1, 2 of 3 </a:t>
            </a:r>
            <a:r>
              <a:rPr lang="en-US" baseline="0" dirty="0" err="1" smtClean="0"/>
              <a:t>vingers</a:t>
            </a:r>
            <a:r>
              <a:rPr lang="en-US" baseline="0" dirty="0" smtClean="0"/>
              <a:t> op </a:t>
            </a:r>
            <a:r>
              <a:rPr lang="en-US" baseline="0" dirty="0" err="1" smtClean="0"/>
              <a:t>te</a:t>
            </a:r>
            <a:r>
              <a:rPr lang="en-US" baseline="0" dirty="0" smtClean="0"/>
              <a:t> </a:t>
            </a:r>
            <a:r>
              <a:rPr lang="en-US" baseline="0" dirty="0" err="1" smtClean="0"/>
              <a:t>laten</a:t>
            </a:r>
            <a:r>
              <a:rPr lang="en-US" baseline="0" dirty="0" smtClean="0"/>
              <a:t> </a:t>
            </a:r>
            <a:r>
              <a:rPr lang="en-US" baseline="0" dirty="0" err="1" smtClean="0"/>
              <a:t>steken</a:t>
            </a:r>
            <a:r>
              <a:rPr lang="en-US" baseline="0" dirty="0" smtClean="0"/>
              <a:t> (of </a:t>
            </a:r>
            <a:r>
              <a:rPr lang="en-US" baseline="0" dirty="0" err="1" smtClean="0"/>
              <a:t>een</a:t>
            </a:r>
            <a:r>
              <a:rPr lang="en-US" baseline="0" dirty="0" smtClean="0"/>
              <a:t> </a:t>
            </a:r>
            <a:r>
              <a:rPr lang="en-US" baseline="0" dirty="0" err="1" smtClean="0"/>
              <a:t>briefje</a:t>
            </a:r>
            <a:r>
              <a:rPr lang="en-US" baseline="0" dirty="0" smtClean="0"/>
              <a:t> met A, B of C). </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20</a:t>
            </a:fld>
            <a:endParaRPr lang="en-US"/>
          </a:p>
        </p:txBody>
      </p:sp>
    </p:spTree>
    <p:extLst>
      <p:ext uri="{BB962C8B-B14F-4D97-AF65-F5344CB8AC3E}">
        <p14:creationId xmlns:p14="http://schemas.microsoft.com/office/powerpoint/2010/main" val="3671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21</a:t>
            </a:fld>
            <a:endParaRPr lang="en-US"/>
          </a:p>
        </p:txBody>
      </p:sp>
    </p:spTree>
    <p:extLst>
      <p:ext uri="{BB962C8B-B14F-4D97-AF65-F5344CB8AC3E}">
        <p14:creationId xmlns:p14="http://schemas.microsoft.com/office/powerpoint/2010/main" val="3729756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Antwoord</a:t>
            </a:r>
            <a:r>
              <a:rPr lang="en-US" dirty="0" smtClean="0"/>
              <a:t>: B,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Leveranciers</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kiezen</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zelf</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wat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voor</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stroom</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ze</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rgbClr val="92D050"/>
                </a:solidFill>
                <a:effectLst>
                  <a:outerShdw blurRad="38100" dist="38100" dir="2700000" algn="tl">
                    <a:srgbClr val="000000">
                      <a:alpha val="43137"/>
                    </a:srgbClr>
                  </a:outerShdw>
                </a:effectLst>
                <a:latin typeface="Calibri" panose="020F0502020204030204" pitchFamily="34" charset="0"/>
              </a:rPr>
              <a:t>aanbieden</a:t>
            </a:r>
            <a:r>
              <a:rPr lang="en-US" sz="1200" b="0" dirty="0" smtClean="0">
                <a:solidFill>
                  <a:srgbClr val="92D050"/>
                </a:solidFill>
                <a:effectLst>
                  <a:outerShdw blurRad="38100" dist="38100" dir="2700000" algn="tl">
                    <a:srgbClr val="000000">
                      <a:alpha val="43137"/>
                    </a:srgbClr>
                  </a:outerShdw>
                </a:effectLst>
                <a:latin typeface="Calibri" panose="020F0502020204030204" pitchFamily="34" charset="0"/>
              </a:rPr>
              <a:t>.</a:t>
            </a:r>
          </a:p>
          <a:p>
            <a:r>
              <a:rPr lang="en-US" dirty="0" smtClean="0"/>
              <a:t>(het </a:t>
            </a:r>
            <a:r>
              <a:rPr lang="en-US" dirty="0" err="1" smtClean="0"/>
              <a:t>antwoord</a:t>
            </a:r>
            <a:r>
              <a:rPr lang="en-US" dirty="0" smtClean="0"/>
              <a:t> </a:t>
            </a:r>
            <a:r>
              <a:rPr lang="en-US" dirty="0" err="1" smtClean="0"/>
              <a:t>komt</a:t>
            </a:r>
            <a:r>
              <a:rPr lang="en-US" dirty="0" smtClean="0"/>
              <a:t> in </a:t>
            </a:r>
            <a:r>
              <a:rPr lang="en-US" dirty="0" err="1" smtClean="0"/>
              <a:t>beeld</a:t>
            </a:r>
            <a:r>
              <a:rPr lang="en-US" baseline="0" dirty="0" smtClean="0"/>
              <a:t> </a:t>
            </a:r>
            <a:r>
              <a:rPr lang="en-US" baseline="0" dirty="0" err="1" smtClean="0"/>
              <a:t>zodra</a:t>
            </a:r>
            <a:r>
              <a:rPr lang="en-US" baseline="0" dirty="0" smtClean="0"/>
              <a:t> de </a:t>
            </a:r>
            <a:r>
              <a:rPr lang="en-US" baseline="0" dirty="0" err="1" smtClean="0"/>
              <a:t>tijd</a:t>
            </a:r>
            <a:r>
              <a:rPr lang="en-US" baseline="0" dirty="0" smtClean="0"/>
              <a:t> op is)</a:t>
            </a: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22</a:t>
            </a:fld>
            <a:endParaRPr lang="en-US"/>
          </a:p>
        </p:txBody>
      </p:sp>
    </p:spTree>
    <p:extLst>
      <p:ext uri="{BB962C8B-B14F-4D97-AF65-F5344CB8AC3E}">
        <p14:creationId xmlns:p14="http://schemas.microsoft.com/office/powerpoint/2010/main" val="77702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baseline="0" dirty="0" smtClean="0"/>
              <a:t>Video: </a:t>
            </a:r>
            <a:r>
              <a:rPr lang="en-US" b="0" baseline="0" dirty="0" err="1" smtClean="0"/>
              <a:t>Tv-programma</a:t>
            </a:r>
            <a:r>
              <a:rPr lang="en-US" b="0" baseline="0" dirty="0" smtClean="0"/>
              <a:t> Radar </a:t>
            </a:r>
            <a:r>
              <a:rPr lang="en-US" b="0" baseline="0" dirty="0" err="1" smtClean="0"/>
              <a:t>legt</a:t>
            </a:r>
            <a:r>
              <a:rPr lang="en-US" b="0" baseline="0" dirty="0" smtClean="0"/>
              <a:t> de </a:t>
            </a:r>
            <a:r>
              <a:rPr lang="en-US" b="0" baseline="0" dirty="0" err="1" smtClean="0"/>
              <a:t>stroomranking</a:t>
            </a:r>
            <a:r>
              <a:rPr lang="en-US" b="0" baseline="0" dirty="0" smtClean="0"/>
              <a:t> van 2016 </a:t>
            </a:r>
            <a:r>
              <a:rPr lang="en-US" b="0" baseline="0" dirty="0" err="1" smtClean="0"/>
              <a:t>uit</a:t>
            </a:r>
            <a:r>
              <a:rPr lang="en-US" b="0" baseline="0" dirty="0" smtClean="0"/>
              <a:t>. URL: https://www.youtube.com/watch?v=IaoVFk1wez8</a:t>
            </a:r>
          </a:p>
          <a:p>
            <a:endParaRPr lang="en-US" b="1"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23</a:t>
            </a:fld>
            <a:endParaRPr lang="en-US"/>
          </a:p>
        </p:txBody>
      </p:sp>
    </p:spTree>
    <p:extLst>
      <p:ext uri="{BB962C8B-B14F-4D97-AF65-F5344CB8AC3E}">
        <p14:creationId xmlns:p14="http://schemas.microsoft.com/office/powerpoint/2010/main" val="21613940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24</a:t>
            </a:fld>
            <a:endParaRPr lang="en-US"/>
          </a:p>
        </p:txBody>
      </p:sp>
    </p:spTree>
    <p:extLst>
      <p:ext uri="{BB962C8B-B14F-4D97-AF65-F5344CB8AC3E}">
        <p14:creationId xmlns:p14="http://schemas.microsoft.com/office/powerpoint/2010/main" val="368400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Calibri" panose="020F0502020204030204" pitchFamily="34" charset="0"/>
              </a:rPr>
              <a:t>De </a:t>
            </a:r>
            <a:r>
              <a:rPr lang="en-US" sz="1200" dirty="0" err="1" smtClean="0">
                <a:solidFill>
                  <a:srgbClr val="000000"/>
                </a:solidFill>
                <a:latin typeface="Calibri" panose="020F0502020204030204" pitchFamily="34" charset="0"/>
              </a:rPr>
              <a:t>ranglijst</a:t>
            </a:r>
            <a:r>
              <a:rPr lang="en-US" sz="1200" dirty="0" smtClean="0">
                <a:solidFill>
                  <a:srgbClr val="000000"/>
                </a:solidFill>
                <a:latin typeface="Calibri" panose="020F0502020204030204" pitchFamily="34" charset="0"/>
              </a:rPr>
              <a:t> </a:t>
            </a:r>
            <a:r>
              <a:rPr lang="en-US" sz="1200" dirty="0" err="1" smtClean="0">
                <a:solidFill>
                  <a:srgbClr val="000000"/>
                </a:solidFill>
                <a:latin typeface="Calibri" panose="020F0502020204030204" pitchFamily="34" charset="0"/>
              </a:rPr>
              <a:t>bekijk</a:t>
            </a:r>
            <a:r>
              <a:rPr lang="en-US" sz="1200" dirty="0" smtClean="0">
                <a:solidFill>
                  <a:srgbClr val="000000"/>
                </a:solidFill>
                <a:latin typeface="Calibri" panose="020F0502020204030204" pitchFamily="34" charset="0"/>
              </a:rPr>
              <a:t> je</a:t>
            </a:r>
            <a:r>
              <a:rPr lang="en-US" sz="1200" baseline="0" dirty="0" smtClean="0">
                <a:solidFill>
                  <a:srgbClr val="000000"/>
                </a:solidFill>
                <a:latin typeface="Calibri" panose="020F0502020204030204" pitchFamily="34" charset="0"/>
              </a:rPr>
              <a:t> </a:t>
            </a:r>
            <a:r>
              <a:rPr lang="en-US" sz="1200" baseline="0" dirty="0" err="1" smtClean="0">
                <a:solidFill>
                  <a:srgbClr val="000000"/>
                </a:solidFill>
                <a:latin typeface="Calibri" panose="020F0502020204030204" pitchFamily="34" charset="0"/>
              </a:rPr>
              <a:t>hier</a:t>
            </a:r>
            <a:r>
              <a:rPr lang="en-US" sz="1200" baseline="0" dirty="0" smtClean="0">
                <a:solidFill>
                  <a:srgbClr val="000000"/>
                </a:solidFill>
                <a:latin typeface="Calibri" panose="020F0502020204030204" pitchFamily="34" charset="0"/>
              </a:rPr>
              <a:t>: </a:t>
            </a:r>
            <a:r>
              <a:rPr lang="nl-NL" sz="1200" b="0" i="0" u="none" strike="noStrike" kern="1200" dirty="0" smtClean="0">
                <a:solidFill>
                  <a:schemeClr val="tx1"/>
                </a:solidFill>
                <a:effectLst/>
                <a:latin typeface="+mn-lt"/>
                <a:ea typeface="+mn-ea"/>
                <a:cs typeface="+mn-cs"/>
              </a:rPr>
              <a:t>https://www.greenpeace.org/nl/hoe-groen-is-jouw-energiebedrijf/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dirty="0" smtClean="0">
                <a:solidFill>
                  <a:schemeClr val="tx1"/>
                </a:solidFill>
                <a:effectLst/>
                <a:latin typeface="+mn-lt"/>
                <a:ea typeface="+mn-ea"/>
                <a:cs typeface="+mn-cs"/>
              </a:rPr>
              <a:t>De ranglijst voor de zakelijke markt (dus ook voor scholen) vind je in het rapport:</a:t>
            </a:r>
            <a:r>
              <a:rPr lang="nl-NL" sz="1200" b="0" i="0" u="none" strike="noStrike" kern="1200" baseline="0" dirty="0" smtClean="0">
                <a:solidFill>
                  <a:schemeClr val="tx1"/>
                </a:solidFill>
                <a:effectLst/>
                <a:latin typeface="+mn-lt"/>
                <a:ea typeface="+mn-ea"/>
                <a:cs typeface="+mn-cs"/>
              </a:rPr>
              <a:t>  https://storage.googleapis.com/planet4-netherlands-stateless/2018/11/03a1fc05-wise_odns_rapport_v8_2018.pdf</a:t>
            </a:r>
            <a:endParaRPr lang="en-US" sz="1200" strike="noStrike" dirty="0" smtClean="0">
              <a:solidFill>
                <a:srgbClr val="000000"/>
              </a:solidFill>
              <a:latin typeface="Calibri" panose="020F0502020204030204" pitchFamily="34" charset="0"/>
            </a:endParaRP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25</a:t>
            </a:fld>
            <a:endParaRPr lang="en-US"/>
          </a:p>
        </p:txBody>
      </p:sp>
    </p:spTree>
    <p:extLst>
      <p:ext uri="{BB962C8B-B14F-4D97-AF65-F5344CB8AC3E}">
        <p14:creationId xmlns:p14="http://schemas.microsoft.com/office/powerpoint/2010/main" val="3187993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baseline="0" dirty="0" err="1" smtClean="0"/>
              <a:t>Opdracht</a:t>
            </a:r>
            <a:r>
              <a:rPr lang="en-US" b="1" baseline="0" dirty="0" smtClean="0"/>
              <a:t>: </a:t>
            </a:r>
          </a:p>
          <a:p>
            <a:r>
              <a:rPr lang="en-US" b="1" baseline="0" dirty="0" smtClean="0"/>
              <a:t>Tip: </a:t>
            </a:r>
            <a:r>
              <a:rPr lang="en-US" b="0" baseline="0" dirty="0" err="1" smtClean="0"/>
              <a:t>Laat</a:t>
            </a:r>
            <a:r>
              <a:rPr lang="en-US" b="0" baseline="0" dirty="0" smtClean="0"/>
              <a:t> de </a:t>
            </a:r>
            <a:r>
              <a:rPr lang="en-US" b="0" baseline="0" dirty="0" err="1" smtClean="0"/>
              <a:t>leerlingen</a:t>
            </a:r>
            <a:r>
              <a:rPr lang="en-US" b="0" baseline="0" dirty="0" smtClean="0"/>
              <a:t> </a:t>
            </a:r>
            <a:r>
              <a:rPr lang="en-US" b="0" baseline="0" dirty="0" err="1" smtClean="0"/>
              <a:t>een</a:t>
            </a:r>
            <a:r>
              <a:rPr lang="en-US" b="0" baseline="0" dirty="0" smtClean="0"/>
              <a:t> plan van </a:t>
            </a:r>
            <a:r>
              <a:rPr lang="en-US" b="0" baseline="0" dirty="0" err="1" smtClean="0"/>
              <a:t>aanpak</a:t>
            </a:r>
            <a:r>
              <a:rPr lang="en-US" b="0" baseline="0" dirty="0" smtClean="0"/>
              <a:t> </a:t>
            </a:r>
            <a:r>
              <a:rPr lang="en-US" b="0" baseline="0" dirty="0" err="1" smtClean="0"/>
              <a:t>maken</a:t>
            </a:r>
            <a:r>
              <a:rPr lang="en-US" b="0" baseline="0" dirty="0" smtClean="0"/>
              <a:t> </a:t>
            </a:r>
            <a:r>
              <a:rPr lang="en-US" b="0" baseline="0" dirty="0" err="1" smtClean="0"/>
              <a:t>en</a:t>
            </a:r>
            <a:r>
              <a:rPr lang="en-US" b="0" baseline="0" dirty="0" smtClean="0"/>
              <a:t> </a:t>
            </a:r>
            <a:r>
              <a:rPr lang="en-US" b="0" baseline="0" dirty="0" err="1" smtClean="0"/>
              <a:t>dit</a:t>
            </a:r>
            <a:r>
              <a:rPr lang="en-US" b="0" baseline="0" dirty="0" smtClean="0"/>
              <a:t> met </a:t>
            </a:r>
            <a:r>
              <a:rPr lang="en-US" b="0" baseline="0" dirty="0" err="1" smtClean="0"/>
              <a:t>jou</a:t>
            </a:r>
            <a:r>
              <a:rPr lang="en-US" b="0" baseline="0" dirty="0" smtClean="0"/>
              <a:t> </a:t>
            </a:r>
            <a:r>
              <a:rPr lang="en-US" b="0" baseline="0" dirty="0" err="1" smtClean="0"/>
              <a:t>afstemmen</a:t>
            </a:r>
            <a:r>
              <a:rPr lang="en-US" b="0" baseline="0" dirty="0" smtClean="0"/>
              <a:t>. </a:t>
            </a:r>
          </a:p>
          <a:p>
            <a:r>
              <a:rPr lang="en-US" b="1" baseline="0" dirty="0" smtClean="0"/>
              <a:t>Tip: </a:t>
            </a:r>
            <a:r>
              <a:rPr lang="en-US" b="0" baseline="0" dirty="0" smtClean="0"/>
              <a:t>Mail de </a:t>
            </a:r>
            <a:r>
              <a:rPr lang="en-US" b="0" baseline="0" dirty="0" err="1" smtClean="0"/>
              <a:t>uitkomsten</a:t>
            </a:r>
            <a:r>
              <a:rPr lang="en-US" b="0" baseline="0" dirty="0" smtClean="0"/>
              <a:t> </a:t>
            </a:r>
            <a:r>
              <a:rPr lang="en-US" b="0" baseline="0" dirty="0" err="1" smtClean="0"/>
              <a:t>naar</a:t>
            </a:r>
            <a:r>
              <a:rPr lang="en-US" b="0" baseline="0" dirty="0" smtClean="0"/>
              <a:t> </a:t>
            </a:r>
            <a:r>
              <a:rPr lang="nl-NL" sz="1200" b="0" i="0" u="sng" kern="1200" dirty="0" smtClean="0">
                <a:solidFill>
                  <a:schemeClr val="tx1"/>
                </a:solidFill>
                <a:effectLst/>
                <a:latin typeface="+mn-lt"/>
                <a:ea typeface="+mn-ea"/>
                <a:cs typeface="+mn-cs"/>
              </a:rPr>
              <a:t>schone.energie.nl@greenpeace.org</a:t>
            </a:r>
            <a:endParaRPr lang="en-US"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Tip:</a:t>
            </a:r>
            <a:r>
              <a:rPr lang="en-US" baseline="0" dirty="0" smtClean="0"/>
              <a:t> </a:t>
            </a:r>
            <a:r>
              <a:rPr lang="en-US" baseline="0" dirty="0" err="1" smtClean="0"/>
              <a:t>Kies</a:t>
            </a:r>
            <a:r>
              <a:rPr lang="en-US" baseline="0" dirty="0" smtClean="0"/>
              <a:t> </a:t>
            </a:r>
            <a:r>
              <a:rPr lang="en-US" baseline="0" dirty="0" err="1" smtClean="0"/>
              <a:t>een</a:t>
            </a:r>
            <a:r>
              <a:rPr lang="en-US" baseline="0" dirty="0" smtClean="0"/>
              <a:t> </a:t>
            </a:r>
            <a:r>
              <a:rPr lang="en-US" baseline="0" dirty="0" err="1" smtClean="0"/>
              <a:t>vorm</a:t>
            </a:r>
            <a:r>
              <a:rPr lang="en-US" baseline="0" dirty="0" smtClean="0"/>
              <a:t> </a:t>
            </a:r>
            <a:r>
              <a:rPr lang="en-US" baseline="0" dirty="0" err="1" smtClean="0"/>
              <a:t>waarin</a:t>
            </a:r>
            <a:r>
              <a:rPr lang="en-US" baseline="0" dirty="0" smtClean="0"/>
              <a:t> de </a:t>
            </a:r>
            <a:r>
              <a:rPr lang="en-US" baseline="0" dirty="0" err="1" smtClean="0"/>
              <a:t>leerlingen</a:t>
            </a:r>
            <a:r>
              <a:rPr lang="en-US" baseline="0" dirty="0" smtClean="0"/>
              <a:t> de </a:t>
            </a:r>
            <a:r>
              <a:rPr lang="en-US" baseline="0" dirty="0" err="1" smtClean="0"/>
              <a:t>opdracht</a:t>
            </a:r>
            <a:r>
              <a:rPr lang="en-US" baseline="0" dirty="0" smtClean="0"/>
              <a:t> </a:t>
            </a:r>
            <a:r>
              <a:rPr lang="en-US" baseline="0" dirty="0" err="1" smtClean="0"/>
              <a:t>moeten</a:t>
            </a:r>
            <a:r>
              <a:rPr lang="en-US" baseline="0" dirty="0" smtClean="0"/>
              <a:t> </a:t>
            </a:r>
            <a:r>
              <a:rPr lang="en-US" baseline="0" dirty="0" err="1" smtClean="0"/>
              <a:t>uitwerken</a:t>
            </a:r>
            <a:r>
              <a:rPr lang="en-US" baseline="0" dirty="0" smtClean="0"/>
              <a:t>. </a:t>
            </a:r>
            <a:r>
              <a:rPr lang="en-US" baseline="0" dirty="0" err="1" smtClean="0"/>
              <a:t>Bijvoorbeeld</a:t>
            </a:r>
            <a:r>
              <a:rPr lang="en-US" baseline="0" dirty="0" smtClean="0"/>
              <a:t>: </a:t>
            </a:r>
            <a:r>
              <a:rPr lang="en-US" baseline="0" dirty="0" err="1" smtClean="0"/>
              <a:t>een</a:t>
            </a:r>
            <a:r>
              <a:rPr lang="en-US" baseline="0" dirty="0" smtClean="0"/>
              <a:t> </a:t>
            </a:r>
            <a:r>
              <a:rPr lang="en-US" baseline="0" dirty="0" err="1" smtClean="0"/>
              <a:t>betoog</a:t>
            </a:r>
            <a:r>
              <a:rPr lang="en-US" baseline="0" dirty="0" smtClean="0"/>
              <a:t> </a:t>
            </a:r>
            <a:r>
              <a:rPr lang="en-US" baseline="0" dirty="0" err="1" smtClean="0"/>
              <a:t>schrijven</a:t>
            </a:r>
            <a:r>
              <a:rPr lang="en-US" baseline="0" dirty="0" smtClean="0"/>
              <a:t>, </a:t>
            </a:r>
            <a:r>
              <a:rPr lang="en-US" baseline="0" dirty="0" err="1" smtClean="0"/>
              <a:t>een</a:t>
            </a:r>
            <a:r>
              <a:rPr lang="en-US" baseline="0" dirty="0" smtClean="0"/>
              <a:t> </a:t>
            </a:r>
            <a:r>
              <a:rPr lang="en-US" baseline="0" dirty="0" err="1" smtClean="0"/>
              <a:t>aanbeveling</a:t>
            </a:r>
            <a:r>
              <a:rPr lang="en-US" baseline="0" dirty="0" smtClean="0"/>
              <a:t> of </a:t>
            </a:r>
            <a:r>
              <a:rPr lang="en-US" baseline="0" dirty="0" err="1" smtClean="0"/>
              <a:t>een</a:t>
            </a:r>
            <a:r>
              <a:rPr lang="en-US" baseline="0" dirty="0" smtClean="0"/>
              <a:t> </a:t>
            </a:r>
            <a:r>
              <a:rPr lang="en-US" baseline="0" dirty="0" err="1" smtClean="0"/>
              <a:t>korte</a:t>
            </a:r>
            <a:r>
              <a:rPr lang="en-US" baseline="0" dirty="0" smtClean="0"/>
              <a:t> pitch.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Op de </a:t>
            </a:r>
            <a:r>
              <a:rPr lang="en-US" baseline="0" dirty="0" err="1" smtClean="0"/>
              <a:t>volgende</a:t>
            </a:r>
            <a:r>
              <a:rPr lang="en-US" baseline="0" dirty="0" smtClean="0"/>
              <a:t> </a:t>
            </a:r>
            <a:r>
              <a:rPr lang="en-US" baseline="0" dirty="0" err="1" smtClean="0"/>
              <a:t>dia</a:t>
            </a:r>
            <a:r>
              <a:rPr lang="en-US" baseline="0" dirty="0" smtClean="0"/>
              <a:t> </a:t>
            </a:r>
            <a:r>
              <a:rPr lang="en-US" baseline="0" dirty="0" err="1" smtClean="0"/>
              <a:t>staan</a:t>
            </a:r>
            <a:r>
              <a:rPr lang="en-US" baseline="0" dirty="0" smtClean="0"/>
              <a:t> tips </a:t>
            </a:r>
            <a:r>
              <a:rPr lang="en-US" baseline="0" dirty="0" err="1" smtClean="0"/>
              <a:t>voor</a:t>
            </a:r>
            <a:r>
              <a:rPr lang="en-US" baseline="0" dirty="0" smtClean="0"/>
              <a:t> de </a:t>
            </a:r>
            <a:r>
              <a:rPr lang="en-US" baseline="0" dirty="0" err="1" smtClean="0"/>
              <a:t>leerlingen</a:t>
            </a:r>
            <a:r>
              <a:rPr lang="en-US" baseline="0" dirty="0" smtClean="0"/>
              <a:t> om het </a:t>
            </a:r>
            <a:r>
              <a:rPr lang="en-US" baseline="0" dirty="0" err="1" smtClean="0"/>
              <a:t>onderzoek</a:t>
            </a:r>
            <a:r>
              <a:rPr lang="en-US" baseline="0" dirty="0" smtClean="0"/>
              <a:t> </a:t>
            </a:r>
            <a:r>
              <a:rPr lang="en-US" baseline="0" dirty="0" err="1" smtClean="0"/>
              <a:t>uit</a:t>
            </a:r>
            <a:r>
              <a:rPr lang="en-US" baseline="0" dirty="0" smtClean="0"/>
              <a:t> </a:t>
            </a:r>
            <a:r>
              <a:rPr lang="en-US" baseline="0" dirty="0" err="1" smtClean="0"/>
              <a:t>te</a:t>
            </a:r>
            <a:r>
              <a:rPr lang="en-US" baseline="0" dirty="0" smtClean="0"/>
              <a:t> </a:t>
            </a:r>
            <a:r>
              <a:rPr lang="en-US" baseline="0" dirty="0" err="1" smtClean="0"/>
              <a:t>voeren</a:t>
            </a:r>
            <a:r>
              <a:rPr lang="en-US" baseline="0" dirty="0" smtClean="0"/>
              <a:t>.</a:t>
            </a:r>
          </a:p>
          <a:p>
            <a:endParaRPr lang="en-US" b="1"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26</a:t>
            </a:fld>
            <a:endParaRPr lang="en-US"/>
          </a:p>
        </p:txBody>
      </p:sp>
    </p:spTree>
    <p:extLst>
      <p:ext uri="{BB962C8B-B14F-4D97-AF65-F5344CB8AC3E}">
        <p14:creationId xmlns:p14="http://schemas.microsoft.com/office/powerpoint/2010/main" val="491962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b="1"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27</a:t>
            </a:fld>
            <a:endParaRPr lang="en-US"/>
          </a:p>
        </p:txBody>
      </p:sp>
    </p:spTree>
    <p:extLst>
      <p:ext uri="{BB962C8B-B14F-4D97-AF65-F5344CB8AC3E}">
        <p14:creationId xmlns:p14="http://schemas.microsoft.com/office/powerpoint/2010/main" val="1282203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t>Achtergrondinformatie</a:t>
            </a:r>
            <a:r>
              <a:rPr lang="en-US" b="1" dirty="0" smtClean="0"/>
              <a:t>: </a:t>
            </a:r>
            <a:endParaRPr lang="en-US" b="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smtClean="0"/>
              <a:t>Leerlingen</a:t>
            </a:r>
            <a:r>
              <a:rPr lang="en-US" dirty="0" smtClean="0"/>
              <a:t> </a:t>
            </a:r>
            <a:r>
              <a:rPr lang="en-US" dirty="0" err="1" smtClean="0"/>
              <a:t>kunnen</a:t>
            </a:r>
            <a:r>
              <a:rPr lang="en-US" dirty="0" smtClean="0"/>
              <a:t> </a:t>
            </a:r>
            <a:r>
              <a:rPr lang="en-US" dirty="0" err="1" smtClean="0"/>
              <a:t>een</a:t>
            </a:r>
            <a:r>
              <a:rPr lang="en-US" dirty="0" smtClean="0"/>
              <a:t> </a:t>
            </a:r>
            <a:r>
              <a:rPr lang="en-US" dirty="0" err="1" smtClean="0"/>
              <a:t>petitie</a:t>
            </a:r>
            <a:r>
              <a:rPr lang="en-US" dirty="0" smtClean="0"/>
              <a:t> </a:t>
            </a:r>
            <a:r>
              <a:rPr lang="en-US" dirty="0" err="1" smtClean="0"/>
              <a:t>starten</a:t>
            </a:r>
            <a:r>
              <a:rPr lang="en-US" baseline="0" dirty="0" smtClean="0"/>
              <a:t> op www.petitiestarter.nl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solidFill>
                  <a:srgbClr val="000000"/>
                </a:solidFill>
                <a:latin typeface="Calibri" panose="020F0502020204030204" pitchFamily="34" charset="0"/>
              </a:rPr>
              <a:t>Nodig</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een</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gastspreker</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uit</a:t>
            </a:r>
            <a:r>
              <a:rPr lang="en-US" baseline="0" dirty="0" smtClean="0">
                <a:solidFill>
                  <a:srgbClr val="000000"/>
                </a:solidFill>
                <a:latin typeface="Calibri" panose="020F0502020204030204" pitchFamily="34" charset="0"/>
              </a:rPr>
              <a:t> om </a:t>
            </a:r>
            <a:r>
              <a:rPr lang="en-US" baseline="0" dirty="0" err="1" smtClean="0">
                <a:solidFill>
                  <a:srgbClr val="000000"/>
                </a:solidFill>
                <a:latin typeface="Calibri" panose="020F0502020204030204" pitchFamily="34" charset="0"/>
              </a:rPr>
              <a:t>jullie</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actie</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verder</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vorm</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te</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geven</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zie</a:t>
            </a:r>
            <a:r>
              <a:rPr lang="en-US" baseline="0" dirty="0" smtClean="0">
                <a:solidFill>
                  <a:srgbClr val="000000"/>
                </a:solidFill>
                <a:latin typeface="Calibri" panose="020F0502020204030204" pitchFamily="34" charset="0"/>
              </a:rPr>
              <a:t> </a:t>
            </a:r>
            <a:r>
              <a:rPr lang="en-US" baseline="0" dirty="0" err="1" smtClean="0">
                <a:solidFill>
                  <a:srgbClr val="000000"/>
                </a:solidFill>
                <a:latin typeface="Calibri" panose="020F0502020204030204" pitchFamily="34" charset="0"/>
              </a:rPr>
              <a:t>dia</a:t>
            </a:r>
            <a:r>
              <a:rPr lang="en-US" baseline="0" dirty="0" smtClean="0">
                <a:solidFill>
                  <a:srgbClr val="000000"/>
                </a:solidFill>
                <a:latin typeface="Calibri" panose="020F0502020204030204" pitchFamily="34" charset="0"/>
              </a:rPr>
              <a:t> 39)</a:t>
            </a:r>
            <a:endParaRPr lang="en-US" dirty="0" smtClean="0">
              <a:solidFill>
                <a:srgbClr val="000000"/>
              </a:solidFill>
              <a:latin typeface="Calibri" panose="020F0502020204030204" pitchFamily="34" charset="0"/>
            </a:endParaRPr>
          </a:p>
          <a:p>
            <a:pPr marL="285750" indent="-285750">
              <a:lnSpc>
                <a:spcPct val="100000"/>
              </a:lnSpc>
              <a:buFont typeface="Arial" panose="020B0604020202020204" pitchFamily="34" charset="0"/>
              <a:buChar char="•"/>
            </a:pPr>
            <a:r>
              <a:rPr lang="en-US" dirty="0" err="1" smtClean="0">
                <a:solidFill>
                  <a:srgbClr val="000000"/>
                </a:solidFill>
                <a:latin typeface="Calibri" panose="020F0502020204030204" pitchFamily="34" charset="0"/>
              </a:rPr>
              <a:t>Bekijk</a:t>
            </a:r>
            <a:r>
              <a:rPr lang="en-US" dirty="0" smtClean="0">
                <a:solidFill>
                  <a:srgbClr val="000000"/>
                </a:solidFill>
                <a:latin typeface="Calibri" panose="020F0502020204030204" pitchFamily="34" charset="0"/>
              </a:rPr>
              <a:t> 5 </a:t>
            </a:r>
            <a:r>
              <a:rPr lang="en-US" dirty="0" err="1" smtClean="0">
                <a:solidFill>
                  <a:srgbClr val="000000"/>
                </a:solidFill>
                <a:latin typeface="Calibri" panose="020F0502020204030204" pitchFamily="34" charset="0"/>
              </a:rPr>
              <a:t>manieren</a:t>
            </a:r>
            <a:r>
              <a:rPr lang="en-US" dirty="0" smtClean="0">
                <a:solidFill>
                  <a:srgbClr val="000000"/>
                </a:solidFill>
                <a:latin typeface="Calibri" panose="020F0502020204030204" pitchFamily="34" charset="0"/>
              </a:rPr>
              <a:t> van </a:t>
            </a:r>
            <a:r>
              <a:rPr lang="en-US" dirty="0" err="1" smtClean="0">
                <a:solidFill>
                  <a:srgbClr val="000000"/>
                </a:solidFill>
                <a:latin typeface="Calibri" panose="020F0502020204030204" pitchFamily="34" charset="0"/>
              </a:rPr>
              <a:t>actievoeren</a:t>
            </a:r>
            <a:r>
              <a:rPr lang="en-US" dirty="0" smtClean="0">
                <a:solidFill>
                  <a:srgbClr val="000000"/>
                </a:solidFill>
                <a:latin typeface="Calibri" panose="020F0502020204030204" pitchFamily="34" charset="0"/>
              </a:rPr>
              <a:t>:</a:t>
            </a:r>
            <a:r>
              <a:rPr lang="en-US" b="1" dirty="0" smtClean="0">
                <a:solidFill>
                  <a:srgbClr val="000000"/>
                </a:solidFill>
                <a:latin typeface="Calibri" panose="020F0502020204030204" pitchFamily="34" charset="0"/>
              </a:rPr>
              <a:t> </a:t>
            </a:r>
            <a:r>
              <a:rPr lang="en-US" b="1" dirty="0" smtClean="0">
                <a:solidFill>
                  <a:srgbClr val="000000"/>
                </a:solidFill>
                <a:latin typeface="Calibri" panose="020F0502020204030204" pitchFamily="34" charset="0"/>
                <a:hlinkClick r:id="rId3"/>
              </a:rPr>
              <a:t>bit.ly/</a:t>
            </a:r>
            <a:r>
              <a:rPr lang="en-US" b="1" dirty="0" err="1" smtClean="0">
                <a:solidFill>
                  <a:srgbClr val="000000"/>
                </a:solidFill>
                <a:latin typeface="Calibri" panose="020F0502020204030204" pitchFamily="34" charset="0"/>
                <a:hlinkClick r:id="rId3"/>
              </a:rPr>
              <a:t>GPwerkwijze</a:t>
            </a:r>
            <a:endParaRPr lang="en-US" b="1" dirty="0" smtClean="0">
              <a:solidFill>
                <a:srgbClr val="000000"/>
              </a:solidFill>
              <a:latin typeface="Calibri" panose="020F0502020204030204" pitchFamily="34" charset="0"/>
            </a:endParaRPr>
          </a:p>
          <a:p>
            <a:pPr marL="285750" indent="-285750">
              <a:lnSpc>
                <a:spcPct val="100000"/>
              </a:lnSpc>
              <a:buFont typeface="Arial" panose="020B0604020202020204" pitchFamily="34" charset="0"/>
              <a:buChar char="•"/>
            </a:pPr>
            <a:r>
              <a:rPr lang="en-US" dirty="0" smtClean="0">
                <a:solidFill>
                  <a:srgbClr val="000000"/>
                </a:solidFill>
                <a:latin typeface="Calibri" panose="020F0502020204030204" pitchFamily="34" charset="0"/>
              </a:rPr>
              <a:t>De regels </a:t>
            </a:r>
            <a:r>
              <a:rPr lang="en-US" dirty="0" err="1" smtClean="0">
                <a:solidFill>
                  <a:srgbClr val="000000"/>
                </a:solidFill>
                <a:latin typeface="Calibri" panose="020F0502020204030204" pitchFamily="34" charset="0"/>
              </a:rPr>
              <a:t>voor</a:t>
            </a:r>
            <a:r>
              <a:rPr lang="en-US" dirty="0" smtClean="0">
                <a:solidFill>
                  <a:srgbClr val="000000"/>
                </a:solidFill>
                <a:latin typeface="Calibri" panose="020F0502020204030204" pitchFamily="34" charset="0"/>
              </a:rPr>
              <a:t> </a:t>
            </a:r>
            <a:r>
              <a:rPr lang="en-US" dirty="0" err="1" smtClean="0">
                <a:solidFill>
                  <a:srgbClr val="000000"/>
                </a:solidFill>
                <a:latin typeface="Calibri" panose="020F0502020204030204" pitchFamily="34" charset="0"/>
              </a:rPr>
              <a:t>burgelijke</a:t>
            </a:r>
            <a:r>
              <a:rPr lang="en-US" dirty="0" smtClean="0">
                <a:solidFill>
                  <a:srgbClr val="000000"/>
                </a:solidFill>
                <a:latin typeface="Calibri" panose="020F0502020204030204" pitchFamily="34" charset="0"/>
              </a:rPr>
              <a:t> </a:t>
            </a:r>
            <a:r>
              <a:rPr lang="en-US" dirty="0" err="1" smtClean="0">
                <a:solidFill>
                  <a:srgbClr val="000000"/>
                </a:solidFill>
                <a:latin typeface="Calibri" panose="020F0502020204030204" pitchFamily="34" charset="0"/>
              </a:rPr>
              <a:t>ongehoorzaamheid</a:t>
            </a:r>
            <a:r>
              <a:rPr lang="en-US" dirty="0" smtClean="0">
                <a:solidFill>
                  <a:srgbClr val="000000"/>
                </a:solidFill>
                <a:latin typeface="Calibri" panose="020F0502020204030204" pitchFamily="34" charset="0"/>
              </a:rPr>
              <a:t>: </a:t>
            </a:r>
            <a:r>
              <a:rPr lang="en-US" b="1" dirty="0" smtClean="0">
                <a:solidFill>
                  <a:srgbClr val="000000"/>
                </a:solidFill>
                <a:latin typeface="Calibri" panose="020F0502020204030204" pitchFamily="34" charset="0"/>
                <a:hlinkClick r:id="rId4"/>
              </a:rPr>
              <a:t>bit.ly/</a:t>
            </a:r>
            <a:r>
              <a:rPr lang="en-US" b="1" dirty="0" err="1" smtClean="0">
                <a:solidFill>
                  <a:srgbClr val="000000"/>
                </a:solidFill>
                <a:latin typeface="Calibri" panose="020F0502020204030204" pitchFamily="34" charset="0"/>
                <a:hlinkClick r:id="rId4"/>
              </a:rPr>
              <a:t>actieregels</a:t>
            </a: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Over </a:t>
            </a:r>
            <a:r>
              <a:rPr lang="en-US" dirty="0" err="1" smtClean="0"/>
              <a:t>actievoeren</a:t>
            </a:r>
            <a:r>
              <a:rPr lang="en-US"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Greenpeace</a:t>
            </a:r>
            <a:r>
              <a:rPr lang="en-US" baseline="0" dirty="0" smtClean="0"/>
              <a:t> </a:t>
            </a:r>
            <a:r>
              <a:rPr lang="en-US" baseline="0" dirty="0" err="1" smtClean="0"/>
              <a:t>voert</a:t>
            </a:r>
            <a:r>
              <a:rPr lang="en-US" baseline="0" dirty="0" smtClean="0"/>
              <a:t> </a:t>
            </a:r>
            <a:r>
              <a:rPr lang="en-US" baseline="0" dirty="0" err="1" smtClean="0"/>
              <a:t>onderzoek</a:t>
            </a:r>
            <a:r>
              <a:rPr lang="en-US" baseline="0" dirty="0" smtClean="0"/>
              <a:t> </a:t>
            </a:r>
            <a:r>
              <a:rPr lang="en-US" baseline="0" dirty="0" err="1" smtClean="0"/>
              <a:t>uit</a:t>
            </a:r>
            <a:r>
              <a:rPr lang="en-US" baseline="0" dirty="0" smtClean="0"/>
              <a:t> </a:t>
            </a:r>
            <a:r>
              <a:rPr lang="en-US" baseline="0" dirty="0" err="1" smtClean="0"/>
              <a:t>en</a:t>
            </a:r>
            <a:r>
              <a:rPr lang="en-US" baseline="0" dirty="0" smtClean="0"/>
              <a:t> </a:t>
            </a:r>
            <a:r>
              <a:rPr lang="en-US" baseline="0" dirty="0" err="1" smtClean="0"/>
              <a:t>praat</a:t>
            </a:r>
            <a:r>
              <a:rPr lang="en-US" baseline="0" dirty="0" smtClean="0"/>
              <a:t> met de (</a:t>
            </a:r>
            <a:r>
              <a:rPr lang="en-US" baseline="0" dirty="0" err="1" smtClean="0"/>
              <a:t>lokale</a:t>
            </a:r>
            <a:r>
              <a:rPr lang="en-US" baseline="0" dirty="0" smtClean="0"/>
              <a:t>) </a:t>
            </a:r>
            <a:r>
              <a:rPr lang="en-US" baseline="0" dirty="0" err="1" smtClean="0"/>
              <a:t>politiek</a:t>
            </a:r>
            <a:r>
              <a:rPr lang="en-US" baseline="0" dirty="0" smtClean="0"/>
              <a:t> </a:t>
            </a:r>
            <a:r>
              <a:rPr lang="en-US" baseline="0" dirty="0" err="1" smtClean="0"/>
              <a:t>en</a:t>
            </a:r>
            <a:r>
              <a:rPr lang="en-US" baseline="0" dirty="0" smtClean="0"/>
              <a:t> het </a:t>
            </a:r>
            <a:r>
              <a:rPr lang="en-US" baseline="0" dirty="0" err="1" smtClean="0"/>
              <a:t>bedrijfsleven</a:t>
            </a:r>
            <a:r>
              <a:rPr lang="en-US" baseline="0" dirty="0" smtClean="0"/>
              <a:t> over de </a:t>
            </a:r>
            <a:r>
              <a:rPr lang="en-US" baseline="0" dirty="0" err="1" smtClean="0"/>
              <a:t>oplossingen</a:t>
            </a:r>
            <a:r>
              <a:rPr lang="en-US" baseline="0" dirty="0" smtClean="0"/>
              <a:t>. </a:t>
            </a:r>
            <a:r>
              <a:rPr lang="en-US" baseline="0" dirty="0" err="1" smtClean="0"/>
              <a:t>Als</a:t>
            </a:r>
            <a:r>
              <a:rPr lang="en-US" baseline="0" dirty="0" smtClean="0"/>
              <a:t> </a:t>
            </a:r>
            <a:r>
              <a:rPr lang="en-US" baseline="0" dirty="0" err="1" smtClean="0"/>
              <a:t>zij</a:t>
            </a:r>
            <a:r>
              <a:rPr lang="en-US" baseline="0" dirty="0" smtClean="0"/>
              <a:t> </a:t>
            </a:r>
            <a:r>
              <a:rPr lang="en-US" baseline="0" dirty="0" err="1" smtClean="0"/>
              <a:t>niet</a:t>
            </a:r>
            <a:r>
              <a:rPr lang="en-US" baseline="0" dirty="0" smtClean="0"/>
              <a:t> </a:t>
            </a:r>
            <a:r>
              <a:rPr lang="en-US" baseline="0" dirty="0" err="1" smtClean="0"/>
              <a:t>willen</a:t>
            </a:r>
            <a:r>
              <a:rPr lang="en-US" baseline="0" dirty="0" smtClean="0"/>
              <a:t> </a:t>
            </a:r>
            <a:r>
              <a:rPr lang="en-US" baseline="0" dirty="0" err="1" smtClean="0"/>
              <a:t>luisteren</a:t>
            </a:r>
            <a:r>
              <a:rPr lang="en-US" baseline="0" dirty="0" smtClean="0"/>
              <a:t>, </a:t>
            </a:r>
            <a:r>
              <a:rPr lang="en-US" baseline="0" dirty="0" err="1" smtClean="0"/>
              <a:t>delen</a:t>
            </a:r>
            <a:r>
              <a:rPr lang="en-US" baseline="0" dirty="0" smtClean="0"/>
              <a:t> we </a:t>
            </a:r>
            <a:r>
              <a:rPr lang="en-US" baseline="0" dirty="0" err="1" smtClean="0"/>
              <a:t>onze</a:t>
            </a:r>
            <a:r>
              <a:rPr lang="en-US" baseline="0" dirty="0" smtClean="0"/>
              <a:t> </a:t>
            </a:r>
            <a:r>
              <a:rPr lang="en-US" baseline="0" dirty="0" err="1" smtClean="0"/>
              <a:t>zorgen</a:t>
            </a:r>
            <a:r>
              <a:rPr lang="en-US" baseline="0" dirty="0" smtClean="0"/>
              <a:t> met de </a:t>
            </a:r>
            <a:r>
              <a:rPr lang="en-US" baseline="0" dirty="0" err="1" smtClean="0"/>
              <a:t>wereld</a:t>
            </a:r>
            <a:r>
              <a:rPr lang="en-US" baseline="0" dirty="0" smtClean="0"/>
              <a:t> </a:t>
            </a:r>
            <a:r>
              <a:rPr lang="en-US" baseline="0" dirty="0" err="1" smtClean="0"/>
              <a:t>en</a:t>
            </a:r>
            <a:r>
              <a:rPr lang="en-US" baseline="0" dirty="0" smtClean="0"/>
              <a:t> </a:t>
            </a:r>
            <a:r>
              <a:rPr lang="en-US" baseline="0" dirty="0" err="1" smtClean="0"/>
              <a:t>komen</a:t>
            </a:r>
            <a:r>
              <a:rPr lang="en-US" baseline="0" dirty="0" smtClean="0"/>
              <a:t> we in </a:t>
            </a:r>
            <a:r>
              <a:rPr lang="en-US" baseline="0" dirty="0" err="1" smtClean="0"/>
              <a:t>actie</a:t>
            </a:r>
            <a:r>
              <a:rPr lang="en-US" baseline="0" dirty="0" smtClean="0"/>
              <a:t>. </a:t>
            </a:r>
            <a:r>
              <a:rPr lang="en-US" baseline="0" dirty="0" err="1" smtClean="0"/>
              <a:t>Onze</a:t>
            </a:r>
            <a:r>
              <a:rPr lang="en-US" baseline="0" dirty="0" smtClean="0"/>
              <a:t> </a:t>
            </a:r>
            <a:r>
              <a:rPr lang="en-US" baseline="0" dirty="0" err="1" smtClean="0"/>
              <a:t>acties</a:t>
            </a:r>
            <a:r>
              <a:rPr lang="en-US" baseline="0" dirty="0" smtClean="0"/>
              <a:t> </a:t>
            </a:r>
            <a:r>
              <a:rPr lang="en-US" baseline="0" dirty="0" err="1" smtClean="0"/>
              <a:t>zijn</a:t>
            </a:r>
            <a:r>
              <a:rPr lang="en-US" baseline="0" dirty="0" smtClean="0"/>
              <a:t> </a:t>
            </a:r>
            <a:r>
              <a:rPr lang="en-US" baseline="0" dirty="0" err="1" smtClean="0"/>
              <a:t>altijd</a:t>
            </a:r>
            <a:r>
              <a:rPr lang="en-US" baseline="0" dirty="0" smtClean="0"/>
              <a:t> </a:t>
            </a:r>
            <a:r>
              <a:rPr lang="en-US" baseline="0" dirty="0" err="1" smtClean="0"/>
              <a:t>geweldloos</a:t>
            </a:r>
            <a:r>
              <a:rPr lang="en-US" baseline="0" dirty="0" smtClean="0"/>
              <a:t>. </a:t>
            </a:r>
            <a:r>
              <a:rPr lang="en-US" dirty="0" smtClean="0"/>
              <a:t>De </a:t>
            </a:r>
            <a:r>
              <a:rPr lang="en-US" dirty="0" err="1" smtClean="0"/>
              <a:t>acties</a:t>
            </a:r>
            <a:r>
              <a:rPr lang="en-US" dirty="0" smtClean="0"/>
              <a:t> van Greenpeace </a:t>
            </a:r>
            <a:r>
              <a:rPr lang="en-US" dirty="0" err="1" smtClean="0"/>
              <a:t>vallen</a:t>
            </a:r>
            <a:r>
              <a:rPr lang="en-US" dirty="0" smtClean="0"/>
              <a:t> </a:t>
            </a:r>
            <a:r>
              <a:rPr lang="en-US" dirty="0" err="1" smtClean="0"/>
              <a:t>vaak</a:t>
            </a:r>
            <a:r>
              <a:rPr lang="en-US" dirty="0" smtClean="0"/>
              <a:t> </a:t>
            </a:r>
            <a:r>
              <a:rPr lang="en-US" dirty="0" err="1" smtClean="0"/>
              <a:t>onder</a:t>
            </a:r>
            <a:r>
              <a:rPr lang="en-US" dirty="0" smtClean="0"/>
              <a:t> ‘</a:t>
            </a:r>
            <a:r>
              <a:rPr lang="en-US" dirty="0" err="1" smtClean="0"/>
              <a:t>burgelijke</a:t>
            </a:r>
            <a:r>
              <a:rPr lang="en-US" dirty="0" smtClean="0"/>
              <a:t> </a:t>
            </a:r>
            <a:r>
              <a:rPr lang="en-US" dirty="0" err="1" smtClean="0"/>
              <a:t>ongehoorzaamheid</a:t>
            </a:r>
            <a:r>
              <a:rPr lang="en-US" dirty="0" smtClean="0"/>
              <a:t>’. Lees </a:t>
            </a:r>
            <a:r>
              <a:rPr lang="en-US" dirty="0" err="1" smtClean="0"/>
              <a:t>er</a:t>
            </a:r>
            <a:r>
              <a:rPr lang="en-US" dirty="0" smtClean="0"/>
              <a:t> </a:t>
            </a:r>
            <a:r>
              <a:rPr lang="en-US" dirty="0" err="1" smtClean="0"/>
              <a:t>hier</a:t>
            </a:r>
            <a:r>
              <a:rPr lang="en-US" dirty="0" smtClean="0"/>
              <a:t> </a:t>
            </a:r>
            <a:r>
              <a:rPr lang="en-US" dirty="0" err="1" smtClean="0"/>
              <a:t>meer</a:t>
            </a:r>
            <a:r>
              <a:rPr lang="en-US" dirty="0" smtClean="0"/>
              <a:t> over: http://www.greenpeace.nl/actie/Academy/risicos/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De</a:t>
            </a:r>
            <a:r>
              <a:rPr lang="en-US" baseline="0" dirty="0" smtClean="0"/>
              <a:t> </a:t>
            </a:r>
            <a:r>
              <a:rPr lang="en-US" baseline="0" dirty="0" err="1" smtClean="0"/>
              <a:t>gouden</a:t>
            </a:r>
            <a:r>
              <a:rPr lang="en-US" baseline="0" dirty="0" smtClean="0"/>
              <a:t> regels van </a:t>
            </a:r>
            <a:r>
              <a:rPr lang="en-US" baseline="0" dirty="0" err="1" smtClean="0"/>
              <a:t>actievoeren</a:t>
            </a:r>
            <a:r>
              <a:rPr lang="en-US" baseline="0" dirty="0" smtClean="0"/>
              <a:t>:</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subsidiair</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veilig</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geweldloos</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proportioneel</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niet</a:t>
            </a:r>
            <a:r>
              <a:rPr lang="en-US" dirty="0" smtClean="0"/>
              <a:t> </a:t>
            </a:r>
            <a:r>
              <a:rPr lang="en-US" dirty="0" err="1" smtClean="0"/>
              <a:t>alleen</a:t>
            </a:r>
            <a:r>
              <a:rPr lang="en-US" dirty="0" smtClean="0"/>
              <a:t> </a:t>
            </a:r>
            <a:r>
              <a:rPr lang="en-US" dirty="0" err="1" smtClean="0"/>
              <a:t>uit</a:t>
            </a:r>
            <a:r>
              <a:rPr lang="en-US" dirty="0" smtClean="0"/>
              <a:t> </a:t>
            </a:r>
            <a:r>
              <a:rPr lang="en-US" dirty="0" err="1" smtClean="0"/>
              <a:t>eigenbelang</a:t>
            </a:r>
            <a:endParaRPr lang="en-US" dirty="0" smtClean="0"/>
          </a:p>
          <a:p>
            <a:pPr marL="228600" indent="-228600">
              <a:buFont typeface="+mj-lt"/>
              <a:buAutoNum type="arabicPeriod"/>
            </a:pPr>
            <a:r>
              <a:rPr lang="en-US" dirty="0" smtClean="0"/>
              <a:t>De </a:t>
            </a:r>
            <a:r>
              <a:rPr lang="en-US" dirty="0" err="1" smtClean="0"/>
              <a:t>actie</a:t>
            </a:r>
            <a:r>
              <a:rPr lang="en-US" dirty="0" smtClean="0"/>
              <a:t> is </a:t>
            </a:r>
            <a:r>
              <a:rPr lang="en-US" dirty="0" err="1" smtClean="0"/>
              <a:t>openlijk</a:t>
            </a:r>
            <a:r>
              <a:rPr lang="en-US" dirty="0" smtClean="0"/>
              <a:t> </a:t>
            </a:r>
            <a:r>
              <a:rPr lang="en-US" dirty="0" err="1" smtClean="0"/>
              <a:t>en</a:t>
            </a:r>
            <a:r>
              <a:rPr lang="en-US" dirty="0" smtClean="0"/>
              <a:t> </a:t>
            </a:r>
            <a:r>
              <a:rPr lang="en-US" dirty="0" err="1" smtClean="0"/>
              <a:t>openbaar</a:t>
            </a:r>
            <a:endParaRPr lang="en-US" dirty="0" smtClean="0"/>
          </a:p>
          <a:p>
            <a:pPr marL="228600" indent="-228600">
              <a:buFont typeface="+mj-lt"/>
              <a:buAutoNum type="arabicPeriod"/>
            </a:pPr>
            <a:r>
              <a:rPr lang="en-US" dirty="0" smtClean="0"/>
              <a:t>Je </a:t>
            </a:r>
            <a:r>
              <a:rPr lang="en-US" dirty="0" err="1" smtClean="0"/>
              <a:t>aanvaardt</a:t>
            </a:r>
            <a:r>
              <a:rPr lang="en-US" dirty="0" smtClean="0"/>
              <a:t> de </a:t>
            </a:r>
            <a:r>
              <a:rPr lang="en-US" dirty="0" err="1" smtClean="0"/>
              <a:t>juridische</a:t>
            </a:r>
            <a:r>
              <a:rPr lang="en-US" dirty="0" smtClean="0"/>
              <a:t> </a:t>
            </a:r>
            <a:r>
              <a:rPr lang="en-US" dirty="0" err="1" smtClean="0"/>
              <a:t>consequenties</a:t>
            </a:r>
            <a:endParaRPr lang="nl-NL" dirty="0" smtClean="0"/>
          </a:p>
          <a:p>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28</a:t>
            </a:fld>
            <a:endParaRPr lang="en-US"/>
          </a:p>
        </p:txBody>
      </p:sp>
    </p:spTree>
    <p:extLst>
      <p:ext uri="{BB962C8B-B14F-4D97-AF65-F5344CB8AC3E}">
        <p14:creationId xmlns:p14="http://schemas.microsoft.com/office/powerpoint/2010/main" val="3286059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smtClean="0"/>
              <a:t>Op de</a:t>
            </a:r>
            <a:r>
              <a:rPr lang="en-US" baseline="0" dirty="0" smtClean="0"/>
              <a:t> </a:t>
            </a:r>
            <a:r>
              <a:rPr lang="en-US" baseline="0" dirty="0" err="1" smtClean="0"/>
              <a:t>volgende</a:t>
            </a:r>
            <a:r>
              <a:rPr lang="en-US" baseline="0" dirty="0" smtClean="0"/>
              <a:t> </a:t>
            </a:r>
            <a:r>
              <a:rPr lang="en-US" baseline="0" dirty="0" err="1" smtClean="0"/>
              <a:t>dia</a:t>
            </a:r>
            <a:r>
              <a:rPr lang="en-US" baseline="0" dirty="0" smtClean="0"/>
              <a:t> </a:t>
            </a:r>
            <a:r>
              <a:rPr lang="en-US" baseline="0" dirty="0" err="1" smtClean="0"/>
              <a:t>staan</a:t>
            </a:r>
            <a:r>
              <a:rPr lang="en-US" baseline="0" dirty="0" smtClean="0"/>
              <a:t> nog tips om </a:t>
            </a:r>
            <a:r>
              <a:rPr lang="en-US" baseline="0" dirty="0" err="1" smtClean="0"/>
              <a:t>meer</a:t>
            </a:r>
            <a:r>
              <a:rPr lang="en-US" baseline="0" dirty="0" smtClean="0"/>
              <a:t> </a:t>
            </a:r>
            <a:r>
              <a:rPr lang="en-US" baseline="0" dirty="0" err="1" smtClean="0"/>
              <a:t>te</a:t>
            </a:r>
            <a:r>
              <a:rPr lang="en-US" baseline="0" dirty="0" smtClean="0"/>
              <a:t> </a:t>
            </a:r>
            <a:r>
              <a:rPr lang="en-US" baseline="0" dirty="0" err="1" smtClean="0"/>
              <a:t>doen</a:t>
            </a:r>
            <a:r>
              <a:rPr lang="en-US" baseline="0" dirty="0" smtClean="0"/>
              <a:t> met het </a:t>
            </a:r>
            <a:r>
              <a:rPr lang="en-US" baseline="0" dirty="0" err="1" smtClean="0"/>
              <a:t>klimaat</a:t>
            </a:r>
            <a:r>
              <a:rPr lang="en-US" baseline="0" dirty="0" smtClean="0"/>
              <a:t> </a:t>
            </a:r>
            <a:r>
              <a:rPr lang="en-US" baseline="0" dirty="0" err="1" smtClean="0"/>
              <a:t>en</a:t>
            </a:r>
            <a:r>
              <a:rPr lang="en-US" baseline="0" dirty="0" smtClean="0"/>
              <a:t> </a:t>
            </a:r>
            <a:r>
              <a:rPr lang="en-US" baseline="0" dirty="0" err="1" smtClean="0"/>
              <a:t>energiebesparing</a:t>
            </a:r>
            <a:r>
              <a:rPr lang="en-US" baseline="0" dirty="0" smtClean="0"/>
              <a:t>. </a:t>
            </a: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29</a:t>
            </a:fld>
            <a:endParaRPr lang="en-US"/>
          </a:p>
        </p:txBody>
      </p:sp>
    </p:spTree>
    <p:extLst>
      <p:ext uri="{BB962C8B-B14F-4D97-AF65-F5344CB8AC3E}">
        <p14:creationId xmlns:p14="http://schemas.microsoft.com/office/powerpoint/2010/main" val="565214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err="1" smtClean="0">
                <a:solidFill>
                  <a:schemeClr val="tx1"/>
                </a:solidFill>
                <a:effectLst/>
                <a:latin typeface="+mn-lt"/>
                <a:ea typeface="+mn-ea"/>
                <a:cs typeface="+mn-cs"/>
              </a:rPr>
              <a:t>Aansluiting</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bij</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kerndoelen</a:t>
            </a:r>
            <a:endParaRPr lang="nl-NL" sz="1200" b="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kern="1200" dirty="0" smtClean="0">
                <a:solidFill>
                  <a:schemeClr val="tx1"/>
                </a:solidFill>
                <a:effectLst/>
                <a:latin typeface="+mn-lt"/>
                <a:ea typeface="+mn-ea"/>
                <a:cs typeface="+mn-cs"/>
              </a:rPr>
              <a:t>38. De leerling leert een eigentijds beeld van de eigen omgeving, Nederland, Europa en de wereld te gebruiken om verschijnselen en ontwikkelingen in hun omgeving te plaatsen.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kern="1200" dirty="0" smtClean="0">
                <a:solidFill>
                  <a:schemeClr val="tx1"/>
                </a:solidFill>
                <a:effectLst/>
                <a:latin typeface="+mn-lt"/>
                <a:ea typeface="+mn-ea"/>
                <a:cs typeface="+mn-cs"/>
              </a:rPr>
              <a:t>44. De leerling leert op hoofdlijnen hoe het Nederlandse politieke bestel als democratie functioneert en leert zien hoe mensen op verschillende manieren bij politieke processen betrokken kunnen zijn.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45. </a:t>
            </a:r>
            <a:r>
              <a:rPr lang="nl-NL" sz="1200" kern="1200" dirty="0" smtClean="0">
                <a:solidFill>
                  <a:schemeClr val="tx1"/>
                </a:solidFill>
                <a:effectLst/>
                <a:latin typeface="+mn-lt"/>
                <a:ea typeface="+mn-ea"/>
                <a:cs typeface="+mn-cs"/>
              </a:rPr>
              <a:t>De leerling leert de betekenis van Europese samenwerking en de Europese Unie te begrijpen voor zichzelf, Nederland en de wereld.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kern="1200" dirty="0" smtClean="0">
                <a:solidFill>
                  <a:schemeClr val="tx1"/>
                </a:solidFill>
                <a:effectLst/>
                <a:latin typeface="+mn-lt"/>
                <a:ea typeface="+mn-ea"/>
                <a:cs typeface="+mn-cs"/>
              </a:rPr>
              <a:t>46. De leerling leert over de verdeling van welvaart en armoede over de wereld, hij leert de betekenis daarvan te zien voor de bevolking en het milieu, en relaties te leggen met het (eigen) leven in Nederland.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kern="1200" dirty="0" smtClean="0">
                <a:solidFill>
                  <a:schemeClr val="tx1"/>
                </a:solidFill>
                <a:effectLst/>
                <a:latin typeface="+mn-lt"/>
                <a:ea typeface="+mn-ea"/>
                <a:cs typeface="+mn-cs"/>
              </a:rPr>
              <a:t>47. De leerling leert actuele spanningen en conflicten in de wereld te plaatsen tegen hun achtergrond, en leert daarbij de doorwerking ervan op individuen en samenleving (nationaal, Europees en internationaal), de grote onderlinge afhankelijkheid in de wereld, het belang van mensenrechten en de betekenis van internationale samenwerking te zien.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3</a:t>
            </a:fld>
            <a:endParaRPr lang="en-US"/>
          </a:p>
        </p:txBody>
      </p:sp>
    </p:spTree>
    <p:extLst>
      <p:ext uri="{BB962C8B-B14F-4D97-AF65-F5344CB8AC3E}">
        <p14:creationId xmlns:p14="http://schemas.microsoft.com/office/powerpoint/2010/main" val="41456051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b="0" dirty="0" smtClean="0"/>
              <a:t>In de school is </a:t>
            </a:r>
            <a:r>
              <a:rPr lang="en-US" b="0" dirty="0" err="1" smtClean="0"/>
              <a:t>natuurlijk</a:t>
            </a:r>
            <a:r>
              <a:rPr lang="en-US" b="0" dirty="0" smtClean="0"/>
              <a:t> </a:t>
            </a:r>
            <a:r>
              <a:rPr lang="en-US" b="0" dirty="0" err="1" smtClean="0"/>
              <a:t>veel</a:t>
            </a:r>
            <a:r>
              <a:rPr lang="en-US" b="0" dirty="0" smtClean="0"/>
              <a:t> </a:t>
            </a:r>
            <a:r>
              <a:rPr lang="en-US" b="0" dirty="0" err="1" smtClean="0"/>
              <a:t>meer</a:t>
            </a:r>
            <a:r>
              <a:rPr lang="en-US" b="0" dirty="0" smtClean="0"/>
              <a:t> </a:t>
            </a:r>
            <a:r>
              <a:rPr lang="en-US" b="0" dirty="0" err="1" smtClean="0"/>
              <a:t>te</a:t>
            </a:r>
            <a:r>
              <a:rPr lang="en-US" b="0" dirty="0" smtClean="0"/>
              <a:t> </a:t>
            </a:r>
            <a:r>
              <a:rPr lang="en-US" b="0" dirty="0" err="1" smtClean="0"/>
              <a:t>onderzoeken</a:t>
            </a:r>
            <a:r>
              <a:rPr lang="en-US" b="0" dirty="0" smtClean="0"/>
              <a:t>.</a:t>
            </a:r>
            <a:r>
              <a:rPr lang="en-US" b="0" baseline="0" dirty="0" smtClean="0"/>
              <a:t> </a:t>
            </a:r>
            <a:r>
              <a:rPr lang="en-US" b="0" baseline="0" dirty="0" err="1" smtClean="0"/>
              <a:t>Misschien</a:t>
            </a:r>
            <a:r>
              <a:rPr lang="en-US" b="0" baseline="0" dirty="0" smtClean="0"/>
              <a:t> </a:t>
            </a:r>
            <a:r>
              <a:rPr lang="en-US" b="0" baseline="0" dirty="0" err="1" smtClean="0"/>
              <a:t>kan</a:t>
            </a:r>
            <a:r>
              <a:rPr lang="en-US" b="0" baseline="0" dirty="0" smtClean="0"/>
              <a:t> de school </a:t>
            </a:r>
            <a:r>
              <a:rPr lang="en-US" b="0" baseline="0" dirty="0" err="1" smtClean="0"/>
              <a:t>ook</a:t>
            </a:r>
            <a:r>
              <a:rPr lang="en-US" b="0" baseline="0" dirty="0" smtClean="0"/>
              <a:t> </a:t>
            </a:r>
            <a:r>
              <a:rPr lang="en-US" b="0" baseline="0" dirty="0" err="1" smtClean="0"/>
              <a:t>wel</a:t>
            </a:r>
            <a:r>
              <a:rPr lang="en-US" b="0" baseline="0" dirty="0" smtClean="0"/>
              <a:t> wat </a:t>
            </a:r>
            <a:r>
              <a:rPr lang="en-US" b="0" baseline="0" dirty="0" err="1" smtClean="0"/>
              <a:t>doen</a:t>
            </a:r>
            <a:r>
              <a:rPr lang="en-US" b="0" baseline="0" dirty="0" smtClean="0"/>
              <a:t> </a:t>
            </a:r>
            <a:r>
              <a:rPr lang="en-US" b="0" baseline="0" dirty="0" err="1" smtClean="0"/>
              <a:t>aan</a:t>
            </a:r>
            <a:r>
              <a:rPr lang="en-US" b="0" baseline="0" dirty="0" smtClean="0"/>
              <a:t> </a:t>
            </a:r>
            <a:r>
              <a:rPr lang="en-US" b="0" baseline="0" dirty="0" err="1" smtClean="0"/>
              <a:t>energiebesparing</a:t>
            </a:r>
            <a:r>
              <a:rPr lang="en-US" b="0" baseline="0" dirty="0" smtClean="0"/>
              <a:t>. </a:t>
            </a:r>
            <a:endParaRPr lang="nl-NL" b="0"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30</a:t>
            </a:fld>
            <a:endParaRPr lang="en-US"/>
          </a:p>
        </p:txBody>
      </p:sp>
    </p:spTree>
    <p:extLst>
      <p:ext uri="{BB962C8B-B14F-4D97-AF65-F5344CB8AC3E}">
        <p14:creationId xmlns:p14="http://schemas.microsoft.com/office/powerpoint/2010/main" val="861817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baseline="0" dirty="0" err="1" smtClean="0">
                <a:solidFill>
                  <a:schemeClr val="tx1"/>
                </a:solidFill>
                <a:effectLst/>
                <a:latin typeface="+mn-lt"/>
                <a:ea typeface="+mn-ea"/>
                <a:cs typeface="+mn-cs"/>
              </a:rPr>
              <a:t>Filmpje</a:t>
            </a:r>
            <a:r>
              <a:rPr lang="en-US" sz="1200" b="0" i="0" kern="1200" baseline="0" dirty="0" smtClean="0">
                <a:solidFill>
                  <a:schemeClr val="tx1"/>
                </a:solidFill>
                <a:effectLst/>
                <a:latin typeface="+mn-lt"/>
                <a:ea typeface="+mn-ea"/>
                <a:cs typeface="+mn-cs"/>
              </a:rPr>
              <a:t>: https://www.youtube.com/watch?v=dI4-a_yw01g</a:t>
            </a:r>
          </a:p>
          <a:p>
            <a:pPr marL="0" indent="0">
              <a:buFont typeface="Arial" panose="020B0604020202020204" pitchFamily="34" charset="0"/>
              <a:buNone/>
            </a:pPr>
            <a:endParaRPr lang="en-US" sz="1200" b="0" i="0" kern="1200" baseline="0" dirty="0" smtClean="0">
              <a:solidFill>
                <a:schemeClr val="tx1"/>
              </a:solidFill>
              <a:effectLst/>
              <a:latin typeface="+mn-lt"/>
              <a:ea typeface="+mn-ea"/>
              <a:cs typeface="+mn-cs"/>
            </a:endParaRPr>
          </a:p>
          <a:p>
            <a:pPr marL="0" indent="0">
              <a:buFont typeface="Arial" panose="020B0604020202020204" pitchFamily="34" charset="0"/>
              <a:buNone/>
            </a:pPr>
            <a:r>
              <a:rPr lang="en-US" sz="1200" b="0" i="0" kern="1200" baseline="0" dirty="0" smtClean="0">
                <a:solidFill>
                  <a:schemeClr val="tx1"/>
                </a:solidFill>
                <a:effectLst/>
                <a:latin typeface="+mn-lt"/>
                <a:ea typeface="+mn-ea"/>
                <a:cs typeface="+mn-cs"/>
              </a:rPr>
              <a:t>Tip: </a:t>
            </a:r>
            <a:r>
              <a:rPr lang="en-US" sz="1200" b="0" i="0" kern="1200" baseline="0" dirty="0" err="1" smtClean="0">
                <a:solidFill>
                  <a:schemeClr val="tx1"/>
                </a:solidFill>
                <a:effectLst/>
                <a:latin typeface="+mn-lt"/>
                <a:ea typeface="+mn-ea"/>
                <a:cs typeface="+mn-cs"/>
              </a:rPr>
              <a:t>wil</a:t>
            </a:r>
            <a:r>
              <a:rPr lang="en-US" sz="1200" b="0" i="0" kern="1200" baseline="0" dirty="0" smtClean="0">
                <a:solidFill>
                  <a:schemeClr val="tx1"/>
                </a:solidFill>
                <a:effectLst/>
                <a:latin typeface="+mn-lt"/>
                <a:ea typeface="+mn-ea"/>
                <a:cs typeface="+mn-cs"/>
              </a:rPr>
              <a:t> je de </a:t>
            </a:r>
            <a:r>
              <a:rPr lang="en-US" sz="1200" b="0" i="0" kern="1200" baseline="0" dirty="0" err="1" smtClean="0">
                <a:solidFill>
                  <a:schemeClr val="tx1"/>
                </a:solidFill>
                <a:effectLst/>
                <a:latin typeface="+mn-lt"/>
                <a:ea typeface="+mn-ea"/>
                <a:cs typeface="+mn-cs"/>
              </a:rPr>
              <a:t>leerlingen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ook</a:t>
            </a:r>
            <a:r>
              <a:rPr lang="en-US" sz="1200" b="0" i="0" kern="1200" baseline="0" dirty="0" smtClean="0">
                <a:solidFill>
                  <a:schemeClr val="tx1"/>
                </a:solidFill>
                <a:effectLst/>
                <a:latin typeface="+mn-lt"/>
                <a:ea typeface="+mn-ea"/>
                <a:cs typeface="+mn-cs"/>
              </a:rPr>
              <a:t> wat </a:t>
            </a:r>
            <a:r>
              <a:rPr lang="en-US" sz="1200" b="0" i="0" kern="1200" baseline="0" dirty="0" err="1" smtClean="0">
                <a:solidFill>
                  <a:schemeClr val="tx1"/>
                </a:solidFill>
                <a:effectLst/>
                <a:latin typeface="+mn-lt"/>
                <a:ea typeface="+mn-ea"/>
                <a:cs typeface="+mn-cs"/>
              </a:rPr>
              <a:t>laten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zien</a:t>
            </a:r>
            <a:r>
              <a:rPr lang="en-US" sz="1200" b="0" i="0" kern="1200" baseline="0" dirty="0" smtClean="0">
                <a:solidFill>
                  <a:schemeClr val="tx1"/>
                </a:solidFill>
                <a:effectLst/>
                <a:latin typeface="+mn-lt"/>
                <a:ea typeface="+mn-ea"/>
                <a:cs typeface="+mn-cs"/>
              </a:rPr>
              <a:t> over de </a:t>
            </a:r>
            <a:r>
              <a:rPr lang="en-US" sz="1200" b="0" i="0" kern="1200" baseline="0" dirty="0" err="1" smtClean="0">
                <a:solidFill>
                  <a:schemeClr val="tx1"/>
                </a:solidFill>
                <a:effectLst/>
                <a:latin typeface="+mn-lt"/>
                <a:ea typeface="+mn-ea"/>
                <a:cs typeface="+mn-cs"/>
              </a:rPr>
              <a:t>gevolgen</a:t>
            </a:r>
            <a:r>
              <a:rPr lang="en-US" sz="1200" b="0" i="0" kern="1200" baseline="0" dirty="0" smtClean="0">
                <a:solidFill>
                  <a:schemeClr val="tx1"/>
                </a:solidFill>
                <a:effectLst/>
                <a:latin typeface="+mn-lt"/>
                <a:ea typeface="+mn-ea"/>
                <a:cs typeface="+mn-cs"/>
              </a:rPr>
              <a:t> van </a:t>
            </a:r>
            <a:r>
              <a:rPr lang="en-US" sz="1200" b="0" i="0" kern="1200" baseline="0" dirty="0" err="1" smtClean="0">
                <a:solidFill>
                  <a:schemeClr val="tx1"/>
                </a:solidFill>
                <a:effectLst/>
                <a:latin typeface="+mn-lt"/>
                <a:ea typeface="+mn-ea"/>
                <a:cs typeface="+mn-cs"/>
              </a:rPr>
              <a:t>klimaatverandering</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Bekijk</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dit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filmpje</a:t>
            </a:r>
            <a:r>
              <a:rPr lang="en-US" sz="1200" b="0" i="0" kern="1200" baseline="0" dirty="0" smtClean="0">
                <a:solidFill>
                  <a:schemeClr val="tx1"/>
                </a:solidFill>
                <a:effectLst/>
                <a:latin typeface="+mn-lt"/>
                <a:ea typeface="+mn-ea"/>
                <a:cs typeface="+mn-cs"/>
              </a:rPr>
              <a:t> over </a:t>
            </a:r>
            <a:r>
              <a:rPr lang="en-US" sz="1200" b="0" i="0" kern="1200" baseline="0" dirty="0" err="1" smtClean="0">
                <a:solidFill>
                  <a:schemeClr val="tx1"/>
                </a:solidFill>
                <a:effectLst/>
                <a:latin typeface="+mn-lt"/>
                <a:ea typeface="+mn-ea"/>
                <a:cs typeface="+mn-cs"/>
              </a:rPr>
              <a:t>klimaatvluchtelingen</a:t>
            </a:r>
            <a:r>
              <a:rPr lang="en-US" sz="1200" b="0" i="0" kern="1200" baseline="0" dirty="0" smtClean="0">
                <a:solidFill>
                  <a:schemeClr val="tx1"/>
                </a:solidFill>
                <a:effectLst/>
                <a:latin typeface="+mn-lt"/>
                <a:ea typeface="+mn-ea"/>
                <a:cs typeface="+mn-cs"/>
              </a:rPr>
              <a:t> in Bangladesh: http://nos.nl/nieuwsuur/video/2070789-bangladesh-ground-zero-van-de-klimaatverandering.html (hele film </a:t>
            </a:r>
            <a:r>
              <a:rPr lang="en-US" sz="1200" b="0" i="0" kern="1200" baseline="0" dirty="0" err="1" smtClean="0">
                <a:solidFill>
                  <a:schemeClr val="tx1"/>
                </a:solidFill>
                <a:effectLst/>
                <a:latin typeface="+mn-lt"/>
                <a:ea typeface="+mn-ea"/>
                <a:cs typeface="+mn-cs"/>
              </a:rPr>
              <a:t>duurt</a:t>
            </a:r>
            <a:r>
              <a:rPr lang="en-US" sz="1200" b="0" i="0" kern="1200" baseline="0" dirty="0" smtClean="0">
                <a:solidFill>
                  <a:schemeClr val="tx1"/>
                </a:solidFill>
                <a:effectLst/>
                <a:latin typeface="+mn-lt"/>
                <a:ea typeface="+mn-ea"/>
                <a:cs typeface="+mn-cs"/>
              </a:rPr>
              <a:t> 10 </a:t>
            </a:r>
            <a:r>
              <a:rPr lang="en-US" sz="1200" b="0" i="0" kern="1200" baseline="0" dirty="0" err="1" smtClean="0">
                <a:solidFill>
                  <a:schemeClr val="tx1"/>
                </a:solidFill>
                <a:effectLst/>
                <a:latin typeface="+mn-lt"/>
                <a:ea typeface="+mn-ea"/>
                <a:cs typeface="+mn-cs"/>
              </a:rPr>
              <a:t>minuten</a:t>
            </a:r>
            <a:r>
              <a:rPr lang="en-US" sz="1200" b="0" i="0" kern="1200" baseline="0" dirty="0" smtClean="0">
                <a:solidFill>
                  <a:schemeClr val="tx1"/>
                </a:solidFill>
                <a:effectLst/>
                <a:latin typeface="+mn-lt"/>
                <a:ea typeface="+mn-ea"/>
                <a:cs typeface="+mn-cs"/>
              </a:rPr>
              <a:t>, je </a:t>
            </a:r>
            <a:r>
              <a:rPr lang="en-US" sz="1200" b="0" i="0" kern="1200" baseline="0" dirty="0" err="1" smtClean="0">
                <a:solidFill>
                  <a:schemeClr val="tx1"/>
                </a:solidFill>
                <a:effectLst/>
                <a:latin typeface="+mn-lt"/>
                <a:ea typeface="+mn-ea"/>
                <a:cs typeface="+mn-cs"/>
              </a:rPr>
              <a:t>kan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ook</a:t>
            </a:r>
            <a:r>
              <a:rPr lang="en-US" sz="1200" b="0" i="0" kern="1200" baseline="0" dirty="0" smtClean="0">
                <a:solidFill>
                  <a:schemeClr val="tx1"/>
                </a:solidFill>
                <a:effectLst/>
                <a:latin typeface="+mn-lt"/>
                <a:ea typeface="+mn-ea"/>
                <a:cs typeface="+mn-cs"/>
              </a:rPr>
              <a:t> de </a:t>
            </a:r>
            <a:r>
              <a:rPr lang="en-US" sz="1200" b="0" i="0" kern="1200" baseline="0" dirty="0" err="1" smtClean="0">
                <a:solidFill>
                  <a:schemeClr val="tx1"/>
                </a:solidFill>
                <a:effectLst/>
                <a:latin typeface="+mn-lt"/>
                <a:ea typeface="+mn-ea"/>
                <a:cs typeface="+mn-cs"/>
              </a:rPr>
              <a:t>eerste</a:t>
            </a:r>
            <a:r>
              <a:rPr lang="en-US" sz="1200" b="0" i="0" kern="1200" baseline="0" dirty="0" smtClean="0">
                <a:solidFill>
                  <a:schemeClr val="tx1"/>
                </a:solidFill>
                <a:effectLst/>
                <a:latin typeface="+mn-lt"/>
                <a:ea typeface="+mn-ea"/>
                <a:cs typeface="+mn-cs"/>
              </a:rPr>
              <a:t> 4,5 </a:t>
            </a:r>
            <a:r>
              <a:rPr lang="en-US" sz="1200" b="0" i="0" kern="1200" baseline="0" dirty="0" err="1" smtClean="0">
                <a:solidFill>
                  <a:schemeClr val="tx1"/>
                </a:solidFill>
                <a:effectLst/>
                <a:latin typeface="+mn-lt"/>
                <a:ea typeface="+mn-ea"/>
                <a:cs typeface="+mn-cs"/>
              </a:rPr>
              <a:t>minuut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gebruiken</a:t>
            </a:r>
            <a:r>
              <a:rPr lang="en-US" sz="1200" b="0" i="0" kern="1200" baseline="0" dirty="0" smtClean="0">
                <a:solidFill>
                  <a:schemeClr val="tx1"/>
                </a:solidFill>
                <a:effectLst/>
                <a:latin typeface="+mn-lt"/>
                <a:ea typeface="+mn-ea"/>
                <a:cs typeface="+mn-cs"/>
              </a:rPr>
              <a:t>).</a:t>
            </a:r>
            <a:endParaRPr lang="en-US" sz="1200" b="0" i="0" kern="1200" dirty="0" smtClean="0">
              <a:solidFill>
                <a:schemeClr val="tx1"/>
              </a:solidFill>
              <a:effectLst/>
              <a:latin typeface="+mn-lt"/>
              <a:ea typeface="+mn-ea"/>
              <a:cs typeface="+mn-cs"/>
            </a:endParaRP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1" i="0" kern="1200" dirty="0" err="1" smtClean="0">
                <a:solidFill>
                  <a:schemeClr val="tx1"/>
                </a:solidFill>
                <a:effectLst/>
                <a:latin typeface="+mn-lt"/>
                <a:ea typeface="+mn-ea"/>
                <a:cs typeface="+mn-cs"/>
              </a:rPr>
              <a:t>Achtergrondinformatie</a:t>
            </a:r>
            <a:r>
              <a:rPr lang="en-US" sz="1200" b="1" i="0" kern="1200" dirty="0" smtClean="0">
                <a:solidFill>
                  <a:schemeClr val="tx1"/>
                </a:solidFill>
                <a:effectLst/>
                <a:latin typeface="+mn-lt"/>
                <a:ea typeface="+mn-ea"/>
                <a:cs typeface="+mn-cs"/>
              </a:rPr>
              <a:t> - </a:t>
            </a:r>
            <a:r>
              <a:rPr lang="en-US" sz="1200" b="1" i="0" kern="1200" dirty="0" err="1" smtClean="0">
                <a:solidFill>
                  <a:schemeClr val="tx1"/>
                </a:solidFill>
                <a:effectLst/>
                <a:latin typeface="+mn-lt"/>
                <a:ea typeface="+mn-ea"/>
                <a:cs typeface="+mn-cs"/>
              </a:rPr>
              <a:t>filmpjes</a:t>
            </a:r>
            <a:endParaRPr lang="en-US" sz="1200" b="1"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0" i="0" kern="1200" dirty="0" err="1" smtClean="0">
                <a:solidFill>
                  <a:schemeClr val="tx1"/>
                </a:solidFill>
                <a:effectLst/>
                <a:latin typeface="+mn-lt"/>
                <a:ea typeface="+mn-ea"/>
                <a:cs typeface="+mn-cs"/>
              </a:rPr>
              <a:t>Andere</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filmpjes</a:t>
            </a:r>
            <a:r>
              <a:rPr lang="en-US" sz="1200" b="0" i="0" kern="1200" dirty="0" smtClean="0">
                <a:solidFill>
                  <a:schemeClr val="tx1"/>
                </a:solidFill>
                <a:effectLst/>
                <a:latin typeface="+mn-lt"/>
                <a:ea typeface="+mn-ea"/>
                <a:cs typeface="+mn-cs"/>
              </a:rPr>
              <a:t> om </a:t>
            </a:r>
            <a:r>
              <a:rPr lang="en-US" sz="1200" b="0" i="0" kern="1200" dirty="0" err="1" smtClean="0">
                <a:solidFill>
                  <a:schemeClr val="tx1"/>
                </a:solidFill>
                <a:effectLst/>
                <a:latin typeface="+mn-lt"/>
                <a:ea typeface="+mn-ea"/>
                <a:cs typeface="+mn-cs"/>
              </a:rPr>
              <a:t>te</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gebruiken</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voor</a:t>
            </a:r>
            <a:r>
              <a:rPr lang="en-US" sz="1200" b="0" i="0" kern="1200" dirty="0" smtClean="0">
                <a:solidFill>
                  <a:schemeClr val="tx1"/>
                </a:solidFill>
                <a:effectLst/>
                <a:latin typeface="+mn-lt"/>
                <a:ea typeface="+mn-ea"/>
                <a:cs typeface="+mn-cs"/>
              </a:rPr>
              <a:t> extra </a:t>
            </a:r>
            <a:r>
              <a:rPr lang="en-US" sz="1200" b="0" i="0" kern="1200" dirty="0" err="1" smtClean="0">
                <a:solidFill>
                  <a:schemeClr val="tx1"/>
                </a:solidFill>
                <a:effectLst/>
                <a:latin typeface="+mn-lt"/>
                <a:ea typeface="+mn-ea"/>
                <a:cs typeface="+mn-cs"/>
              </a:rPr>
              <a:t>uitleg</a:t>
            </a:r>
            <a:r>
              <a:rPr lang="en-US" sz="1200" b="0" i="0" kern="1200" dirty="0" smtClean="0">
                <a:solidFill>
                  <a:schemeClr val="tx1"/>
                </a:solidFill>
                <a:effectLst/>
                <a:latin typeface="+mn-lt"/>
                <a:ea typeface="+mn-ea"/>
                <a:cs typeface="+mn-cs"/>
              </a:rPr>
              <a:t> over </a:t>
            </a:r>
            <a:r>
              <a:rPr lang="en-US" sz="1200" b="0" i="0" kern="1200" dirty="0" err="1" smtClean="0">
                <a:solidFill>
                  <a:schemeClr val="tx1"/>
                </a:solidFill>
                <a:effectLst/>
                <a:latin typeface="+mn-lt"/>
                <a:ea typeface="+mn-ea"/>
                <a:cs typeface="+mn-cs"/>
              </a:rPr>
              <a:t>klimaatverandering</a:t>
            </a:r>
            <a:r>
              <a:rPr lang="en-US" sz="1200" b="0" i="0" kern="120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b="0" i="0" kern="1200" dirty="0" err="1" smtClean="0">
                <a:solidFill>
                  <a:schemeClr val="tx1"/>
                </a:solidFill>
                <a:effectLst/>
                <a:latin typeface="+mn-lt"/>
                <a:ea typeface="+mn-ea"/>
                <a:cs typeface="+mn-cs"/>
              </a:rPr>
              <a:t>Filmpje</a:t>
            </a:r>
            <a:r>
              <a:rPr lang="en-US" sz="1200" b="0" i="0" kern="1200" dirty="0" smtClean="0">
                <a:solidFill>
                  <a:schemeClr val="tx1"/>
                </a:solidFill>
                <a:effectLst/>
                <a:latin typeface="+mn-lt"/>
                <a:ea typeface="+mn-ea"/>
                <a:cs typeface="+mn-cs"/>
              </a:rPr>
              <a:t> Greenpeace India over de </a:t>
            </a:r>
            <a:r>
              <a:rPr lang="en-US" sz="1200" b="0" i="0" kern="1200" dirty="0" err="1" smtClean="0">
                <a:solidFill>
                  <a:schemeClr val="tx1"/>
                </a:solidFill>
                <a:effectLst/>
                <a:latin typeface="+mn-lt"/>
                <a:ea typeface="+mn-ea"/>
                <a:cs typeface="+mn-cs"/>
              </a:rPr>
              <a:t>gevolgen</a:t>
            </a:r>
            <a:r>
              <a:rPr lang="en-US" sz="1200" b="0" i="0" kern="1200" dirty="0" smtClean="0">
                <a:solidFill>
                  <a:schemeClr val="tx1"/>
                </a:solidFill>
                <a:effectLst/>
                <a:latin typeface="+mn-lt"/>
                <a:ea typeface="+mn-ea"/>
                <a:cs typeface="+mn-cs"/>
              </a:rPr>
              <a:t> van </a:t>
            </a:r>
            <a:r>
              <a:rPr lang="en-US" sz="1200" b="0" i="0" kern="1200" dirty="0" err="1" smtClean="0">
                <a:solidFill>
                  <a:schemeClr val="tx1"/>
                </a:solidFill>
                <a:effectLst/>
                <a:latin typeface="+mn-lt"/>
                <a:ea typeface="+mn-ea"/>
                <a:cs typeface="+mn-cs"/>
              </a:rPr>
              <a:t>klimaatverandering</a:t>
            </a:r>
            <a:r>
              <a:rPr lang="en-US" sz="1200" b="0" i="0" kern="1200" dirty="0" smtClean="0">
                <a:solidFill>
                  <a:schemeClr val="tx1"/>
                </a:solidFill>
                <a:effectLst/>
                <a:latin typeface="+mn-lt"/>
                <a:ea typeface="+mn-ea"/>
                <a:cs typeface="+mn-cs"/>
              </a:rPr>
              <a:t>: https://youtu.be/_53obfNm6u4 (Engels)</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Engels </a:t>
            </a:r>
            <a:r>
              <a:rPr lang="en-US" sz="1200" b="0" i="0" kern="1200" dirty="0" err="1" smtClean="0">
                <a:solidFill>
                  <a:schemeClr val="tx1"/>
                </a:solidFill>
                <a:effectLst/>
                <a:latin typeface="+mn-lt"/>
                <a:ea typeface="+mn-ea"/>
                <a:cs typeface="+mn-cs"/>
              </a:rPr>
              <a:t>filmpje</a:t>
            </a:r>
            <a:r>
              <a:rPr lang="en-US" sz="1200" b="0" i="0" kern="1200" dirty="0" smtClean="0">
                <a:solidFill>
                  <a:schemeClr val="tx1"/>
                </a:solidFill>
                <a:effectLst/>
                <a:latin typeface="+mn-lt"/>
                <a:ea typeface="+mn-ea"/>
                <a:cs typeface="+mn-cs"/>
              </a:rPr>
              <a:t> (2”12) over effect van </a:t>
            </a:r>
            <a:r>
              <a:rPr lang="en-US" sz="1200" b="0" i="0" kern="1200" dirty="0" err="1" smtClean="0">
                <a:solidFill>
                  <a:schemeClr val="tx1"/>
                </a:solidFill>
                <a:effectLst/>
                <a:latin typeface="+mn-lt"/>
                <a:ea typeface="+mn-ea"/>
                <a:cs typeface="+mn-cs"/>
              </a:rPr>
              <a:t>klimaatverandering</a:t>
            </a:r>
            <a:r>
              <a:rPr lang="en-US" sz="1200" b="0" i="0" kern="1200" dirty="0" smtClean="0">
                <a:solidFill>
                  <a:schemeClr val="tx1"/>
                </a:solidFill>
                <a:effectLst/>
                <a:latin typeface="+mn-lt"/>
                <a:ea typeface="+mn-ea"/>
                <a:cs typeface="+mn-cs"/>
              </a:rPr>
              <a:t> op </a:t>
            </a:r>
            <a:r>
              <a:rPr lang="en-US" sz="1200" b="0" i="0" kern="1200" dirty="0" err="1" smtClean="0">
                <a:solidFill>
                  <a:schemeClr val="tx1"/>
                </a:solidFill>
                <a:effectLst/>
                <a:latin typeface="+mn-lt"/>
                <a:ea typeface="+mn-ea"/>
                <a:cs typeface="+mn-cs"/>
              </a:rPr>
              <a:t>dieren</a:t>
            </a:r>
            <a:r>
              <a:rPr lang="en-US" sz="1200" b="0" i="0" kern="1200" dirty="0" smtClean="0">
                <a:solidFill>
                  <a:schemeClr val="tx1"/>
                </a:solidFill>
                <a:effectLst/>
                <a:latin typeface="+mn-lt"/>
                <a:ea typeface="+mn-ea"/>
                <a:cs typeface="+mn-cs"/>
              </a:rPr>
              <a:t>: </a:t>
            </a:r>
            <a:r>
              <a:rPr lang="nl-NL" altLang="nl-NL" dirty="0" smtClean="0"/>
              <a:t>www.youtube.com/watch?v=9h7P8gWpolQ</a:t>
            </a:r>
          </a:p>
          <a:p>
            <a:pPr marL="171450" indent="-171450">
              <a:buFont typeface="Arial" panose="020B0604020202020204" pitchFamily="34" charset="0"/>
              <a:buChar char="•"/>
            </a:pPr>
            <a:r>
              <a:rPr lang="en-US" altLang="nl-NL" dirty="0" smtClean="0"/>
              <a:t>Engels </a:t>
            </a:r>
            <a:r>
              <a:rPr lang="en-US" altLang="nl-NL" dirty="0" err="1" smtClean="0"/>
              <a:t>animatie</a:t>
            </a:r>
            <a:r>
              <a:rPr lang="en-US" altLang="nl-NL" dirty="0" smtClean="0"/>
              <a:t> </a:t>
            </a:r>
            <a:r>
              <a:rPr lang="en-US" altLang="nl-NL" dirty="0" err="1" smtClean="0"/>
              <a:t>filmpje</a:t>
            </a:r>
            <a:r>
              <a:rPr lang="en-US" altLang="nl-NL" dirty="0" smtClean="0"/>
              <a:t> (3”04) over effect</a:t>
            </a:r>
            <a:r>
              <a:rPr lang="en-US" altLang="nl-NL" baseline="0" dirty="0" smtClean="0"/>
              <a:t> van </a:t>
            </a:r>
            <a:r>
              <a:rPr lang="en-US" altLang="nl-NL" baseline="0" dirty="0" err="1" smtClean="0"/>
              <a:t>klimaatverandering</a:t>
            </a:r>
            <a:r>
              <a:rPr lang="en-US" altLang="nl-NL" baseline="0" dirty="0" smtClean="0"/>
              <a:t> </a:t>
            </a:r>
            <a:r>
              <a:rPr lang="en-US" altLang="nl-NL" baseline="0" dirty="0" err="1" smtClean="0"/>
              <a:t>algemeen</a:t>
            </a:r>
            <a:r>
              <a:rPr lang="en-US" altLang="nl-NL" baseline="0" dirty="0" smtClean="0"/>
              <a:t>:</a:t>
            </a:r>
            <a:r>
              <a:rPr lang="nl-NL" altLang="nl-NL" dirty="0" smtClean="0">
                <a:hlinkClick r:id="rId3"/>
              </a:rPr>
              <a:t>youtube.com/</a:t>
            </a:r>
            <a:r>
              <a:rPr lang="nl-NL" altLang="nl-NL" dirty="0" err="1" smtClean="0">
                <a:hlinkClick r:id="rId3"/>
              </a:rPr>
              <a:t>watch?v</a:t>
            </a:r>
            <a:r>
              <a:rPr lang="nl-NL" altLang="nl-NL" dirty="0" smtClean="0">
                <a:hlinkClick r:id="rId3"/>
              </a:rPr>
              <a:t>=S7jpMG5DS4Q</a:t>
            </a:r>
            <a:endParaRPr lang="nl-NL" altLang="nl-NL" dirty="0" smtClean="0"/>
          </a:p>
          <a:p>
            <a:pPr marL="171450" indent="-171450">
              <a:buFont typeface="Arial" panose="020B0604020202020204" pitchFamily="34" charset="0"/>
              <a:buChar char="•"/>
            </a:pPr>
            <a:r>
              <a:rPr lang="en-US" altLang="nl-NL" baseline="0" dirty="0" err="1" smtClean="0"/>
              <a:t>Kijk</a:t>
            </a:r>
            <a:r>
              <a:rPr lang="en-US" altLang="nl-NL" baseline="0" dirty="0" smtClean="0"/>
              <a:t> </a:t>
            </a:r>
            <a:r>
              <a:rPr lang="en-US" altLang="nl-NL" baseline="0" dirty="0" err="1" smtClean="0"/>
              <a:t>voor</a:t>
            </a:r>
            <a:r>
              <a:rPr lang="en-US" altLang="nl-NL" baseline="0" dirty="0" smtClean="0"/>
              <a:t> </a:t>
            </a:r>
            <a:r>
              <a:rPr lang="en-US" altLang="nl-NL" baseline="0" dirty="0" err="1" smtClean="0"/>
              <a:t>Nederlandse</a:t>
            </a:r>
            <a:r>
              <a:rPr lang="en-US" altLang="nl-NL" baseline="0" dirty="0" smtClean="0"/>
              <a:t> </a:t>
            </a:r>
            <a:r>
              <a:rPr lang="en-US" altLang="nl-NL" baseline="0" dirty="0" err="1" smtClean="0"/>
              <a:t>SchoolTV</a:t>
            </a:r>
            <a:r>
              <a:rPr lang="en-US" altLang="nl-NL" baseline="0" dirty="0" smtClean="0"/>
              <a:t> </a:t>
            </a:r>
            <a:r>
              <a:rPr lang="en-US" altLang="nl-NL" baseline="0" dirty="0" err="1" smtClean="0"/>
              <a:t>filmpjes</a:t>
            </a:r>
            <a:r>
              <a:rPr lang="en-US" altLang="nl-NL" baseline="0" dirty="0" smtClean="0"/>
              <a:t> over </a:t>
            </a:r>
            <a:r>
              <a:rPr lang="en-US" altLang="nl-NL" baseline="0" dirty="0" err="1" smtClean="0"/>
              <a:t>dit</a:t>
            </a:r>
            <a:r>
              <a:rPr lang="en-US" altLang="nl-NL" baseline="0" dirty="0" smtClean="0"/>
              <a:t> </a:t>
            </a:r>
            <a:r>
              <a:rPr lang="en-US" altLang="nl-NL" baseline="0" dirty="0" err="1" smtClean="0"/>
              <a:t>onderwerp</a:t>
            </a:r>
            <a:r>
              <a:rPr lang="en-US" altLang="nl-NL" baseline="0" dirty="0" smtClean="0"/>
              <a:t>: www.schooltv.nl/zoekresultaten/?q=klimaatverandering</a:t>
            </a:r>
          </a:p>
          <a:p>
            <a:pPr marL="0" indent="0">
              <a:buFont typeface="Arial" panose="020B0604020202020204" pitchFamily="34" charset="0"/>
              <a:buNone/>
            </a:pPr>
            <a:endParaRPr lang="en-US" altLang="nl-NL" baseline="0" dirty="0" smtClean="0"/>
          </a:p>
          <a:p>
            <a:pPr marL="0" indent="0">
              <a:buFont typeface="Arial" panose="020B0604020202020204" pitchFamily="34" charset="0"/>
              <a:buNone/>
            </a:pPr>
            <a:r>
              <a:rPr lang="en-US" altLang="nl-NL" b="1" baseline="0" dirty="0" err="1" smtClean="0"/>
              <a:t>Achtergrondinformatie</a:t>
            </a:r>
            <a:r>
              <a:rPr lang="en-US" altLang="nl-NL" b="1" baseline="0" dirty="0" smtClean="0"/>
              <a:t> </a:t>
            </a:r>
            <a:r>
              <a:rPr lang="en-US" altLang="nl-NL" b="1" baseline="0" dirty="0" err="1" smtClean="0"/>
              <a:t>fossiele</a:t>
            </a:r>
            <a:r>
              <a:rPr lang="en-US" altLang="nl-NL" b="1" baseline="0" dirty="0" smtClean="0"/>
              <a:t> </a:t>
            </a:r>
            <a:r>
              <a:rPr lang="en-US" altLang="nl-NL" b="1" baseline="0" dirty="0" err="1" smtClean="0"/>
              <a:t>brandstoffen</a:t>
            </a:r>
            <a:endParaRPr lang="en-US" altLang="nl-NL" b="1" baseline="0" dirty="0" smtClean="0"/>
          </a:p>
          <a:p>
            <a:pPr marL="0" indent="0">
              <a:buFont typeface="Arial" panose="020B0604020202020204" pitchFamily="34" charset="0"/>
              <a:buNone/>
            </a:pPr>
            <a:r>
              <a:rPr lang="nl-NL" sz="1200" b="0" i="0" u="none" strike="noStrike" kern="1200" dirty="0" smtClean="0">
                <a:solidFill>
                  <a:schemeClr val="tx1"/>
                </a:solidFill>
                <a:effectLst/>
                <a:latin typeface="+mn-lt"/>
                <a:ea typeface="+mn-ea"/>
                <a:cs typeface="+mn-cs"/>
              </a:rPr>
              <a:t>Voor de opwek van stroom (=elektriciteit) wordt in Nederland vooral gas, kolen en wat kernenergie gebruikt. In 2014 werd maar 11.3% van alle stroom opgewekt uit schone bronnen als zon, wind en biomassa (bron: http://statline.cbs.nl/StatWeb/publication/?DM=SLNL&amp;PA=80030NED). De overige 88,7% kwam uit fossiele bronnen. Dat is een probleem, want bij de verbranding van gas en kolen komt het broeikasgas CO2 vrij. Door een toename van CO2 in de atmosfeer warmt de aarde op en verandert ons klimaat, met een grotere kans op heftige natuurverschijnselen als gevolg: droogte, misoogsten, bosbranden, stormen en overstromingen door zware regenval. Kolen zijn de grootste boosdoener: een kolencentrale stoot twee keer zoveel CO2 uit als een gascentrale.</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Meer info over </a:t>
            </a:r>
            <a:r>
              <a:rPr lang="en-US" sz="1200" b="0" i="0" kern="1200" dirty="0" err="1" smtClean="0">
                <a:solidFill>
                  <a:schemeClr val="tx1"/>
                </a:solidFill>
                <a:effectLst/>
                <a:latin typeface="+mn-lt"/>
                <a:ea typeface="+mn-ea"/>
                <a:cs typeface="+mn-cs"/>
              </a:rPr>
              <a:t>k</a:t>
            </a:r>
            <a:r>
              <a:rPr lang="en-US" sz="1200" b="0" i="0" kern="1200" baseline="0" dirty="0" err="1" smtClean="0">
                <a:solidFill>
                  <a:schemeClr val="tx1"/>
                </a:solidFill>
                <a:effectLst/>
                <a:latin typeface="+mn-lt"/>
                <a:ea typeface="+mn-ea"/>
                <a:cs typeface="+mn-cs"/>
              </a:rPr>
              <a:t>limaatverandering</a:t>
            </a:r>
            <a:r>
              <a:rPr lang="en-US" sz="1200" b="0" i="0" kern="1200" baseline="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 http://www.greenpeace.nl/campaigns/schone-energie/het-probleem/</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4</a:t>
            </a:fld>
            <a:endParaRPr lang="en-US"/>
          </a:p>
        </p:txBody>
      </p:sp>
    </p:spTree>
    <p:extLst>
      <p:ext uri="{BB962C8B-B14F-4D97-AF65-F5344CB8AC3E}">
        <p14:creationId xmlns:p14="http://schemas.microsoft.com/office/powerpoint/2010/main" val="1976834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De quiz: </a:t>
            </a:r>
          </a:p>
          <a:p>
            <a:pPr marL="0" indent="0">
              <a:buFont typeface="Arial" panose="020B0604020202020204" pitchFamily="34" charset="0"/>
              <a:buNone/>
            </a:pPr>
            <a:r>
              <a:rPr lang="en-US" dirty="0" err="1" smtClean="0"/>
              <a:t>Bij</a:t>
            </a:r>
            <a:r>
              <a:rPr lang="en-US" dirty="0" smtClean="0"/>
              <a:t> </a:t>
            </a:r>
            <a:r>
              <a:rPr lang="en-US" dirty="0" err="1" smtClean="0"/>
              <a:t>elke</a:t>
            </a:r>
            <a:r>
              <a:rPr lang="en-US" dirty="0" smtClean="0"/>
              <a:t> </a:t>
            </a:r>
            <a:r>
              <a:rPr lang="en-US" dirty="0" err="1" smtClean="0"/>
              <a:t>vraag</a:t>
            </a:r>
            <a:r>
              <a:rPr lang="en-US" baseline="0" dirty="0" smtClean="0"/>
              <a:t> </a:t>
            </a:r>
            <a:r>
              <a:rPr lang="en-US" baseline="0" dirty="0" err="1" smtClean="0"/>
              <a:t>gaat</a:t>
            </a:r>
            <a:r>
              <a:rPr lang="en-US" baseline="0" dirty="0" smtClean="0"/>
              <a:t> </a:t>
            </a:r>
            <a:r>
              <a:rPr lang="en-US" baseline="0" dirty="0" err="1" smtClean="0"/>
              <a:t>automatisch</a:t>
            </a:r>
            <a:r>
              <a:rPr lang="en-US" baseline="0" dirty="0" smtClean="0"/>
              <a:t> de timer </a:t>
            </a:r>
            <a:r>
              <a:rPr lang="en-US" baseline="0" dirty="0" err="1" smtClean="0"/>
              <a:t>lopen</a:t>
            </a:r>
            <a:r>
              <a:rPr lang="en-US" baseline="0" dirty="0" smtClean="0"/>
              <a:t>. </a:t>
            </a:r>
            <a:r>
              <a:rPr lang="en-US" baseline="0" dirty="0" err="1" smtClean="0"/>
              <a:t>Weten</a:t>
            </a:r>
            <a:r>
              <a:rPr lang="en-US" baseline="0" dirty="0" smtClean="0"/>
              <a:t> de </a:t>
            </a:r>
            <a:r>
              <a:rPr lang="en-US" baseline="0" dirty="0" err="1" smtClean="0"/>
              <a:t>leerlingen</a:t>
            </a:r>
            <a:r>
              <a:rPr lang="en-US" baseline="0" dirty="0" smtClean="0"/>
              <a:t> het </a:t>
            </a:r>
            <a:r>
              <a:rPr lang="en-US" baseline="0" dirty="0" err="1" smtClean="0"/>
              <a:t>antwoord</a:t>
            </a:r>
            <a:r>
              <a:rPr lang="en-US" baseline="0" dirty="0" smtClean="0"/>
              <a:t> al </a:t>
            </a:r>
            <a:r>
              <a:rPr lang="en-US" baseline="0" dirty="0" err="1" smtClean="0"/>
              <a:t>eerder</a:t>
            </a:r>
            <a:r>
              <a:rPr lang="en-US" baseline="0" dirty="0" smtClean="0"/>
              <a:t>, </a:t>
            </a:r>
            <a:r>
              <a:rPr lang="en-US" baseline="0" dirty="0" err="1" smtClean="0"/>
              <a:t>dan</a:t>
            </a:r>
            <a:r>
              <a:rPr lang="en-US" baseline="0" dirty="0" smtClean="0"/>
              <a:t> kun je </a:t>
            </a:r>
            <a:r>
              <a:rPr lang="en-US" baseline="0" dirty="0" err="1" smtClean="0"/>
              <a:t>gewoon</a:t>
            </a:r>
            <a:r>
              <a:rPr lang="en-US" baseline="0" dirty="0" smtClean="0"/>
              <a:t> </a:t>
            </a:r>
            <a:r>
              <a:rPr lang="en-US" baseline="0" dirty="0" err="1" smtClean="0"/>
              <a:t>verder</a:t>
            </a:r>
            <a:r>
              <a:rPr lang="en-US" baseline="0" dirty="0" smtClean="0"/>
              <a:t> </a:t>
            </a:r>
            <a:r>
              <a:rPr lang="en-US" baseline="0" dirty="0" err="1" smtClean="0"/>
              <a:t>klikken</a:t>
            </a:r>
            <a:r>
              <a:rPr lang="en-US" baseline="0" dirty="0" smtClean="0"/>
              <a:t>.</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1" baseline="0" dirty="0" err="1" smtClean="0"/>
              <a:t>Werkvorm</a:t>
            </a:r>
            <a:r>
              <a:rPr lang="en-US" baseline="0" dirty="0" smtClean="0"/>
              <a:t>: </a:t>
            </a:r>
            <a:r>
              <a:rPr lang="en-US" baseline="0" dirty="0" err="1" smtClean="0"/>
              <a:t>Laat</a:t>
            </a:r>
            <a:r>
              <a:rPr lang="en-US" baseline="0" dirty="0" smtClean="0"/>
              <a:t> de </a:t>
            </a:r>
            <a:r>
              <a:rPr lang="en-US" baseline="0" dirty="0" err="1" smtClean="0"/>
              <a:t>leerlingen</a:t>
            </a:r>
            <a:r>
              <a:rPr lang="en-US" baseline="0" dirty="0" smtClean="0"/>
              <a:t> </a:t>
            </a:r>
            <a:r>
              <a:rPr lang="en-US" baseline="0" dirty="0" err="1" smtClean="0"/>
              <a:t>bij</a:t>
            </a:r>
            <a:r>
              <a:rPr lang="en-US" baseline="0" dirty="0" smtClean="0"/>
              <a:t> </a:t>
            </a:r>
            <a:r>
              <a:rPr lang="en-US" baseline="0" dirty="0" err="1" smtClean="0"/>
              <a:t>meerkeuzevragen</a:t>
            </a:r>
            <a:r>
              <a:rPr lang="en-US" baseline="0" dirty="0" smtClean="0"/>
              <a:t> </a:t>
            </a:r>
            <a:r>
              <a:rPr lang="en-US" baseline="0" dirty="0" err="1" smtClean="0"/>
              <a:t>hun</a:t>
            </a:r>
            <a:r>
              <a:rPr lang="en-US" baseline="0" dirty="0" smtClean="0"/>
              <a:t> </a:t>
            </a:r>
            <a:r>
              <a:rPr lang="en-US" baseline="0" dirty="0" err="1" smtClean="0"/>
              <a:t>antwoord</a:t>
            </a:r>
            <a:r>
              <a:rPr lang="en-US" baseline="0" dirty="0" smtClean="0"/>
              <a:t> </a:t>
            </a:r>
            <a:r>
              <a:rPr lang="en-US" baseline="0" dirty="0" err="1" smtClean="0"/>
              <a:t>kiezen</a:t>
            </a:r>
            <a:r>
              <a:rPr lang="en-US" baseline="0" dirty="0" smtClean="0"/>
              <a:t> met “Ren je rot”. In de </a:t>
            </a:r>
            <a:r>
              <a:rPr lang="en-US" baseline="0" dirty="0" err="1" smtClean="0"/>
              <a:t>klas</a:t>
            </a:r>
            <a:r>
              <a:rPr lang="en-US" baseline="0" dirty="0" smtClean="0"/>
              <a:t> </a:t>
            </a:r>
            <a:r>
              <a:rPr lang="en-US" baseline="0" dirty="0" err="1" smtClean="0"/>
              <a:t>wijs</a:t>
            </a:r>
            <a:r>
              <a:rPr lang="en-US" baseline="0" dirty="0" smtClean="0"/>
              <a:t> je 3 </a:t>
            </a:r>
            <a:r>
              <a:rPr lang="en-US" baseline="0" dirty="0" err="1" smtClean="0"/>
              <a:t>hoeken</a:t>
            </a:r>
            <a:r>
              <a:rPr lang="en-US" baseline="0" dirty="0" smtClean="0"/>
              <a:t> </a:t>
            </a:r>
            <a:r>
              <a:rPr lang="en-US" baseline="0" dirty="0" err="1" smtClean="0"/>
              <a:t>aan</a:t>
            </a:r>
            <a:r>
              <a:rPr lang="en-US" baseline="0" dirty="0" smtClean="0"/>
              <a:t>: </a:t>
            </a:r>
            <a:r>
              <a:rPr lang="en-US" baseline="0" dirty="0" err="1" smtClean="0"/>
              <a:t>antwoord</a:t>
            </a:r>
            <a:r>
              <a:rPr lang="en-US" baseline="0" dirty="0" smtClean="0"/>
              <a:t> A, B </a:t>
            </a:r>
            <a:r>
              <a:rPr lang="en-US" baseline="0" dirty="0" err="1" smtClean="0"/>
              <a:t>en</a:t>
            </a:r>
            <a:r>
              <a:rPr lang="en-US" baseline="0" dirty="0" smtClean="0"/>
              <a:t> C. De </a:t>
            </a:r>
            <a:r>
              <a:rPr lang="en-US" baseline="0" dirty="0" err="1" smtClean="0"/>
              <a:t>leerlingen</a:t>
            </a:r>
            <a:r>
              <a:rPr lang="en-US" baseline="0" dirty="0" smtClean="0"/>
              <a:t> </a:t>
            </a:r>
            <a:r>
              <a:rPr lang="en-US" baseline="0" dirty="0" err="1" smtClean="0"/>
              <a:t>moeten</a:t>
            </a:r>
            <a:r>
              <a:rPr lang="en-US" baseline="0" dirty="0" smtClean="0"/>
              <a:t> </a:t>
            </a:r>
            <a:r>
              <a:rPr lang="en-US" baseline="0" dirty="0" err="1" smtClean="0"/>
              <a:t>naar</a:t>
            </a:r>
            <a:r>
              <a:rPr lang="en-US" baseline="0" dirty="0" smtClean="0"/>
              <a:t> de </a:t>
            </a:r>
            <a:r>
              <a:rPr lang="en-US" baseline="0" dirty="0" err="1" smtClean="0"/>
              <a:t>hoek</a:t>
            </a:r>
            <a:r>
              <a:rPr lang="en-US" baseline="0" dirty="0" smtClean="0"/>
              <a:t> </a:t>
            </a:r>
            <a:r>
              <a:rPr lang="en-US" baseline="0" dirty="0" err="1" smtClean="0"/>
              <a:t>rennen</a:t>
            </a:r>
            <a:r>
              <a:rPr lang="en-US" baseline="0" dirty="0" smtClean="0"/>
              <a:t> van het </a:t>
            </a:r>
            <a:r>
              <a:rPr lang="en-US" baseline="0" dirty="0" err="1" smtClean="0"/>
              <a:t>antwoord</a:t>
            </a:r>
            <a:r>
              <a:rPr lang="en-US" baseline="0" dirty="0" smtClean="0"/>
              <a:t>.  </a:t>
            </a:r>
            <a:r>
              <a:rPr lang="en-US" baseline="0" dirty="0" err="1" smtClean="0"/>
              <a:t>Een</a:t>
            </a:r>
            <a:r>
              <a:rPr lang="en-US" baseline="0" dirty="0" smtClean="0"/>
              <a:t> </a:t>
            </a:r>
            <a:r>
              <a:rPr lang="en-US" baseline="0" dirty="0" err="1" smtClean="0"/>
              <a:t>zittende</a:t>
            </a:r>
            <a:r>
              <a:rPr lang="en-US" baseline="0" dirty="0" smtClean="0"/>
              <a:t> variant is de </a:t>
            </a:r>
            <a:r>
              <a:rPr lang="en-US" baseline="0" dirty="0" err="1" smtClean="0"/>
              <a:t>leerlingen</a:t>
            </a:r>
            <a:r>
              <a:rPr lang="en-US" baseline="0" dirty="0" smtClean="0"/>
              <a:t> </a:t>
            </a:r>
            <a:r>
              <a:rPr lang="en-US" baseline="0" dirty="0" err="1" smtClean="0"/>
              <a:t>tegelijkertijd</a:t>
            </a:r>
            <a:r>
              <a:rPr lang="en-US" baseline="0" dirty="0" smtClean="0"/>
              <a:t> 1, 2 of 3 </a:t>
            </a:r>
            <a:r>
              <a:rPr lang="en-US" baseline="0" dirty="0" err="1" smtClean="0"/>
              <a:t>vingers</a:t>
            </a:r>
            <a:r>
              <a:rPr lang="en-US" baseline="0" dirty="0" smtClean="0"/>
              <a:t> op </a:t>
            </a:r>
            <a:r>
              <a:rPr lang="en-US" baseline="0" dirty="0" err="1" smtClean="0"/>
              <a:t>te</a:t>
            </a:r>
            <a:r>
              <a:rPr lang="en-US" baseline="0" dirty="0" smtClean="0"/>
              <a:t> </a:t>
            </a:r>
            <a:r>
              <a:rPr lang="en-US" baseline="0" dirty="0" err="1" smtClean="0"/>
              <a:t>laten</a:t>
            </a:r>
            <a:r>
              <a:rPr lang="en-US" baseline="0" dirty="0" smtClean="0"/>
              <a:t> </a:t>
            </a:r>
            <a:r>
              <a:rPr lang="en-US" baseline="0" dirty="0" err="1" smtClean="0"/>
              <a:t>steken</a:t>
            </a:r>
            <a:r>
              <a:rPr lang="en-US" baseline="0" dirty="0" smtClean="0"/>
              <a:t> (of </a:t>
            </a:r>
            <a:r>
              <a:rPr lang="en-US" baseline="0" dirty="0" err="1" smtClean="0"/>
              <a:t>een</a:t>
            </a:r>
            <a:r>
              <a:rPr lang="en-US" baseline="0" dirty="0" smtClean="0"/>
              <a:t> </a:t>
            </a:r>
            <a:r>
              <a:rPr lang="en-US" baseline="0" dirty="0" err="1" smtClean="0"/>
              <a:t>briefje</a:t>
            </a:r>
            <a:r>
              <a:rPr lang="en-US" baseline="0" dirty="0" smtClean="0"/>
              <a:t> met A, B of C). </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5</a:t>
            </a:fld>
            <a:endParaRPr lang="en-US"/>
          </a:p>
        </p:txBody>
      </p:sp>
    </p:spTree>
    <p:extLst>
      <p:ext uri="{BB962C8B-B14F-4D97-AF65-F5344CB8AC3E}">
        <p14:creationId xmlns:p14="http://schemas.microsoft.com/office/powerpoint/2010/main" val="1304881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Antwoord</a:t>
            </a:r>
            <a:r>
              <a:rPr lang="en-US" dirty="0" smtClean="0"/>
              <a:t> B</a:t>
            </a: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6</a:t>
            </a:fld>
            <a:endParaRPr lang="en-US"/>
          </a:p>
        </p:txBody>
      </p:sp>
    </p:spTree>
    <p:extLst>
      <p:ext uri="{BB962C8B-B14F-4D97-AF65-F5344CB8AC3E}">
        <p14:creationId xmlns:p14="http://schemas.microsoft.com/office/powerpoint/2010/main" val="3451374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kern="1200" dirty="0" err="1" smtClean="0">
                <a:solidFill>
                  <a:schemeClr val="tx1"/>
                </a:solidFill>
                <a:effectLst/>
                <a:latin typeface="+mn-lt"/>
                <a:ea typeface="+mn-ea"/>
                <a:cs typeface="+mn-cs"/>
              </a:rPr>
              <a:t>Filmpje</a:t>
            </a:r>
            <a:r>
              <a:rPr lang="en-US" sz="1200" b="0" i="0" kern="1200" dirty="0" smtClean="0">
                <a:solidFill>
                  <a:schemeClr val="tx1"/>
                </a:solidFill>
                <a:effectLst/>
                <a:latin typeface="+mn-lt"/>
                <a:ea typeface="+mn-ea"/>
                <a:cs typeface="+mn-cs"/>
              </a:rPr>
              <a:t>: https://www.youtube.com/watch?v=RH7HwR-kLKw</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1" i="0" kern="1200" dirty="0" err="1" smtClean="0">
                <a:solidFill>
                  <a:schemeClr val="tx1"/>
                </a:solidFill>
                <a:effectLst/>
                <a:latin typeface="+mn-lt"/>
                <a:ea typeface="+mn-ea"/>
                <a:cs typeface="+mn-cs"/>
              </a:rPr>
              <a:t>Achtergrondinformatie</a:t>
            </a:r>
            <a:r>
              <a:rPr lang="en-US" sz="1200" b="1" i="0" kern="1200" dirty="0" smtClean="0">
                <a:solidFill>
                  <a:schemeClr val="tx1"/>
                </a:solidFill>
                <a:effectLst/>
                <a:latin typeface="+mn-lt"/>
                <a:ea typeface="+mn-ea"/>
                <a:cs typeface="+mn-cs"/>
              </a:rPr>
              <a:t> - </a:t>
            </a:r>
            <a:r>
              <a:rPr lang="en-US" sz="1200" b="1" i="0" kern="1200" dirty="0" err="1" smtClean="0">
                <a:solidFill>
                  <a:schemeClr val="tx1"/>
                </a:solidFill>
                <a:effectLst/>
                <a:latin typeface="+mn-lt"/>
                <a:ea typeface="+mn-ea"/>
                <a:cs typeface="+mn-cs"/>
              </a:rPr>
              <a:t>filmpjes</a:t>
            </a:r>
            <a:endParaRPr lang="en-US" sz="1200" b="1" i="0" kern="1200" dirty="0" smtClean="0">
              <a:solidFill>
                <a:schemeClr val="tx1"/>
              </a:solidFill>
              <a:effectLst/>
              <a:latin typeface="+mn-lt"/>
              <a:ea typeface="+mn-ea"/>
              <a:cs typeface="+mn-cs"/>
            </a:endParaRPr>
          </a:p>
          <a:p>
            <a:pPr marL="0" indent="0">
              <a:buFont typeface="Arial" panose="020B0604020202020204" pitchFamily="34" charset="0"/>
              <a:buNone/>
            </a:pPr>
            <a:r>
              <a:rPr lang="en-US" altLang="nl-NL" baseline="0" dirty="0" err="1" smtClean="0"/>
              <a:t>Kijk</a:t>
            </a:r>
            <a:r>
              <a:rPr lang="en-US" altLang="nl-NL" baseline="0" dirty="0" smtClean="0"/>
              <a:t> </a:t>
            </a:r>
            <a:r>
              <a:rPr lang="en-US" altLang="nl-NL" baseline="0" dirty="0" err="1" smtClean="0"/>
              <a:t>voor</a:t>
            </a:r>
            <a:r>
              <a:rPr lang="en-US" altLang="nl-NL" baseline="0" dirty="0" smtClean="0"/>
              <a:t> </a:t>
            </a:r>
            <a:r>
              <a:rPr lang="en-US" altLang="nl-NL" baseline="0" dirty="0" err="1" smtClean="0"/>
              <a:t>Nederlandse</a:t>
            </a:r>
            <a:r>
              <a:rPr lang="en-US" altLang="nl-NL" baseline="0" dirty="0" smtClean="0"/>
              <a:t> </a:t>
            </a:r>
            <a:r>
              <a:rPr lang="en-US" altLang="nl-NL" baseline="0" dirty="0" err="1" smtClean="0"/>
              <a:t>SchoolTV</a:t>
            </a:r>
            <a:r>
              <a:rPr lang="en-US" altLang="nl-NL" baseline="0" dirty="0" smtClean="0"/>
              <a:t> </a:t>
            </a:r>
            <a:r>
              <a:rPr lang="en-US" altLang="nl-NL" baseline="0" dirty="0" err="1" smtClean="0"/>
              <a:t>filmpjes</a:t>
            </a:r>
            <a:r>
              <a:rPr lang="en-US" altLang="nl-NL" baseline="0" dirty="0" smtClean="0"/>
              <a:t> over </a:t>
            </a:r>
            <a:r>
              <a:rPr lang="en-US" altLang="nl-NL" baseline="0" dirty="0" err="1" smtClean="0"/>
              <a:t>dit</a:t>
            </a:r>
            <a:r>
              <a:rPr lang="en-US" altLang="nl-NL" baseline="0" dirty="0" smtClean="0"/>
              <a:t> </a:t>
            </a:r>
            <a:r>
              <a:rPr lang="en-US" altLang="nl-NL" baseline="0" dirty="0" err="1" smtClean="0"/>
              <a:t>onderwerp</a:t>
            </a:r>
            <a:r>
              <a:rPr lang="en-US" altLang="nl-NL" baseline="0" dirty="0" smtClean="0"/>
              <a:t>: www.schooltv.nl/zoekresultaten/?q=klimaatverandering</a:t>
            </a:r>
          </a:p>
          <a:p>
            <a:pPr marL="0" indent="0">
              <a:buFont typeface="Arial" panose="020B0604020202020204" pitchFamily="34" charset="0"/>
              <a:buNone/>
            </a:pPr>
            <a:endParaRPr lang="en-US" altLang="nl-NL" baseline="0" dirty="0" smtClean="0"/>
          </a:p>
          <a:p>
            <a:pPr marL="0" indent="0">
              <a:buFont typeface="Arial" panose="020B0604020202020204" pitchFamily="34" charset="0"/>
              <a:buNone/>
            </a:pPr>
            <a:r>
              <a:rPr lang="en-US" altLang="nl-NL" b="1" baseline="0" dirty="0" err="1" smtClean="0"/>
              <a:t>Achtergrondinformatie</a:t>
            </a:r>
            <a:r>
              <a:rPr lang="en-US" altLang="nl-NL" b="1" baseline="0" dirty="0" smtClean="0"/>
              <a:t> </a:t>
            </a:r>
            <a:r>
              <a:rPr lang="en-US" altLang="nl-NL" b="1" baseline="0" dirty="0" err="1" smtClean="0"/>
              <a:t>fossiele</a:t>
            </a:r>
            <a:r>
              <a:rPr lang="en-US" altLang="nl-NL" b="1" baseline="0" dirty="0" smtClean="0"/>
              <a:t> </a:t>
            </a:r>
            <a:r>
              <a:rPr lang="en-US" altLang="nl-NL" b="1" baseline="0" dirty="0" err="1" smtClean="0"/>
              <a:t>brandstoffen</a:t>
            </a:r>
            <a:endParaRPr lang="en-US" altLang="nl-NL" b="1" baseline="0" dirty="0" smtClean="0"/>
          </a:p>
          <a:p>
            <a:pPr marL="0" indent="0">
              <a:buFont typeface="Arial" panose="020B0604020202020204" pitchFamily="34" charset="0"/>
              <a:buNone/>
            </a:pPr>
            <a:r>
              <a:rPr lang="nl-NL" sz="1200" b="0" i="0" u="none" strike="noStrike" kern="1200" dirty="0" smtClean="0">
                <a:solidFill>
                  <a:schemeClr val="tx1"/>
                </a:solidFill>
                <a:effectLst/>
                <a:latin typeface="+mn-lt"/>
                <a:ea typeface="+mn-ea"/>
                <a:cs typeface="+mn-cs"/>
              </a:rPr>
              <a:t>Voor de opwek van stroom (=elektriciteit) wordt in Nederland vooral gas, kolen en wat kernenergie gebruikt. In 2014 werd maar 11.3% van alle stroom opgewekt uit schone bronnen als zon, wind en biomassa (bron: http://statline.cbs.nl/StatWeb/publication/?DM=SLNL&amp;PA=80030NED). De overige 88,7% kwam uit fossiele bronnen. Dat is een probleem, want bij de verbranding van gas en kolen komt het broeikasgas CO2 vrij. Door een toename van CO2 in de atmosfeer warmt de aarde op en verandert ons klimaat, met een grotere kans op heftige natuurverschijnselen als gevolg: droogte, misoogsten, bosbranden, stormen en overstromingen door zware regenval. Kolen zijn de grootste boosdoener: een kolencentrale stoot twee keer zoveel CO2 uit als een gascentrale.</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err="1" smtClean="0">
                <a:solidFill>
                  <a:schemeClr val="tx1"/>
                </a:solidFill>
                <a:effectLst/>
                <a:latin typeface="+mn-lt"/>
                <a:ea typeface="+mn-ea"/>
                <a:cs typeface="+mn-cs"/>
              </a:rPr>
              <a:t>K</a:t>
            </a:r>
            <a:r>
              <a:rPr lang="en-US" sz="1200" b="0" i="0" kern="1200" baseline="0" dirty="0" err="1" smtClean="0">
                <a:solidFill>
                  <a:schemeClr val="tx1"/>
                </a:solidFill>
                <a:effectLst/>
                <a:latin typeface="+mn-lt"/>
                <a:ea typeface="+mn-ea"/>
                <a:cs typeface="+mn-cs"/>
              </a:rPr>
              <a:t>limaatverandering</a:t>
            </a:r>
            <a:r>
              <a:rPr lang="en-US" sz="1200" b="0" i="0" kern="1200" baseline="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 http://www.greenpeace.nl/campaigns/schone-energie/het-probleem/</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7</a:t>
            </a:fld>
            <a:endParaRPr lang="en-US"/>
          </a:p>
        </p:txBody>
      </p:sp>
    </p:spTree>
    <p:extLst>
      <p:ext uri="{BB962C8B-B14F-4D97-AF65-F5344CB8AC3E}">
        <p14:creationId xmlns:p14="http://schemas.microsoft.com/office/powerpoint/2010/main" val="4245710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smtClean="0"/>
              <a:t>Het </a:t>
            </a:r>
            <a:r>
              <a:rPr lang="en-US" dirty="0" err="1" smtClean="0"/>
              <a:t>antwoord</a:t>
            </a:r>
            <a:r>
              <a:rPr lang="en-US" dirty="0" smtClean="0"/>
              <a:t> </a:t>
            </a:r>
            <a:r>
              <a:rPr lang="en-US" dirty="0" err="1" smtClean="0"/>
              <a:t>komt</a:t>
            </a:r>
            <a:r>
              <a:rPr lang="en-US" dirty="0" smtClean="0"/>
              <a:t> in </a:t>
            </a:r>
            <a:r>
              <a:rPr lang="en-US" dirty="0" err="1" smtClean="0"/>
              <a:t>beeld</a:t>
            </a:r>
            <a:r>
              <a:rPr lang="en-US" dirty="0" smtClean="0"/>
              <a:t> </a:t>
            </a:r>
            <a:r>
              <a:rPr lang="en-US" dirty="0" err="1" smtClean="0"/>
              <a:t>als</a:t>
            </a:r>
            <a:r>
              <a:rPr lang="en-US" dirty="0" smtClean="0"/>
              <a:t> je </a:t>
            </a:r>
            <a:r>
              <a:rPr lang="en-US" dirty="0" err="1" smtClean="0"/>
              <a:t>klikt</a:t>
            </a:r>
            <a:r>
              <a:rPr lang="en-US" dirty="0" smtClean="0"/>
              <a:t>: </a:t>
            </a:r>
          </a:p>
          <a:p>
            <a:pPr marL="742950" indent="-742950" algn="l">
              <a:buFont typeface="Arial" panose="020B0604020202020204" pitchFamily="34" charset="0"/>
              <a:buChar char="•"/>
            </a:pP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Industrie</a:t>
            </a:r>
            <a:r>
              <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energie</a:t>
            </a:r>
            <a:endPar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l">
              <a:buFont typeface="Arial" panose="020B0604020202020204" pitchFamily="34" charset="0"/>
              <a:buChar char="•"/>
            </a:pP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Verkeer</a:t>
            </a:r>
            <a:r>
              <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vervoer</a:t>
            </a:r>
            <a:endPar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l">
              <a:buFont typeface="Arial" panose="020B0604020202020204" pitchFamily="34" charset="0"/>
              <a:buChar char="•"/>
            </a:pP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Gebouwen</a:t>
            </a:r>
            <a:endPar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l">
              <a:buFont typeface="Arial" panose="020B0604020202020204" pitchFamily="34" charset="0"/>
              <a:buChar char="•"/>
            </a:pP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Landbouw</a:t>
            </a:r>
            <a:endPar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l">
              <a:buFont typeface="Arial" panose="020B0604020202020204" pitchFamily="34" charset="0"/>
              <a:buChar char="•"/>
            </a:pPr>
            <a:r>
              <a:rPr lang="en-US" sz="1200" b="0" dirty="0" err="1" smtClean="0">
                <a:solidFill>
                  <a:schemeClr val="accent3"/>
                </a:solidFill>
                <a:effectLst>
                  <a:outerShdw blurRad="38100" dist="38100" dir="2700000" algn="tl">
                    <a:srgbClr val="000000">
                      <a:alpha val="43137"/>
                    </a:srgbClr>
                  </a:outerShdw>
                </a:effectLst>
                <a:latin typeface="Calibri" panose="020F0502020204030204" pitchFamily="34" charset="0"/>
              </a:rPr>
              <a:t>Afvalverwerking</a:t>
            </a:r>
            <a:endParaRPr lang="en-US" sz="1200" b="0"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endParaRPr lang="en-US" baseline="0" dirty="0" smtClean="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8</a:t>
            </a:fld>
            <a:endParaRPr lang="en-US"/>
          </a:p>
        </p:txBody>
      </p:sp>
    </p:spTree>
    <p:extLst>
      <p:ext uri="{BB962C8B-B14F-4D97-AF65-F5344CB8AC3E}">
        <p14:creationId xmlns:p14="http://schemas.microsoft.com/office/powerpoint/2010/main" val="4287947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Antwoord</a:t>
            </a:r>
            <a:r>
              <a:rPr lang="en-US" dirty="0" smtClean="0"/>
              <a:t> D: ‘</a:t>
            </a:r>
            <a:r>
              <a:rPr lang="en-US" dirty="0" err="1" smtClean="0"/>
              <a:t>Industrie</a:t>
            </a:r>
            <a:r>
              <a:rPr lang="en-US" baseline="0" dirty="0" smtClean="0"/>
              <a:t> </a:t>
            </a:r>
            <a:r>
              <a:rPr lang="en-US" baseline="0" dirty="0" err="1" smtClean="0"/>
              <a:t>en</a:t>
            </a:r>
            <a:r>
              <a:rPr lang="en-US" baseline="0" dirty="0" smtClean="0"/>
              <a:t> </a:t>
            </a:r>
            <a:r>
              <a:rPr lang="en-US" baseline="0" dirty="0" err="1" smtClean="0"/>
              <a:t>energie</a:t>
            </a:r>
            <a:r>
              <a:rPr lang="en-US" baseline="0" dirty="0" smtClean="0"/>
              <a:t>’</a:t>
            </a:r>
            <a:r>
              <a:rPr lang="en-US" dirty="0" smtClean="0"/>
              <a:t> (in het </a:t>
            </a:r>
            <a:r>
              <a:rPr lang="en-US" dirty="0" err="1" smtClean="0"/>
              <a:t>filmpje</a:t>
            </a:r>
            <a:r>
              <a:rPr lang="en-US" dirty="0" smtClean="0"/>
              <a:t> zag</a:t>
            </a:r>
            <a:r>
              <a:rPr lang="en-US" baseline="0" dirty="0" smtClean="0"/>
              <a:t> je </a:t>
            </a:r>
            <a:r>
              <a:rPr lang="en-US" baseline="0" dirty="0" err="1" smtClean="0"/>
              <a:t>dat</a:t>
            </a:r>
            <a:r>
              <a:rPr lang="en-US" baseline="0" dirty="0" smtClean="0"/>
              <a:t> </a:t>
            </a:r>
            <a:r>
              <a:rPr lang="en-US" baseline="0" dirty="0" err="1" smtClean="0"/>
              <a:t>dit</a:t>
            </a:r>
            <a:r>
              <a:rPr lang="en-US" baseline="0" dirty="0" smtClean="0"/>
              <a:t> </a:t>
            </a:r>
            <a:r>
              <a:rPr lang="en-US" baseline="0" dirty="0" err="1" smtClean="0"/>
              <a:t>meer</a:t>
            </a:r>
            <a:r>
              <a:rPr lang="en-US" baseline="0" dirty="0" smtClean="0"/>
              <a:t> </a:t>
            </a:r>
            <a:r>
              <a:rPr lang="en-US" baseline="0" dirty="0" err="1" smtClean="0"/>
              <a:t>dan</a:t>
            </a:r>
            <a:r>
              <a:rPr lang="en-US" baseline="0" dirty="0" smtClean="0"/>
              <a:t> de </a:t>
            </a:r>
            <a:r>
              <a:rPr lang="en-US" baseline="0" dirty="0" err="1" smtClean="0"/>
              <a:t>helft</a:t>
            </a:r>
            <a:r>
              <a:rPr lang="en-US" baseline="0" dirty="0" smtClean="0"/>
              <a:t> van de </a:t>
            </a:r>
            <a:r>
              <a:rPr lang="en-US" baseline="0" dirty="0" err="1" smtClean="0"/>
              <a:t>uitstoot</a:t>
            </a:r>
            <a:r>
              <a:rPr lang="en-US" baseline="0" dirty="0" smtClean="0"/>
              <a:t> </a:t>
            </a:r>
            <a:r>
              <a:rPr lang="en-US" baseline="0" dirty="0" err="1" smtClean="0"/>
              <a:t>veroorzaakt</a:t>
            </a:r>
            <a:r>
              <a:rPr lang="en-US" baseline="0" dirty="0" smtClean="0"/>
              <a:t>)</a:t>
            </a:r>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9</a:t>
            </a:fld>
            <a:endParaRPr lang="en-US"/>
          </a:p>
        </p:txBody>
      </p:sp>
    </p:spTree>
    <p:extLst>
      <p:ext uri="{BB962C8B-B14F-4D97-AF65-F5344CB8AC3E}">
        <p14:creationId xmlns:p14="http://schemas.microsoft.com/office/powerpoint/2010/main" val="3841996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8" name="PlaceHolder 2"/>
          <p:cNvSpPr>
            <a:spLocks noGrp="1"/>
          </p:cNvSpPr>
          <p:nvPr>
            <p:ph type="body"/>
          </p:nvPr>
        </p:nvSpPr>
        <p:spPr>
          <a:xfrm>
            <a:off x="838080" y="1825560"/>
            <a:ext cx="10515240" cy="2075040"/>
          </a:xfrm>
          <a:prstGeom prst="rect">
            <a:avLst/>
          </a:prstGeom>
        </p:spPr>
        <p:txBody>
          <a:bodyPr lIns="0" tIns="0" rIns="0" bIns="0"/>
          <a:lstStyle/>
          <a:p>
            <a:endParaRPr/>
          </a:p>
        </p:txBody>
      </p:sp>
      <p:sp>
        <p:nvSpPr>
          <p:cNvPr id="29" name="PlaceHolder 3"/>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31"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32"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33" name="PlaceHolder 4"/>
          <p:cNvSpPr>
            <a:spLocks noGrp="1"/>
          </p:cNvSpPr>
          <p:nvPr>
            <p:ph type="body"/>
          </p:nvPr>
        </p:nvSpPr>
        <p:spPr>
          <a:xfrm>
            <a:off x="6226200" y="4098240"/>
            <a:ext cx="5131080" cy="2075040"/>
          </a:xfrm>
          <a:prstGeom prst="rect">
            <a:avLst/>
          </a:prstGeom>
        </p:spPr>
        <p:txBody>
          <a:bodyPr lIns="0" tIns="0" rIns="0" bIns="0"/>
          <a:lstStyle/>
          <a:p>
            <a:endParaRPr/>
          </a:p>
        </p:txBody>
      </p:sp>
      <p:sp>
        <p:nvSpPr>
          <p:cNvPr id="34" name="PlaceHolder 5"/>
          <p:cNvSpPr>
            <a:spLocks noGrp="1"/>
          </p:cNvSpPr>
          <p:nvPr>
            <p:ph type="body"/>
          </p:nvPr>
        </p:nvSpPr>
        <p:spPr>
          <a:xfrm>
            <a:off x="838080" y="4098240"/>
            <a:ext cx="5131080" cy="2075040"/>
          </a:xfrm>
          <a:prstGeom prst="rect">
            <a:avLst/>
          </a:prstGeom>
        </p:spPr>
        <p:txBody>
          <a:bodyPr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36" name="PlaceHolder 2"/>
          <p:cNvSpPr>
            <a:spLocks noGrp="1"/>
          </p:cNvSpPr>
          <p:nvPr>
            <p:ph type="body"/>
          </p:nvPr>
        </p:nvSpPr>
        <p:spPr>
          <a:xfrm>
            <a:off x="838080" y="1825560"/>
            <a:ext cx="10515240" cy="4350960"/>
          </a:xfrm>
          <a:prstGeom prst="rect">
            <a:avLst/>
          </a:prstGeom>
        </p:spPr>
        <p:txBody>
          <a:bodyPr lIns="0" tIns="0" rIns="0" bIns="0"/>
          <a:lstStyle/>
          <a:p>
            <a:endParaRPr/>
          </a:p>
        </p:txBody>
      </p:sp>
      <p:sp>
        <p:nvSpPr>
          <p:cNvPr id="37" name="PlaceHolder 3"/>
          <p:cNvSpPr>
            <a:spLocks noGrp="1"/>
          </p:cNvSpPr>
          <p:nvPr>
            <p:ph type="body"/>
          </p:nvPr>
        </p:nvSpPr>
        <p:spPr>
          <a:xfrm>
            <a:off x="838080" y="1825560"/>
            <a:ext cx="10515240" cy="4350960"/>
          </a:xfrm>
          <a:prstGeom prst="rect">
            <a:avLst/>
          </a:prstGeom>
        </p:spPr>
        <p:txBody>
          <a:bodyPr lIns="0" tIns="0" rIns="0" bIns="0"/>
          <a:lstStyle/>
          <a:p>
            <a:endParaRPr/>
          </a:p>
        </p:txBody>
      </p:sp>
      <p:pic>
        <p:nvPicPr>
          <p:cNvPr id="38" name="Afbeelding 37"/>
          <p:cNvPicPr/>
          <p:nvPr/>
        </p:nvPicPr>
        <p:blipFill>
          <a:blip r:embed="rId2"/>
          <a:stretch/>
        </p:blipFill>
        <p:spPr>
          <a:xfrm>
            <a:off x="3368880" y="1825560"/>
            <a:ext cx="5452920" cy="4350960"/>
          </a:xfrm>
          <a:prstGeom prst="rect">
            <a:avLst/>
          </a:prstGeom>
          <a:ln>
            <a:noFill/>
          </a:ln>
        </p:spPr>
      </p:pic>
      <p:pic>
        <p:nvPicPr>
          <p:cNvPr id="39" name="Afbeelding 38"/>
          <p:cNvPicPr/>
          <p:nvPr/>
        </p:nvPicPr>
        <p:blipFill>
          <a:blip r:embed="rId2"/>
          <a:stretch/>
        </p:blipFill>
        <p:spPr>
          <a:xfrm>
            <a:off x="3368880" y="1825560"/>
            <a:ext cx="5452920" cy="435096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46"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48" name="PlaceHolder 2"/>
          <p:cNvSpPr>
            <a:spLocks noGrp="1"/>
          </p:cNvSpPr>
          <p:nvPr>
            <p:ph type="body"/>
          </p:nvPr>
        </p:nvSpPr>
        <p:spPr>
          <a:xfrm>
            <a:off x="838080" y="1825560"/>
            <a:ext cx="10515240" cy="4350960"/>
          </a:xfrm>
          <a:prstGeom prst="rect">
            <a:avLst/>
          </a:prstGeom>
        </p:spPr>
        <p:txBody>
          <a:bodyPr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0"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51" name="PlaceHolder 3"/>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2"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3" name="PlaceHolder 1"/>
          <p:cNvSpPr>
            <a:spLocks noGrp="1"/>
          </p:cNvSpPr>
          <p:nvPr>
            <p:ph type="subTitle"/>
          </p:nvPr>
        </p:nvSpPr>
        <p:spPr>
          <a:xfrm>
            <a:off x="838080" y="365040"/>
            <a:ext cx="10515240" cy="6144120"/>
          </a:xfrm>
          <a:prstGeom prst="rect">
            <a:avLst/>
          </a:prstGeom>
        </p:spPr>
        <p:txBody>
          <a:bodyPr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5"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56" name="PlaceHolder 3"/>
          <p:cNvSpPr>
            <a:spLocks noGrp="1"/>
          </p:cNvSpPr>
          <p:nvPr>
            <p:ph type="body"/>
          </p:nvPr>
        </p:nvSpPr>
        <p:spPr>
          <a:xfrm>
            <a:off x="838080" y="4098240"/>
            <a:ext cx="5131080" cy="2075040"/>
          </a:xfrm>
          <a:prstGeom prst="rect">
            <a:avLst/>
          </a:prstGeom>
        </p:spPr>
        <p:txBody>
          <a:bodyPr lIns="0" tIns="0" rIns="0" bIns="0"/>
          <a:lstStyle/>
          <a:p>
            <a:endParaRPr/>
          </a:p>
        </p:txBody>
      </p:sp>
      <p:sp>
        <p:nvSpPr>
          <p:cNvPr id="57" name="PlaceHolder 4"/>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9"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60"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61" name="PlaceHolder 4"/>
          <p:cNvSpPr>
            <a:spLocks noGrp="1"/>
          </p:cNvSpPr>
          <p:nvPr>
            <p:ph type="body"/>
          </p:nvPr>
        </p:nvSpPr>
        <p:spPr>
          <a:xfrm>
            <a:off x="6226200" y="4098240"/>
            <a:ext cx="5131080" cy="2075040"/>
          </a:xfrm>
          <a:prstGeom prst="rect">
            <a:avLst/>
          </a:prstGeom>
        </p:spPr>
        <p:txBody>
          <a:bodyPr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63"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64"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65" name="PlaceHolder 4"/>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67" name="PlaceHolder 2"/>
          <p:cNvSpPr>
            <a:spLocks noGrp="1"/>
          </p:cNvSpPr>
          <p:nvPr>
            <p:ph type="body"/>
          </p:nvPr>
        </p:nvSpPr>
        <p:spPr>
          <a:xfrm>
            <a:off x="838080" y="1825560"/>
            <a:ext cx="10515240" cy="2075040"/>
          </a:xfrm>
          <a:prstGeom prst="rect">
            <a:avLst/>
          </a:prstGeom>
        </p:spPr>
        <p:txBody>
          <a:bodyPr lIns="0" tIns="0" rIns="0" bIns="0"/>
          <a:lstStyle/>
          <a:p>
            <a:endParaRPr/>
          </a:p>
        </p:txBody>
      </p:sp>
      <p:sp>
        <p:nvSpPr>
          <p:cNvPr id="68" name="PlaceHolder 3"/>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0"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71"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72" name="PlaceHolder 4"/>
          <p:cNvSpPr>
            <a:spLocks noGrp="1"/>
          </p:cNvSpPr>
          <p:nvPr>
            <p:ph type="body"/>
          </p:nvPr>
        </p:nvSpPr>
        <p:spPr>
          <a:xfrm>
            <a:off x="6226200" y="4098240"/>
            <a:ext cx="5131080" cy="2075040"/>
          </a:xfrm>
          <a:prstGeom prst="rect">
            <a:avLst/>
          </a:prstGeom>
        </p:spPr>
        <p:txBody>
          <a:bodyPr lIns="0" tIns="0" rIns="0" bIns="0"/>
          <a:lstStyle/>
          <a:p>
            <a:endParaRPr/>
          </a:p>
        </p:txBody>
      </p:sp>
      <p:sp>
        <p:nvSpPr>
          <p:cNvPr id="73" name="PlaceHolder 5"/>
          <p:cNvSpPr>
            <a:spLocks noGrp="1"/>
          </p:cNvSpPr>
          <p:nvPr>
            <p:ph type="body"/>
          </p:nvPr>
        </p:nvSpPr>
        <p:spPr>
          <a:xfrm>
            <a:off x="838080" y="4098240"/>
            <a:ext cx="5131080" cy="2075040"/>
          </a:xfrm>
          <a:prstGeom prst="rect">
            <a:avLst/>
          </a:prstGeom>
        </p:spPr>
        <p:txBody>
          <a:bodyPr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5" name="PlaceHolder 2"/>
          <p:cNvSpPr>
            <a:spLocks noGrp="1"/>
          </p:cNvSpPr>
          <p:nvPr>
            <p:ph type="body"/>
          </p:nvPr>
        </p:nvSpPr>
        <p:spPr>
          <a:xfrm>
            <a:off x="838080" y="1825560"/>
            <a:ext cx="10515240" cy="4350960"/>
          </a:xfrm>
          <a:prstGeom prst="rect">
            <a:avLst/>
          </a:prstGeom>
        </p:spPr>
        <p:txBody>
          <a:bodyPr lIns="0" tIns="0" rIns="0" bIns="0"/>
          <a:lstStyle/>
          <a:p>
            <a:endParaRPr/>
          </a:p>
        </p:txBody>
      </p:sp>
      <p:sp>
        <p:nvSpPr>
          <p:cNvPr id="76" name="PlaceHolder 3"/>
          <p:cNvSpPr>
            <a:spLocks noGrp="1"/>
          </p:cNvSpPr>
          <p:nvPr>
            <p:ph type="body"/>
          </p:nvPr>
        </p:nvSpPr>
        <p:spPr>
          <a:xfrm>
            <a:off x="838080" y="1825560"/>
            <a:ext cx="10515240" cy="4350960"/>
          </a:xfrm>
          <a:prstGeom prst="rect">
            <a:avLst/>
          </a:prstGeom>
        </p:spPr>
        <p:txBody>
          <a:bodyPr lIns="0" tIns="0" rIns="0" bIns="0"/>
          <a:lstStyle/>
          <a:p>
            <a:endParaRPr/>
          </a:p>
        </p:txBody>
      </p:sp>
      <p:pic>
        <p:nvPicPr>
          <p:cNvPr id="77" name="Afbeelding 76"/>
          <p:cNvPicPr/>
          <p:nvPr/>
        </p:nvPicPr>
        <p:blipFill>
          <a:blip r:embed="rId2"/>
          <a:stretch/>
        </p:blipFill>
        <p:spPr>
          <a:xfrm>
            <a:off x="3368880" y="1825560"/>
            <a:ext cx="5452920" cy="4350960"/>
          </a:xfrm>
          <a:prstGeom prst="rect">
            <a:avLst/>
          </a:prstGeom>
          <a:ln>
            <a:noFill/>
          </a:ln>
        </p:spPr>
      </p:pic>
      <p:pic>
        <p:nvPicPr>
          <p:cNvPr id="78" name="Afbeelding 77"/>
          <p:cNvPicPr/>
          <p:nvPr/>
        </p:nvPicPr>
        <p:blipFill>
          <a:blip r:embed="rId2"/>
          <a:stretch/>
        </p:blipFill>
        <p:spPr>
          <a:xfrm>
            <a:off x="3368880" y="1825560"/>
            <a:ext cx="5452920" cy="435096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9" name="PlaceHolder 2"/>
          <p:cNvSpPr>
            <a:spLocks noGrp="1"/>
          </p:cNvSpPr>
          <p:nvPr>
            <p:ph type="body"/>
          </p:nvPr>
        </p:nvSpPr>
        <p:spPr>
          <a:xfrm>
            <a:off x="838080" y="1825560"/>
            <a:ext cx="10515240" cy="4350960"/>
          </a:xfrm>
          <a:prstGeom prst="rect">
            <a:avLst/>
          </a:prstGeom>
        </p:spPr>
        <p:txBody>
          <a:bodyPr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11"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12" name="PlaceHolder 3"/>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838080" y="365040"/>
            <a:ext cx="10515240" cy="6144120"/>
          </a:xfrm>
          <a:prstGeom prst="rect">
            <a:avLst/>
          </a:prstGeom>
        </p:spPr>
        <p:txBody>
          <a:bodyPr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16"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17" name="PlaceHolder 3"/>
          <p:cNvSpPr>
            <a:spLocks noGrp="1"/>
          </p:cNvSpPr>
          <p:nvPr>
            <p:ph type="body"/>
          </p:nvPr>
        </p:nvSpPr>
        <p:spPr>
          <a:xfrm>
            <a:off x="838080" y="4098240"/>
            <a:ext cx="5131080" cy="2075040"/>
          </a:xfrm>
          <a:prstGeom prst="rect">
            <a:avLst/>
          </a:prstGeom>
        </p:spPr>
        <p:txBody>
          <a:bodyPr lIns="0" tIns="0" rIns="0" bIns="0"/>
          <a:lstStyle/>
          <a:p>
            <a:endParaRPr/>
          </a:p>
        </p:txBody>
      </p:sp>
      <p:sp>
        <p:nvSpPr>
          <p:cNvPr id="18" name="PlaceHolder 4"/>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0"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21"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22" name="PlaceHolder 4"/>
          <p:cNvSpPr>
            <a:spLocks noGrp="1"/>
          </p:cNvSpPr>
          <p:nvPr>
            <p:ph type="body"/>
          </p:nvPr>
        </p:nvSpPr>
        <p:spPr>
          <a:xfrm>
            <a:off x="6226200" y="4098240"/>
            <a:ext cx="5131080" cy="2075040"/>
          </a:xfrm>
          <a:prstGeom prst="rect">
            <a:avLst/>
          </a:prstGeom>
        </p:spPr>
        <p:txBody>
          <a:bodyPr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4"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25"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26" name="PlaceHolder 4"/>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05F8A7-5BE2-4E54-A76C-19761CB9FD8A}" type="datetimeFigureOut">
              <a:rPr lang="nl-NL" smtClean="0"/>
              <a:t>21-11-2018</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0DE34-964F-4666-8D75-6590E9A8FD6E}" type="slidenum">
              <a:rPr lang="nl-NL" smtClean="0"/>
              <a:t>‹#›</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838080" y="365040"/>
            <a:ext cx="10515240" cy="1325160"/>
          </a:xfrm>
          <a:prstGeom prst="rect">
            <a:avLst/>
          </a:prstGeom>
        </p:spPr>
        <p:txBody>
          <a:bodyPr anchor="ctr"/>
          <a:lstStyle/>
          <a:p>
            <a:pPr>
              <a:lnSpc>
                <a:spcPct val="90000"/>
              </a:lnSpc>
            </a:pPr>
            <a:r>
              <a:rPr lang="nl-NL" sz="4400" strike="noStrike">
                <a:solidFill>
                  <a:srgbClr val="000000"/>
                </a:solidFill>
                <a:latin typeface="Calibri Light"/>
              </a:rPr>
              <a:t>Click to edit Master title style</a:t>
            </a:r>
            <a:endParaRPr/>
          </a:p>
        </p:txBody>
      </p:sp>
      <p:sp>
        <p:nvSpPr>
          <p:cNvPr id="41" name="PlaceHolder 2"/>
          <p:cNvSpPr>
            <a:spLocks noGrp="1"/>
          </p:cNvSpPr>
          <p:nvPr>
            <p:ph type="body"/>
          </p:nvPr>
        </p:nvSpPr>
        <p:spPr>
          <a:xfrm>
            <a:off x="838080" y="1825560"/>
            <a:ext cx="10515240" cy="4350960"/>
          </a:xfrm>
          <a:prstGeom prst="rect">
            <a:avLst/>
          </a:prstGeom>
        </p:spPr>
        <p:txBody>
          <a:bodyPr/>
          <a:lstStyle/>
          <a:p>
            <a:pPr>
              <a:buSzPct val="45000"/>
              <a:buFont typeface="StarSymbol"/>
              <a:buChar char=""/>
            </a:pPr>
            <a:r>
              <a:rPr lang="nl-NL" sz="2800" strike="noStrike">
                <a:solidFill>
                  <a:srgbClr val="000000"/>
                </a:solidFill>
                <a:latin typeface="Calibri"/>
              </a:rPr>
              <a:t>Click to edit the outline text format</a:t>
            </a:r>
            <a:endParaRPr/>
          </a:p>
          <a:p>
            <a:pPr lvl="1">
              <a:buSzPct val="75000"/>
              <a:buFont typeface="StarSymbol"/>
              <a:buChar char=""/>
            </a:pPr>
            <a:r>
              <a:rPr lang="nl-NL" sz="2800" strike="noStrike">
                <a:solidFill>
                  <a:srgbClr val="000000"/>
                </a:solidFill>
                <a:latin typeface="Calibri"/>
              </a:rPr>
              <a:t>Second Outline Level</a:t>
            </a:r>
            <a:endParaRPr/>
          </a:p>
          <a:p>
            <a:pPr lvl="2">
              <a:buSzPct val="45000"/>
              <a:buFont typeface="StarSymbol"/>
              <a:buChar char=""/>
            </a:pPr>
            <a:r>
              <a:rPr lang="nl-NL" sz="2800" strike="noStrike">
                <a:solidFill>
                  <a:srgbClr val="000000"/>
                </a:solidFill>
                <a:latin typeface="Calibri"/>
              </a:rPr>
              <a:t>Third Outline Level</a:t>
            </a:r>
            <a:endParaRPr/>
          </a:p>
          <a:p>
            <a:pPr lvl="3">
              <a:buSzPct val="75000"/>
              <a:buFont typeface="StarSymbol"/>
              <a:buChar char=""/>
            </a:pPr>
            <a:r>
              <a:rPr lang="nl-NL" sz="2800" strike="noStrike">
                <a:solidFill>
                  <a:srgbClr val="000000"/>
                </a:solidFill>
                <a:latin typeface="Calibri"/>
              </a:rPr>
              <a:t>Fourth Outline Level</a:t>
            </a:r>
            <a:endParaRPr/>
          </a:p>
          <a:p>
            <a:pPr lvl="4">
              <a:buSzPct val="45000"/>
              <a:buFont typeface="StarSymbol"/>
              <a:buChar char=""/>
            </a:pPr>
            <a:r>
              <a:rPr lang="nl-NL" sz="2800" strike="noStrike">
                <a:solidFill>
                  <a:srgbClr val="000000"/>
                </a:solidFill>
                <a:latin typeface="Calibri"/>
              </a:rPr>
              <a:t>Fifth Outline Level</a:t>
            </a:r>
            <a:endParaRPr/>
          </a:p>
          <a:p>
            <a:pPr lvl="5">
              <a:buSzPct val="45000"/>
              <a:buFont typeface="StarSymbol"/>
              <a:buChar char=""/>
            </a:pPr>
            <a:r>
              <a:rPr lang="nl-NL" sz="2800" strike="noStrike">
                <a:solidFill>
                  <a:srgbClr val="000000"/>
                </a:solidFill>
                <a:latin typeface="Calibri"/>
              </a:rPr>
              <a:t>Sixth Outline Level</a:t>
            </a:r>
            <a:endParaRPr/>
          </a:p>
          <a:p>
            <a:pPr>
              <a:lnSpc>
                <a:spcPct val="100000"/>
              </a:lnSpc>
              <a:buFont typeface="Arial"/>
              <a:buChar char="•"/>
            </a:pPr>
            <a:r>
              <a:rPr lang="nl-NL" sz="2800" strike="noStrike">
                <a:solidFill>
                  <a:srgbClr val="000000"/>
                </a:solidFill>
                <a:latin typeface="Calibri"/>
              </a:rPr>
              <a:t>Seventh Outline LevelClick to edit Master text styles</a:t>
            </a:r>
            <a:endParaRPr/>
          </a:p>
          <a:p>
            <a:pPr lvl="1">
              <a:lnSpc>
                <a:spcPct val="100000"/>
              </a:lnSpc>
              <a:buFont typeface="Arial"/>
              <a:buChar char="•"/>
            </a:pPr>
            <a:r>
              <a:rPr lang="nl-NL" sz="2400" strike="noStrike">
                <a:solidFill>
                  <a:srgbClr val="000000"/>
                </a:solidFill>
                <a:latin typeface="Calibri"/>
              </a:rPr>
              <a:t>Second level</a:t>
            </a:r>
            <a:endParaRPr/>
          </a:p>
          <a:p>
            <a:pPr lvl="2">
              <a:lnSpc>
                <a:spcPct val="100000"/>
              </a:lnSpc>
              <a:buFont typeface="Arial"/>
              <a:buChar char="•"/>
            </a:pPr>
            <a:r>
              <a:rPr lang="nl-NL" sz="2000" strike="noStrike">
                <a:solidFill>
                  <a:srgbClr val="000000"/>
                </a:solidFill>
                <a:latin typeface="Calibri"/>
              </a:rPr>
              <a:t>Third level</a:t>
            </a:r>
            <a:endParaRPr/>
          </a:p>
          <a:p>
            <a:pPr lvl="3">
              <a:lnSpc>
                <a:spcPct val="100000"/>
              </a:lnSpc>
              <a:buFont typeface="Arial"/>
              <a:buChar char="•"/>
            </a:pPr>
            <a:r>
              <a:rPr lang="nl-NL" strike="noStrike">
                <a:solidFill>
                  <a:srgbClr val="000000"/>
                </a:solidFill>
                <a:latin typeface="Calibri"/>
              </a:rPr>
              <a:t>Fourth level</a:t>
            </a:r>
            <a:endParaRPr/>
          </a:p>
          <a:p>
            <a:pPr lvl="4">
              <a:lnSpc>
                <a:spcPct val="100000"/>
              </a:lnSpc>
              <a:buFont typeface="Arial"/>
              <a:buChar char="•"/>
            </a:pPr>
            <a:r>
              <a:rPr lang="nl-NL" strike="noStrike">
                <a:solidFill>
                  <a:srgbClr val="000000"/>
                </a:solidFill>
                <a:latin typeface="Calibri"/>
              </a:rPr>
              <a:t>Fifth level</a:t>
            </a:r>
            <a:endParaRPr/>
          </a:p>
        </p:txBody>
      </p:sp>
      <p:sp>
        <p:nvSpPr>
          <p:cNvPr id="42" name="PlaceHolder 3"/>
          <p:cNvSpPr>
            <a:spLocks noGrp="1"/>
          </p:cNvSpPr>
          <p:nvPr>
            <p:ph type="dt"/>
          </p:nvPr>
        </p:nvSpPr>
        <p:spPr>
          <a:xfrm>
            <a:off x="838080" y="6356520"/>
            <a:ext cx="2742840" cy="364680"/>
          </a:xfrm>
          <a:prstGeom prst="rect">
            <a:avLst/>
          </a:prstGeom>
        </p:spPr>
        <p:txBody>
          <a:bodyPr anchor="ctr"/>
          <a:lstStyle/>
          <a:p>
            <a:pPr>
              <a:lnSpc>
                <a:spcPct val="100000"/>
              </a:lnSpc>
            </a:pPr>
            <a:r>
              <a:rPr lang="en-US" sz="1200" strike="noStrike">
                <a:solidFill>
                  <a:srgbClr val="8B8B8B"/>
                </a:solidFill>
                <a:latin typeface="Calibri"/>
              </a:rPr>
              <a:t>8/21/15</a:t>
            </a:r>
            <a:endParaRPr/>
          </a:p>
        </p:txBody>
      </p:sp>
      <p:sp>
        <p:nvSpPr>
          <p:cNvPr id="43" name="PlaceHolder 4"/>
          <p:cNvSpPr>
            <a:spLocks noGrp="1"/>
          </p:cNvSpPr>
          <p:nvPr>
            <p:ph type="ftr"/>
          </p:nvPr>
        </p:nvSpPr>
        <p:spPr>
          <a:xfrm>
            <a:off x="4038480" y="6356520"/>
            <a:ext cx="4114440" cy="364680"/>
          </a:xfrm>
          <a:prstGeom prst="rect">
            <a:avLst/>
          </a:prstGeom>
        </p:spPr>
        <p:txBody>
          <a:bodyPr anchor="ctr"/>
          <a:lstStyle/>
          <a:p>
            <a:endParaRPr/>
          </a:p>
        </p:txBody>
      </p:sp>
      <p:sp>
        <p:nvSpPr>
          <p:cNvPr id="44" name="PlaceHolder 5"/>
          <p:cNvSpPr>
            <a:spLocks noGrp="1"/>
          </p:cNvSpPr>
          <p:nvPr>
            <p:ph type="sldNum"/>
          </p:nvPr>
        </p:nvSpPr>
        <p:spPr>
          <a:xfrm>
            <a:off x="8610480" y="6356520"/>
            <a:ext cx="2742840" cy="364680"/>
          </a:xfrm>
          <a:prstGeom prst="rect">
            <a:avLst/>
          </a:prstGeom>
        </p:spPr>
        <p:txBody>
          <a:bodyPr anchor="ctr"/>
          <a:lstStyle/>
          <a:p>
            <a:pPr algn="r">
              <a:lnSpc>
                <a:spcPct val="100000"/>
              </a:lnSpc>
            </a:pPr>
            <a:fld id="{E6088106-58EB-40D1-A704-7B8D08DB9A70}" type="slidenum">
              <a:rPr lang="en-US" sz="1200" strike="noStrike">
                <a:solidFill>
                  <a:srgbClr val="8B8B8B"/>
                </a:solidFill>
                <a:latin typeface="Calibri"/>
              </a:rPr>
              <a:t>‹#›</a:t>
            </a:fld>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hemeOverride" Target="../theme/themeOverride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3.gif"/></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slide" Target="slide19.xml"/><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video" Target="https://www.youtube.com/embed/IaoVFk1wez8" TargetMode="External"/><Relationship Id="rId5" Type="http://schemas.openxmlformats.org/officeDocument/2006/relationships/image" Target="../media/image4.pn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www.greenpeace.n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1.png"/><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ideo" Target="https://www.youtube.com/embed/dI4-a_yw01g" TargetMode="External"/><Relationship Id="rId5" Type="http://schemas.openxmlformats.org/officeDocument/2006/relationships/image" Target="../media/image8.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video" Target="https://www.youtube.com/embed/RH7HwR-kLKw" TargetMode="External"/><Relationship Id="rId5" Type="http://schemas.openxmlformats.org/officeDocument/2006/relationships/image" Target="../media/image4.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8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85" name="Picture 10"/>
          <p:cNvPicPr/>
          <p:nvPr/>
        </p:nvPicPr>
        <p:blipFill>
          <a:blip r:embed="rId4"/>
          <a:stretch/>
        </p:blipFill>
        <p:spPr>
          <a:xfrm>
            <a:off x="9092880" y="6254100"/>
            <a:ext cx="2894760" cy="452880"/>
          </a:xfrm>
          <a:prstGeom prst="rect">
            <a:avLst/>
          </a:prstGeom>
          <a:ln>
            <a:noFill/>
          </a:ln>
        </p:spPr>
      </p:pic>
      <p:sp>
        <p:nvSpPr>
          <p:cNvPr id="7" name="TextShape 3"/>
          <p:cNvSpPr txBox="1"/>
          <p:nvPr/>
        </p:nvSpPr>
        <p:spPr>
          <a:xfrm>
            <a:off x="1062991" y="523076"/>
            <a:ext cx="10924650" cy="1126800"/>
          </a:xfrm>
          <a:prstGeom prst="rect">
            <a:avLst/>
          </a:prstGeom>
          <a:blipFill>
            <a:blip r:embed="rId5">
              <a:duotone>
                <a:prstClr val="black"/>
                <a:srgbClr val="C3C3C8">
                  <a:tint val="45000"/>
                  <a:satMod val="400000"/>
                </a:srgbClr>
              </a:duotone>
            </a:blip>
            <a:stretch>
              <a:fillRect/>
            </a:stretch>
          </a:blipFill>
          <a:ln>
            <a:noFill/>
          </a:ln>
          <a:effectLst>
            <a:outerShdw blurRad="50800" dist="38100" dir="2700000" algn="tl" rotWithShape="0">
              <a:prstClr val="black">
                <a:alpha val="40000"/>
              </a:prstClr>
            </a:outerShdw>
          </a:effectLst>
        </p:spPr>
        <p:txBody>
          <a:bodyPr anchor="b"/>
          <a:lstStyle/>
          <a:p>
            <a:pPr algn="ctr">
              <a:lnSpc>
                <a:spcPct val="100000"/>
              </a:lnSpc>
            </a:pPr>
            <a:r>
              <a:rPr lang="en-US" sz="6000" b="1" dirty="0" smtClean="0">
                <a:solidFill>
                  <a:srgbClr val="FFFFFF"/>
                </a:solidFill>
                <a:latin typeface="HelveticaNeue bold"/>
              </a:rPr>
              <a:t>TOOLKIT: SCHONE ENERGIE</a:t>
            </a:r>
            <a:endParaRPr dirty="0"/>
          </a:p>
        </p:txBody>
      </p:sp>
      <p:sp>
        <p:nvSpPr>
          <p:cNvPr id="8" name="TextShape 3"/>
          <p:cNvSpPr txBox="1"/>
          <p:nvPr/>
        </p:nvSpPr>
        <p:spPr>
          <a:xfrm rot="1206680">
            <a:off x="7837682" y="2231452"/>
            <a:ext cx="4305539" cy="727570"/>
          </a:xfrm>
          <a:prstGeom prst="rect">
            <a:avLst/>
          </a:prstGeom>
          <a:solidFill>
            <a:schemeClr val="accent6"/>
          </a:solidFill>
          <a:ln>
            <a:noFill/>
          </a:ln>
          <a:effectLst>
            <a:outerShdw blurRad="63500" sx="102000" sy="102000" algn="ctr" rotWithShape="0">
              <a:prstClr val="black">
                <a:alpha val="40000"/>
              </a:prstClr>
            </a:outerShdw>
          </a:effectLst>
        </p:spPr>
        <p:txBody>
          <a:bodyPr anchor="b"/>
          <a:lstStyle/>
          <a:p>
            <a:pPr algn="ctr">
              <a:lnSpc>
                <a:spcPct val="100000"/>
              </a:lnSpc>
            </a:pPr>
            <a:r>
              <a:rPr lang="en-US" sz="3600" b="1" dirty="0" smtClean="0">
                <a:solidFill>
                  <a:srgbClr val="FFFFFF"/>
                </a:solidFill>
                <a:latin typeface="HelveticaNeue bold"/>
              </a:rPr>
              <a:t>GA VOOR GROEN!</a:t>
            </a:r>
            <a:endParaRPr sz="3600"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206" r="8274"/>
          <a:stretch/>
        </p:blipFill>
        <p:spPr>
          <a:xfrm rot="21333223">
            <a:off x="311816" y="363027"/>
            <a:ext cx="8106268" cy="5160470"/>
          </a:xfrm>
          <a:prstGeom prst="rect">
            <a:avLst/>
          </a:prstGeom>
          <a:ln w="76200">
            <a:solidFill>
              <a:schemeClr val="bg1"/>
            </a:solidFill>
          </a:ln>
          <a:effectLst>
            <a:outerShdw blurRad="50800" dist="38100" dir="2700000" algn="tl" rotWithShape="0">
              <a:prstClr val="black">
                <a:alpha val="40000"/>
              </a:prstClr>
            </a:outerShdw>
          </a:effectLst>
        </p:spPr>
      </p:pic>
      <p:sp>
        <p:nvSpPr>
          <p:cNvPr id="18" name="Rectangle 17"/>
          <p:cNvSpPr/>
          <p:nvPr/>
        </p:nvSpPr>
        <p:spPr>
          <a:xfrm>
            <a:off x="8880289" y="311772"/>
            <a:ext cx="3311470" cy="4524315"/>
          </a:xfrm>
          <a:prstGeom prst="rect">
            <a:avLst/>
          </a:prstGeom>
          <a:solidFill>
            <a:srgbClr val="8FCAE7">
              <a:alpha val="40000"/>
            </a:srgbClr>
          </a:solidFill>
        </p:spPr>
        <p:txBody>
          <a:bodyPr wrap="square">
            <a:spAutoFit/>
          </a:bodyPr>
          <a:lstStyle/>
          <a:p>
            <a:pPr algn="r"/>
            <a:r>
              <a:rPr lang="en-US" altLang="nl-NL" sz="2400" b="1" dirty="0" err="1" smtClean="0">
                <a:latin typeface="Calibri" panose="020F0502020204030204" pitchFamily="34" charset="0"/>
              </a:rPr>
              <a:t>Klimaatverandering</a:t>
            </a:r>
            <a:r>
              <a:rPr lang="en-US" altLang="nl-NL" sz="2400" dirty="0" smtClean="0">
                <a:latin typeface="Calibri" panose="020F0502020204030204" pitchFamily="34" charset="0"/>
              </a:rPr>
              <a:t> </a:t>
            </a:r>
            <a:r>
              <a:rPr lang="en-US" altLang="nl-NL" sz="2400" dirty="0" err="1">
                <a:latin typeface="Calibri" panose="020F0502020204030204" pitchFamily="34" charset="0"/>
              </a:rPr>
              <a:t>zorgt</a:t>
            </a:r>
            <a:r>
              <a:rPr lang="en-US" altLang="nl-NL" sz="2400" dirty="0">
                <a:latin typeface="Calibri" panose="020F0502020204030204" pitchFamily="34" charset="0"/>
              </a:rPr>
              <a:t> </a:t>
            </a:r>
            <a:r>
              <a:rPr lang="en-US" altLang="nl-NL" sz="2400" dirty="0" err="1">
                <a:latin typeface="Calibri" panose="020F0502020204030204" pitchFamily="34" charset="0"/>
              </a:rPr>
              <a:t>voor</a:t>
            </a:r>
            <a:r>
              <a:rPr lang="en-US" altLang="nl-NL" sz="2400" dirty="0">
                <a:latin typeface="Calibri" panose="020F0502020204030204" pitchFamily="34" charset="0"/>
              </a:rPr>
              <a:t> </a:t>
            </a:r>
            <a:r>
              <a:rPr lang="en-US" altLang="nl-NL" sz="2400" dirty="0" err="1">
                <a:latin typeface="Calibri" panose="020F0502020204030204" pitchFamily="34" charset="0"/>
              </a:rPr>
              <a:t>extreem</a:t>
            </a:r>
            <a:r>
              <a:rPr lang="en-US" altLang="nl-NL" sz="2400" dirty="0">
                <a:latin typeface="Calibri" panose="020F0502020204030204" pitchFamily="34" charset="0"/>
              </a:rPr>
              <a:t> </a:t>
            </a:r>
            <a:r>
              <a:rPr lang="en-US" altLang="nl-NL" sz="2400" dirty="0" err="1">
                <a:latin typeface="Calibri" panose="020F0502020204030204" pitchFamily="34" charset="0"/>
              </a:rPr>
              <a:t>weer</a:t>
            </a:r>
            <a:r>
              <a:rPr lang="en-US" altLang="nl-NL" sz="2400" dirty="0">
                <a:latin typeface="Calibri" panose="020F0502020204030204" pitchFamily="34" charset="0"/>
              </a:rPr>
              <a:t>. Het </a:t>
            </a:r>
            <a:r>
              <a:rPr lang="en-US" altLang="nl-NL" sz="2400" dirty="0" err="1" smtClean="0">
                <a:latin typeface="Calibri" panose="020F0502020204030204" pitchFamily="34" charset="0"/>
              </a:rPr>
              <a:t>wordt</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niet</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alleen</a:t>
            </a:r>
            <a:r>
              <a:rPr lang="en-US" altLang="nl-NL" sz="2400" dirty="0" smtClean="0">
                <a:latin typeface="Calibri" panose="020F0502020204030204" pitchFamily="34" charset="0"/>
              </a:rPr>
              <a:t> warmer op </a:t>
            </a:r>
            <a:r>
              <a:rPr lang="en-US" altLang="nl-NL" sz="2400" dirty="0" err="1" smtClean="0">
                <a:latin typeface="Calibri" panose="020F0502020204030204" pitchFamily="34" charset="0"/>
              </a:rPr>
              <a:t>aarde</a:t>
            </a:r>
            <a:r>
              <a:rPr lang="en-US" altLang="nl-NL" sz="2400" dirty="0" smtClean="0">
                <a:latin typeface="Calibri" panose="020F0502020204030204" pitchFamily="34" charset="0"/>
              </a:rPr>
              <a:t>. Op de </a:t>
            </a:r>
            <a:r>
              <a:rPr lang="en-US" altLang="nl-NL" sz="2400" dirty="0" err="1" smtClean="0">
                <a:latin typeface="Calibri" panose="020F0502020204030204" pitchFamily="34" charset="0"/>
              </a:rPr>
              <a:t>ene</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plek</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zijn</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overstromingen</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terwijl</a:t>
            </a:r>
            <a:r>
              <a:rPr lang="en-US" altLang="nl-NL" sz="2400" dirty="0" smtClean="0">
                <a:latin typeface="Calibri" panose="020F0502020204030204" pitchFamily="34" charset="0"/>
              </a:rPr>
              <a:t> het op </a:t>
            </a:r>
            <a:r>
              <a:rPr lang="en-US" altLang="nl-NL" sz="2400" dirty="0" err="1" smtClean="0">
                <a:latin typeface="Calibri" panose="020F0502020204030204" pitchFamily="34" charset="0"/>
              </a:rPr>
              <a:t>een</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andere</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plek</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te</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droog</a:t>
            </a:r>
            <a:r>
              <a:rPr lang="en-US" altLang="nl-NL" sz="2400" dirty="0" smtClean="0">
                <a:latin typeface="Calibri" panose="020F0502020204030204" pitchFamily="34" charset="0"/>
              </a:rPr>
              <a:t> is. </a:t>
            </a:r>
            <a:r>
              <a:rPr lang="en-US" altLang="nl-NL" sz="2400" dirty="0" err="1" smtClean="0">
                <a:latin typeface="Calibri" panose="020F0502020204030204" pitchFamily="34" charset="0"/>
              </a:rPr>
              <a:t>Hierdoor</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zijn</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er</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wereldwijd</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problemen</a:t>
            </a:r>
            <a:r>
              <a:rPr lang="en-US" altLang="nl-NL" sz="2400" dirty="0" smtClean="0">
                <a:latin typeface="Calibri" panose="020F0502020204030204" pitchFamily="34" charset="0"/>
              </a:rPr>
              <a:t> om </a:t>
            </a:r>
            <a:r>
              <a:rPr lang="en-US" altLang="nl-NL" sz="2400" dirty="0" err="1" smtClean="0">
                <a:latin typeface="Calibri" panose="020F0502020204030204" pitchFamily="34" charset="0"/>
              </a:rPr>
              <a:t>aan</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voldoende</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voedsel</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en</a:t>
            </a:r>
            <a:r>
              <a:rPr lang="en-US" altLang="nl-NL" sz="2400" dirty="0" smtClean="0">
                <a:latin typeface="Calibri" panose="020F0502020204030204" pitchFamily="34" charset="0"/>
              </a:rPr>
              <a:t> water </a:t>
            </a:r>
            <a:r>
              <a:rPr lang="en-US" altLang="nl-NL" sz="2400" dirty="0" err="1" smtClean="0">
                <a:latin typeface="Calibri" panose="020F0502020204030204" pitchFamily="34" charset="0"/>
              </a:rPr>
              <a:t>te</a:t>
            </a:r>
            <a:r>
              <a:rPr lang="en-US" altLang="nl-NL" sz="2400" dirty="0" smtClean="0">
                <a:latin typeface="Calibri" panose="020F0502020204030204" pitchFamily="34" charset="0"/>
              </a:rPr>
              <a:t> </a:t>
            </a:r>
            <a:r>
              <a:rPr lang="en-US" altLang="nl-NL" sz="2400" dirty="0" err="1" smtClean="0">
                <a:latin typeface="Calibri" panose="020F0502020204030204" pitchFamily="34" charset="0"/>
              </a:rPr>
              <a:t>komen</a:t>
            </a:r>
            <a:r>
              <a:rPr lang="en-US" altLang="nl-NL" sz="2400" dirty="0" smtClean="0">
                <a:latin typeface="Calibri" panose="020F0502020204030204" pitchFamily="34" charset="0"/>
              </a:rPr>
              <a:t>. </a:t>
            </a:r>
          </a:p>
        </p:txBody>
      </p:sp>
      <p:sp>
        <p:nvSpPr>
          <p:cNvPr id="10"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4"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1952122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390559" y="677840"/>
            <a:ext cx="4975919" cy="3416320"/>
          </a:xfrm>
          <a:prstGeom prst="rect">
            <a:avLst/>
          </a:prstGeom>
          <a:solidFill>
            <a:srgbClr val="8FCAE7">
              <a:alpha val="40000"/>
            </a:srgbClr>
          </a:solidFill>
        </p:spPr>
        <p:txBody>
          <a:bodyPr wrap="square">
            <a:spAutoFit/>
          </a:bodyPr>
          <a:lstStyle/>
          <a:p>
            <a:r>
              <a:rPr lang="en-US" altLang="nl-NL" sz="2400" b="1" dirty="0" smtClean="0">
                <a:latin typeface="Calibri" panose="020F0502020204030204" pitchFamily="34" charset="0"/>
              </a:rPr>
              <a:t>De </a:t>
            </a:r>
            <a:r>
              <a:rPr lang="en-US" altLang="nl-NL" sz="2400" b="1" dirty="0" err="1" smtClean="0">
                <a:latin typeface="Calibri" panose="020F0502020204030204" pitchFamily="34" charset="0"/>
              </a:rPr>
              <a:t>energietransitie</a:t>
            </a:r>
            <a:endParaRPr lang="en-US" altLang="nl-NL" sz="2400" b="1" dirty="0" smtClean="0">
              <a:latin typeface="Calibri" panose="020F0502020204030204" pitchFamily="34" charset="0"/>
            </a:endParaRPr>
          </a:p>
          <a:p>
            <a:endParaRPr lang="en-US" altLang="nl-NL" sz="2400" b="1" dirty="0">
              <a:latin typeface="Calibri" panose="020F0502020204030204" pitchFamily="34" charset="0"/>
            </a:endParaRPr>
          </a:p>
          <a:p>
            <a:r>
              <a:rPr lang="en-US" sz="2400" dirty="0" smtClean="0">
                <a:latin typeface="Calibri" panose="020F0502020204030204" pitchFamily="34" charset="0"/>
              </a:rPr>
              <a:t>De </a:t>
            </a:r>
            <a:r>
              <a:rPr lang="en-US" sz="2400" dirty="0" err="1" smtClean="0">
                <a:latin typeface="Calibri" panose="020F0502020204030204" pitchFamily="34" charset="0"/>
              </a:rPr>
              <a:t>uitstoot</a:t>
            </a:r>
            <a:r>
              <a:rPr lang="en-US" sz="2400" dirty="0" smtClean="0">
                <a:latin typeface="Calibri" panose="020F0502020204030204" pitchFamily="34" charset="0"/>
              </a:rPr>
              <a:t> van CO</a:t>
            </a:r>
            <a:r>
              <a:rPr lang="en-US" dirty="0" smtClean="0">
                <a:latin typeface="Calibri" panose="020F0502020204030204" pitchFamily="34" charset="0"/>
              </a:rPr>
              <a:t>2 </a:t>
            </a:r>
            <a:r>
              <a:rPr lang="en-US" sz="2400" dirty="0" err="1">
                <a:latin typeface="Calibri" panose="020F0502020204030204" pitchFamily="34" charset="0"/>
              </a:rPr>
              <a:t>moet</a:t>
            </a:r>
            <a:r>
              <a:rPr lang="en-US" sz="2400" dirty="0">
                <a:latin typeface="Calibri" panose="020F0502020204030204" pitchFamily="34" charset="0"/>
              </a:rPr>
              <a:t> </a:t>
            </a:r>
            <a:r>
              <a:rPr lang="en-US" sz="2400" dirty="0" err="1">
                <a:latin typeface="Calibri" panose="020F0502020204030204" pitchFamily="34" charset="0"/>
              </a:rPr>
              <a:t>omlaag</a:t>
            </a:r>
            <a:r>
              <a:rPr lang="en-US" sz="2400" dirty="0">
                <a:latin typeface="Calibri" panose="020F0502020204030204" pitchFamily="34" charset="0"/>
              </a:rPr>
              <a:t>. </a:t>
            </a:r>
            <a:r>
              <a:rPr lang="en-US" sz="2400" dirty="0" smtClean="0">
                <a:latin typeface="Calibri" panose="020F0502020204030204" pitchFamily="34" charset="0"/>
              </a:rPr>
              <a:t>We </a:t>
            </a:r>
            <a:r>
              <a:rPr lang="en-US" sz="2400" dirty="0" err="1" smtClean="0">
                <a:latin typeface="Calibri" panose="020F0502020204030204" pitchFamily="34" charset="0"/>
              </a:rPr>
              <a:t>moeten</a:t>
            </a:r>
            <a:r>
              <a:rPr lang="en-US" sz="2400" dirty="0" smtClean="0">
                <a:latin typeface="Calibri" panose="020F0502020204030204" pitchFamily="34" charset="0"/>
              </a:rPr>
              <a:t> </a:t>
            </a:r>
            <a:r>
              <a:rPr lang="en-US" sz="2400" dirty="0" err="1" smtClean="0">
                <a:latin typeface="Calibri" panose="020F0502020204030204" pitchFamily="34" charset="0"/>
              </a:rPr>
              <a:t>af</a:t>
            </a:r>
            <a:r>
              <a:rPr lang="en-US" sz="2400" dirty="0" smtClean="0">
                <a:latin typeface="Calibri" panose="020F0502020204030204" pitchFamily="34" charset="0"/>
              </a:rPr>
              <a:t> van de </a:t>
            </a:r>
            <a:r>
              <a:rPr lang="nl-NL" sz="2400" dirty="0" smtClean="0">
                <a:latin typeface="Calibri" panose="020F0502020204030204" pitchFamily="34" charset="0"/>
              </a:rPr>
              <a:t>fossiele brandstoffen zoals aardolie, steenkool en aardgas. En overstappen op schone energiebronnen </a:t>
            </a:r>
            <a:r>
              <a:rPr lang="nl-NL" sz="2400" dirty="0">
                <a:latin typeface="Calibri" panose="020F0502020204030204" pitchFamily="34" charset="0"/>
              </a:rPr>
              <a:t>zoals </a:t>
            </a:r>
            <a:r>
              <a:rPr lang="nl-NL" sz="2400" dirty="0" smtClean="0">
                <a:latin typeface="Calibri" panose="020F0502020204030204" pitchFamily="34" charset="0"/>
              </a:rPr>
              <a:t>zon en wind. Zo </a:t>
            </a:r>
            <a:r>
              <a:rPr lang="nl-NL" sz="2400" dirty="0">
                <a:latin typeface="Calibri" panose="020F0502020204030204" pitchFamily="34" charset="0"/>
              </a:rPr>
              <a:t>voorkomen we gevaarlijke klimaatverandering</a:t>
            </a:r>
            <a:r>
              <a:rPr lang="nl-NL" sz="2400" dirty="0" smtClean="0">
                <a:latin typeface="Calibri" panose="020F0502020204030204" pitchFamily="34" charset="0"/>
              </a:rPr>
              <a:t>.</a:t>
            </a:r>
            <a:endParaRPr lang="nl-NL" sz="2400" dirty="0">
              <a:latin typeface="Calibri" panose="020F0502020204030204" pitchFamily="34" charset="0"/>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91811">
            <a:off x="7427649" y="3069719"/>
            <a:ext cx="3950807" cy="2629595"/>
          </a:xfrm>
          <a:prstGeom prst="rect">
            <a:avLst/>
          </a:prstGeom>
          <a:noFill/>
          <a:ln w="76200">
            <a:solidFill>
              <a:schemeClr val="bg1"/>
            </a:solidFill>
          </a:ln>
          <a:effectLst>
            <a:outerShdw blurRad="50800" dist="38100" dir="2700000" algn="tl" rotWithShape="0">
              <a:prstClr val="black">
                <a:alpha val="40000"/>
              </a:prstClr>
            </a:outerShdw>
          </a:effectLst>
        </p:spPr>
      </p:pic>
      <p:pic>
        <p:nvPicPr>
          <p:cNvPr id="1026" name="Picture 2" descr="Afbeeldingsresultaat voor kolencentrale"/>
          <p:cNvPicPr>
            <a:picLocks noChangeAspect="1" noChangeArrowheads="1"/>
          </p:cNvPicPr>
          <p:nvPr/>
        </p:nvPicPr>
        <p:blipFill rotWithShape="1">
          <a:blip r:embed="rId6">
            <a:extLst>
              <a:ext uri="{28A0092B-C50C-407E-A947-70E740481C1C}">
                <a14:useLocalDpi xmlns:a14="http://schemas.microsoft.com/office/drawing/2010/main" val="0"/>
              </a:ext>
            </a:extLst>
          </a:blip>
          <a:srcRect b="13217"/>
          <a:stretch/>
        </p:blipFill>
        <p:spPr bwMode="auto">
          <a:xfrm>
            <a:off x="7601243" y="280086"/>
            <a:ext cx="3761301" cy="2448129"/>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2" name="Picture 10"/>
          <p:cNvPicPr/>
          <p:nvPr/>
        </p:nvPicPr>
        <p:blipFill>
          <a:blip r:embed="rId7"/>
          <a:stretch/>
        </p:blipFill>
        <p:spPr>
          <a:xfrm>
            <a:off x="9092880" y="6254100"/>
            <a:ext cx="2894760" cy="452880"/>
          </a:xfrm>
          <a:prstGeom prst="rect">
            <a:avLst/>
          </a:prstGeom>
          <a:ln>
            <a:noFill/>
          </a:ln>
        </p:spPr>
      </p:pic>
    </p:spTree>
    <p:extLst>
      <p:ext uri="{BB962C8B-B14F-4D97-AF65-F5344CB8AC3E}">
        <p14:creationId xmlns:p14="http://schemas.microsoft.com/office/powerpoint/2010/main" val="15430109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00" name="CustomShape 4"/>
          <p:cNvSpPr/>
          <p:nvPr/>
        </p:nvSpPr>
        <p:spPr>
          <a:xfrm rot="18801000">
            <a:off x="1571040" y="59360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2" name="Rectangle 1"/>
          <p:cNvSpPr/>
          <p:nvPr/>
        </p:nvSpPr>
        <p:spPr>
          <a:xfrm>
            <a:off x="6229731" y="756384"/>
            <a:ext cx="5793904" cy="4154984"/>
          </a:xfrm>
          <a:prstGeom prst="rect">
            <a:avLst/>
          </a:prstGeom>
          <a:solidFill>
            <a:srgbClr val="8FCAE7">
              <a:alpha val="40000"/>
            </a:srgbClr>
          </a:solidFill>
        </p:spPr>
        <p:txBody>
          <a:bodyPr wrap="square">
            <a:spAutoFit/>
          </a:bodyPr>
          <a:lstStyle/>
          <a:p>
            <a:pPr>
              <a:lnSpc>
                <a:spcPct val="100000"/>
              </a:lnSpc>
            </a:pPr>
            <a:r>
              <a:rPr lang="en-US" sz="2400" b="1" dirty="0" err="1" smtClean="0">
                <a:solidFill>
                  <a:srgbClr val="000000"/>
                </a:solidFill>
                <a:latin typeface="Calibri"/>
              </a:rPr>
              <a:t>Afspraken</a:t>
            </a:r>
            <a:r>
              <a:rPr lang="en-US" sz="2400" b="1" dirty="0" smtClean="0">
                <a:solidFill>
                  <a:srgbClr val="000000"/>
                </a:solidFill>
                <a:latin typeface="Calibri"/>
              </a:rPr>
              <a:t> </a:t>
            </a:r>
            <a:r>
              <a:rPr lang="en-US" sz="2400" b="1" dirty="0" err="1" smtClean="0">
                <a:solidFill>
                  <a:srgbClr val="000000"/>
                </a:solidFill>
                <a:latin typeface="Calibri"/>
              </a:rPr>
              <a:t>voor</a:t>
            </a:r>
            <a:r>
              <a:rPr lang="en-US" sz="2400" b="1" dirty="0" smtClean="0">
                <a:solidFill>
                  <a:srgbClr val="000000"/>
                </a:solidFill>
                <a:latin typeface="Calibri"/>
              </a:rPr>
              <a:t> het </a:t>
            </a:r>
            <a:r>
              <a:rPr lang="en-US" sz="2400" b="1" dirty="0" err="1" smtClean="0">
                <a:solidFill>
                  <a:srgbClr val="000000"/>
                </a:solidFill>
                <a:latin typeface="Calibri"/>
              </a:rPr>
              <a:t>klimaat</a:t>
            </a:r>
            <a:endParaRPr lang="nl-NL" sz="2400" b="1" dirty="0"/>
          </a:p>
          <a:p>
            <a:endParaRPr lang="nl-NL" sz="2400" dirty="0">
              <a:latin typeface="Calibri" panose="020F0502020204030204" pitchFamily="34" charset="0"/>
            </a:endParaRPr>
          </a:p>
          <a:p>
            <a:r>
              <a:rPr lang="nl-NL" sz="2400" dirty="0" smtClean="0">
                <a:latin typeface="Calibri" panose="020F0502020204030204" pitchFamily="34" charset="0"/>
              </a:rPr>
              <a:t>Om klimaatverandering tegen te gaan worden er afspraken gemaakt. Op de klimaattop vergaderen ministers en hoge ambtenaren uit vrijwel alle landen over het klimaat en het verminderen van CO</a:t>
            </a:r>
            <a:r>
              <a:rPr lang="nl-NL" dirty="0" smtClean="0">
                <a:latin typeface="Calibri" panose="020F0502020204030204" pitchFamily="34" charset="0"/>
              </a:rPr>
              <a:t>2</a:t>
            </a:r>
            <a:r>
              <a:rPr lang="nl-NL" sz="2400" dirty="0">
                <a:latin typeface="Calibri" panose="020F0502020204030204" pitchFamily="34" charset="0"/>
              </a:rPr>
              <a:t> </a:t>
            </a:r>
            <a:r>
              <a:rPr lang="nl-NL" sz="2400" dirty="0" smtClean="0">
                <a:latin typeface="Calibri" panose="020F0502020204030204" pitchFamily="34" charset="0"/>
              </a:rPr>
              <a:t>uitstoot. Zij maakten in 2015 een belangrijke afspraak:</a:t>
            </a:r>
          </a:p>
          <a:p>
            <a:endParaRPr lang="nl-NL" sz="2400" b="1" dirty="0">
              <a:latin typeface="Calibri" panose="020F0502020204030204" pitchFamily="34" charset="0"/>
            </a:endParaRPr>
          </a:p>
          <a:p>
            <a:r>
              <a:rPr lang="nl-NL" sz="2400" b="1" dirty="0" smtClean="0">
                <a:latin typeface="Calibri" panose="020F0502020204030204" pitchFamily="34" charset="0"/>
              </a:rPr>
              <a:t>DE AARDE MAG DEZE EEUW NIET MEER DAN 1,5 </a:t>
            </a:r>
            <a:r>
              <a:rPr lang="nl-NL" sz="2400" b="1" dirty="0">
                <a:latin typeface="Calibri" panose="020F0502020204030204" pitchFamily="34" charset="0"/>
              </a:rPr>
              <a:t>°</a:t>
            </a:r>
            <a:r>
              <a:rPr lang="nl-NL" sz="2400" b="1" dirty="0" smtClean="0">
                <a:latin typeface="Calibri" panose="020F0502020204030204" pitchFamily="34" charset="0"/>
              </a:rPr>
              <a:t>C  OPWARMEN. </a:t>
            </a:r>
            <a:r>
              <a:rPr lang="nl-NL" sz="2400" b="1" dirty="0" smtClean="0">
                <a:solidFill>
                  <a:srgbClr val="000000"/>
                </a:solidFill>
                <a:latin typeface="Calibri"/>
              </a:rPr>
              <a:t> </a:t>
            </a:r>
            <a:endParaRPr lang="nl-NL" b="1" dirty="0" smtClean="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12686"/>
          <a:stretch/>
        </p:blipFill>
        <p:spPr>
          <a:xfrm rot="21193818">
            <a:off x="446600" y="1580291"/>
            <a:ext cx="5302047" cy="3420649"/>
          </a:xfrm>
          <a:prstGeom prst="rect">
            <a:avLst/>
          </a:prstGeom>
          <a:ln w="76200">
            <a:solidFill>
              <a:schemeClr val="bg1"/>
            </a:solidFill>
          </a:ln>
          <a:effectLst>
            <a:outerShdw blurRad="50800" dist="38100" dir="2700000" algn="tl" rotWithShape="0">
              <a:prstClr val="black">
                <a:alpha val="40000"/>
              </a:prstClr>
            </a:outerShdw>
          </a:effectLst>
        </p:spPr>
      </p:pic>
      <p:sp>
        <p:nvSpPr>
          <p:cNvPr id="13"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4" name="Picture 10"/>
          <p:cNvPicPr/>
          <p:nvPr/>
        </p:nvPicPr>
        <p:blipFill>
          <a:blip r:embed="rId5"/>
          <a:stretch/>
        </p:blipFill>
        <p:spPr>
          <a:xfrm>
            <a:off x="9092880" y="6254100"/>
            <a:ext cx="2894760" cy="452880"/>
          </a:xfrm>
          <a:prstGeom prst="rect">
            <a:avLst/>
          </a:prstGeom>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751980" y="539646"/>
            <a:ext cx="9335050" cy="51584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Wie bepaalt hoeveel schone energie Nederland moet opwekken? </a:t>
            </a:r>
          </a:p>
          <a:p>
            <a:pPr marL="914400" indent="-914400" algn="ctr">
              <a:buAutoNum type="alphaLcPeriod"/>
            </a:pPr>
            <a:endPar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914400" indent="-914400" algn="ctr">
              <a:buAutoNum type="alphaLcPeriod"/>
            </a:pPr>
            <a:r>
              <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De Verenigde Naties (VN)</a:t>
            </a:r>
          </a:p>
          <a:p>
            <a:pPr marL="914400" indent="-914400" algn="ctr">
              <a:buAutoNum type="alphaLcPeriod"/>
            </a:pPr>
            <a:r>
              <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De Europese Unie (EU)</a:t>
            </a:r>
          </a:p>
          <a:p>
            <a:pPr marL="914400" indent="-914400" algn="ctr">
              <a:buAutoNum type="alphaLcPeriod"/>
            </a:pP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De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Nederlandse</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overheid</a:t>
            </a:r>
            <a:endParaRPr lang="nl-NL" sz="5400" b="1" dirty="0">
              <a:solidFill>
                <a:schemeClr val="accent3"/>
              </a:solidFill>
              <a:effectLst>
                <a:outerShdw blurRad="38100" dist="38100" dir="2700000" algn="tl">
                  <a:srgbClr val="000000">
                    <a:alpha val="43137"/>
                  </a:srgbClr>
                </a:outerShdw>
              </a:effectLst>
              <a:latin typeface="Calibri" panose="020F0502020204030204" pitchFamily="34" charset="0"/>
            </a:endParaRPr>
          </a:p>
        </p:txBody>
      </p:sp>
      <p:pic>
        <p:nvPicPr>
          <p:cNvPr id="7"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7444" y="1412661"/>
            <a:ext cx="2286000" cy="2276475"/>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4"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358675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7"/>
                                        </p:tgtEl>
                                      </p:cBhvr>
                                    </p:animEffect>
                                    <p:set>
                                      <p:cBhvr>
                                        <p:cTn id="7" dur="1" fill="hold">
                                          <p:stCondLst>
                                            <p:cond delay="19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20" name="TextShape 4"/>
          <p:cNvSpPr txBox="1"/>
          <p:nvPr/>
        </p:nvSpPr>
        <p:spPr>
          <a:xfrm>
            <a:off x="145936" y="317919"/>
            <a:ext cx="7443438" cy="5375496"/>
          </a:xfrm>
          <a:prstGeom prst="rect">
            <a:avLst/>
          </a:prstGeom>
          <a:solidFill>
            <a:srgbClr val="8FCAE7">
              <a:alpha val="40000"/>
            </a:srgbClr>
          </a:solidFill>
          <a:ln>
            <a:noFill/>
          </a:ln>
        </p:spPr>
        <p:txBody>
          <a:bodyPr/>
          <a:lstStyle/>
          <a:p>
            <a:r>
              <a:rPr lang="en-US" sz="2400" b="1" dirty="0" smtClean="0">
                <a:latin typeface="Calibri" panose="020F0502020204030204" pitchFamily="34" charset="0"/>
              </a:rPr>
              <a:t>De </a:t>
            </a:r>
            <a:r>
              <a:rPr lang="en-US" sz="2400" b="1" dirty="0" err="1" smtClean="0">
                <a:latin typeface="Calibri" panose="020F0502020204030204" pitchFamily="34" charset="0"/>
              </a:rPr>
              <a:t>energietransitie</a:t>
            </a:r>
            <a:r>
              <a:rPr lang="en-US" sz="2400" b="1" dirty="0" smtClean="0">
                <a:latin typeface="Calibri" panose="020F0502020204030204" pitchFamily="34" charset="0"/>
              </a:rPr>
              <a:t> – </a:t>
            </a:r>
            <a:r>
              <a:rPr lang="en-US" sz="2400" b="1" dirty="0" err="1" smtClean="0">
                <a:latin typeface="Calibri" panose="020F0502020204030204" pitchFamily="34" charset="0"/>
              </a:rPr>
              <a:t>wie</a:t>
            </a:r>
            <a:r>
              <a:rPr lang="en-US" sz="2400" b="1" dirty="0" smtClean="0">
                <a:latin typeface="Calibri" panose="020F0502020204030204" pitchFamily="34" charset="0"/>
              </a:rPr>
              <a:t> </a:t>
            </a:r>
            <a:r>
              <a:rPr lang="en-US" sz="2400" b="1" dirty="0" err="1" smtClean="0">
                <a:latin typeface="Calibri" panose="020F0502020204030204" pitchFamily="34" charset="0"/>
              </a:rPr>
              <a:t>doet</a:t>
            </a:r>
            <a:r>
              <a:rPr lang="en-US" sz="2400" b="1" dirty="0" smtClean="0">
                <a:latin typeface="Calibri" panose="020F0502020204030204" pitchFamily="34" charset="0"/>
              </a:rPr>
              <a:t> wat</a:t>
            </a:r>
          </a:p>
          <a:p>
            <a:endParaRPr lang="en-US" sz="2400" dirty="0" smtClean="0">
              <a:latin typeface="Calibri" panose="020F0502020204030204" pitchFamily="34" charset="0"/>
            </a:endParaRPr>
          </a:p>
          <a:p>
            <a:r>
              <a:rPr lang="en-US" sz="2400" dirty="0" smtClean="0">
                <a:latin typeface="Calibri" panose="020F0502020204030204" pitchFamily="34" charset="0"/>
              </a:rPr>
              <a:t>Hoe </a:t>
            </a:r>
            <a:r>
              <a:rPr lang="en-US" sz="2400" dirty="0" err="1" smtClean="0">
                <a:latin typeface="Calibri" panose="020F0502020204030204" pitchFamily="34" charset="0"/>
              </a:rPr>
              <a:t>blijven</a:t>
            </a:r>
            <a:r>
              <a:rPr lang="en-US" sz="2400" dirty="0" smtClean="0">
                <a:latin typeface="Calibri" panose="020F0502020204030204" pitchFamily="34" charset="0"/>
              </a:rPr>
              <a:t> we </a:t>
            </a:r>
            <a:r>
              <a:rPr lang="en-US" sz="2400" dirty="0" err="1" smtClean="0">
                <a:latin typeface="Calibri" panose="020F0502020204030204" pitchFamily="34" charset="0"/>
              </a:rPr>
              <a:t>onder</a:t>
            </a:r>
            <a:r>
              <a:rPr lang="en-US" sz="2400" dirty="0" smtClean="0">
                <a:latin typeface="Calibri" panose="020F0502020204030204" pitchFamily="34" charset="0"/>
              </a:rPr>
              <a:t> de </a:t>
            </a:r>
            <a:r>
              <a:rPr lang="en-US" sz="2400" dirty="0">
                <a:latin typeface="Calibri" panose="020F0502020204030204" pitchFamily="34" charset="0"/>
              </a:rPr>
              <a:t>1,5 </a:t>
            </a:r>
            <a:r>
              <a:rPr lang="nl-NL" sz="2400" dirty="0">
                <a:latin typeface="Calibri" panose="020F0502020204030204" pitchFamily="34" charset="0"/>
              </a:rPr>
              <a:t>°C</a:t>
            </a:r>
            <a:r>
              <a:rPr lang="en-US" sz="2400" dirty="0">
                <a:latin typeface="Calibri" panose="020F0502020204030204" pitchFamily="34" charset="0"/>
              </a:rPr>
              <a:t> </a:t>
            </a:r>
            <a:r>
              <a:rPr lang="en-US" sz="2400" dirty="0" err="1">
                <a:latin typeface="Calibri" panose="020F0502020204030204" pitchFamily="34" charset="0"/>
              </a:rPr>
              <a:t>opwarming</a:t>
            </a:r>
            <a:r>
              <a:rPr lang="en-US" sz="2400" dirty="0">
                <a:latin typeface="Calibri" panose="020F0502020204030204" pitchFamily="34" charset="0"/>
              </a:rPr>
              <a:t> </a:t>
            </a:r>
            <a:r>
              <a:rPr lang="en-US" sz="2400" dirty="0" smtClean="0">
                <a:latin typeface="Calibri" panose="020F0502020204030204" pitchFamily="34" charset="0"/>
              </a:rPr>
              <a:t>van de </a:t>
            </a:r>
            <a:r>
              <a:rPr lang="en-US" sz="2400" dirty="0" err="1" smtClean="0">
                <a:latin typeface="Calibri" panose="020F0502020204030204" pitchFamily="34" charset="0"/>
              </a:rPr>
              <a:t>aarde</a:t>
            </a:r>
            <a:r>
              <a:rPr lang="en-US" sz="2400" dirty="0" smtClean="0">
                <a:latin typeface="Calibri" panose="020F0502020204030204" pitchFamily="34" charset="0"/>
              </a:rPr>
              <a:t>?</a:t>
            </a:r>
            <a:endParaRPr lang="en-US" sz="2400" dirty="0">
              <a:latin typeface="Calibri" panose="020F0502020204030204" pitchFamily="34" charset="0"/>
            </a:endParaRPr>
          </a:p>
          <a:p>
            <a:endParaRPr lang="en-US" sz="2400" dirty="0">
              <a:latin typeface="Calibri" panose="020F0502020204030204" pitchFamily="34" charset="0"/>
            </a:endParaRPr>
          </a:p>
          <a:p>
            <a:pPr marL="285750" indent="-285750">
              <a:buFont typeface="Arial" panose="020B0604020202020204" pitchFamily="34" charset="0"/>
              <a:buChar char="•"/>
            </a:pPr>
            <a:r>
              <a:rPr lang="en-US" sz="2400" b="1" dirty="0">
                <a:latin typeface="Calibri" panose="020F0502020204030204" pitchFamily="34" charset="0"/>
              </a:rPr>
              <a:t>De </a:t>
            </a:r>
            <a:r>
              <a:rPr lang="en-US" sz="2400" b="1" dirty="0" err="1">
                <a:latin typeface="Calibri" panose="020F0502020204030204" pitchFamily="34" charset="0"/>
              </a:rPr>
              <a:t>Europese</a:t>
            </a:r>
            <a:r>
              <a:rPr lang="en-US" sz="2400" b="1" dirty="0">
                <a:latin typeface="Calibri" panose="020F0502020204030204" pitchFamily="34" charset="0"/>
              </a:rPr>
              <a:t> </a:t>
            </a:r>
            <a:r>
              <a:rPr lang="en-US" sz="2400" b="1" dirty="0" err="1" smtClean="0">
                <a:latin typeface="Calibri" panose="020F0502020204030204" pitchFamily="34" charset="0"/>
              </a:rPr>
              <a:t>Unie</a:t>
            </a:r>
            <a:r>
              <a:rPr lang="en-US" sz="2400" b="1" dirty="0" smtClean="0">
                <a:latin typeface="Calibri" panose="020F0502020204030204" pitchFamily="34" charset="0"/>
              </a:rPr>
              <a:t>: </a:t>
            </a:r>
            <a:r>
              <a:rPr lang="en-US" sz="2400" dirty="0" smtClean="0">
                <a:latin typeface="Calibri" panose="020F0502020204030204" pitchFamily="34" charset="0"/>
              </a:rPr>
              <a:t>van </a:t>
            </a:r>
            <a:r>
              <a:rPr lang="en-US" sz="2400" dirty="0" err="1" smtClean="0">
                <a:latin typeface="Calibri" panose="020F0502020204030204" pitchFamily="34" charset="0"/>
              </a:rPr>
              <a:t>alle</a:t>
            </a:r>
            <a:r>
              <a:rPr lang="en-US" sz="2400" dirty="0" smtClean="0">
                <a:latin typeface="Calibri" panose="020F0502020204030204" pitchFamily="34" charset="0"/>
              </a:rPr>
              <a:t> </a:t>
            </a:r>
            <a:r>
              <a:rPr lang="en-US" sz="2400" dirty="0" err="1" smtClean="0">
                <a:latin typeface="Calibri" panose="020F0502020204030204" pitchFamily="34" charset="0"/>
              </a:rPr>
              <a:t>lidstaten</a:t>
            </a:r>
            <a:r>
              <a:rPr lang="en-US" sz="2400" dirty="0" smtClean="0">
                <a:latin typeface="Calibri" panose="020F0502020204030204" pitchFamily="34" charset="0"/>
              </a:rPr>
              <a:t> </a:t>
            </a:r>
            <a:r>
              <a:rPr lang="en-US" sz="2400" dirty="0" err="1" smtClean="0">
                <a:latin typeface="Calibri" panose="020F0502020204030204" pitchFamily="34" charset="0"/>
              </a:rPr>
              <a:t>komen</a:t>
            </a:r>
            <a:r>
              <a:rPr lang="en-US" sz="2400" dirty="0" smtClean="0">
                <a:latin typeface="Calibri" panose="020F0502020204030204" pitchFamily="34" charset="0"/>
              </a:rPr>
              <a:t> de ministers van milieu </a:t>
            </a:r>
            <a:r>
              <a:rPr lang="en-US" sz="2400" dirty="0" err="1" smtClean="0">
                <a:latin typeface="Calibri" panose="020F0502020204030204" pitchFamily="34" charset="0"/>
              </a:rPr>
              <a:t>samen</a:t>
            </a:r>
            <a:r>
              <a:rPr lang="en-US" sz="2400" dirty="0" smtClean="0">
                <a:latin typeface="Calibri" panose="020F0502020204030204" pitchFamily="34" charset="0"/>
              </a:rPr>
              <a:t>. Die </a:t>
            </a:r>
            <a:r>
              <a:rPr lang="en-US" sz="2400" dirty="0" err="1" smtClean="0">
                <a:latin typeface="Calibri" panose="020F0502020204030204" pitchFamily="34" charset="0"/>
              </a:rPr>
              <a:t>ministerraad</a:t>
            </a:r>
            <a:r>
              <a:rPr lang="en-US" sz="2400" dirty="0" smtClean="0">
                <a:latin typeface="Calibri" panose="020F0502020204030204" pitchFamily="34" charset="0"/>
              </a:rPr>
              <a:t> </a:t>
            </a:r>
            <a:r>
              <a:rPr lang="en-US" sz="2400" dirty="0" err="1" smtClean="0">
                <a:latin typeface="Calibri" panose="020F0502020204030204" pitchFamily="34" charset="0"/>
              </a:rPr>
              <a:t>bedenken</a:t>
            </a:r>
            <a:r>
              <a:rPr lang="en-US" sz="2400" dirty="0" smtClean="0">
                <a:latin typeface="Calibri" panose="020F0502020204030204" pitchFamily="34" charset="0"/>
              </a:rPr>
              <a:t> nu </a:t>
            </a:r>
            <a:r>
              <a:rPr lang="en-US" sz="2400" dirty="0" err="1" smtClean="0">
                <a:latin typeface="Calibri" panose="020F0502020204030204" pitchFamily="34" charset="0"/>
              </a:rPr>
              <a:t>hoeveel</a:t>
            </a:r>
            <a:r>
              <a:rPr lang="en-US" sz="2400" dirty="0" smtClean="0">
                <a:latin typeface="Calibri" panose="020F0502020204030204" pitchFamily="34" charset="0"/>
              </a:rPr>
              <a:t> de </a:t>
            </a:r>
            <a:r>
              <a:rPr lang="en-US" sz="2400" dirty="0" err="1" smtClean="0">
                <a:latin typeface="Calibri" panose="020F0502020204030204" pitchFamily="34" charset="0"/>
              </a:rPr>
              <a:t>uitstoot</a:t>
            </a:r>
            <a:r>
              <a:rPr lang="en-US" sz="2400" dirty="0" smtClean="0">
                <a:latin typeface="Calibri" panose="020F0502020204030204" pitchFamily="34" charset="0"/>
              </a:rPr>
              <a:t> CO</a:t>
            </a:r>
            <a:r>
              <a:rPr lang="en-US" dirty="0" smtClean="0">
                <a:latin typeface="Calibri" panose="020F0502020204030204" pitchFamily="34" charset="0"/>
              </a:rPr>
              <a:t>2 </a:t>
            </a:r>
            <a:r>
              <a:rPr lang="en-US" sz="2400" dirty="0" smtClean="0">
                <a:latin typeface="Calibri" panose="020F0502020204030204" pitchFamily="34" charset="0"/>
              </a:rPr>
              <a:t> </a:t>
            </a:r>
            <a:r>
              <a:rPr lang="en-US" sz="2400" dirty="0" err="1" smtClean="0">
                <a:latin typeface="Calibri" panose="020F0502020204030204" pitchFamily="34" charset="0"/>
              </a:rPr>
              <a:t>naar</a:t>
            </a:r>
            <a:r>
              <a:rPr lang="en-US" sz="2400" dirty="0" smtClean="0">
                <a:latin typeface="Calibri" panose="020F0502020204030204" pitchFamily="34" charset="0"/>
              </a:rPr>
              <a:t> </a:t>
            </a:r>
            <a:r>
              <a:rPr lang="en-US" sz="2400" dirty="0" err="1" smtClean="0">
                <a:latin typeface="Calibri" panose="020F0502020204030204" pitchFamily="34" charset="0"/>
              </a:rPr>
              <a:t>beneden</a:t>
            </a:r>
            <a:r>
              <a:rPr lang="en-US" sz="2400" dirty="0" smtClean="0">
                <a:latin typeface="Calibri" panose="020F0502020204030204" pitchFamily="34" charset="0"/>
              </a:rPr>
              <a:t> </a:t>
            </a:r>
            <a:r>
              <a:rPr lang="en-US" sz="2400" dirty="0" err="1" smtClean="0">
                <a:latin typeface="Calibri" panose="020F0502020204030204" pitchFamily="34" charset="0"/>
              </a:rPr>
              <a:t>moet</a:t>
            </a:r>
            <a:r>
              <a:rPr lang="en-US" sz="2400" dirty="0" smtClean="0">
                <a:latin typeface="Calibri" panose="020F0502020204030204" pitchFamily="34" charset="0"/>
              </a:rPr>
              <a:t> </a:t>
            </a:r>
            <a:r>
              <a:rPr lang="en-US" sz="2400" dirty="0" err="1" smtClean="0">
                <a:latin typeface="Calibri" panose="020F0502020204030204" pitchFamily="34" charset="0"/>
              </a:rPr>
              <a:t>en</a:t>
            </a:r>
            <a:r>
              <a:rPr lang="en-US" sz="2400" dirty="0" smtClean="0">
                <a:latin typeface="Calibri" panose="020F0502020204030204" pitchFamily="34" charset="0"/>
              </a:rPr>
              <a:t> </a:t>
            </a:r>
            <a:r>
              <a:rPr lang="en-US" sz="2400" dirty="0" err="1" smtClean="0">
                <a:latin typeface="Calibri" panose="020F0502020204030204" pitchFamily="34" charset="0"/>
              </a:rPr>
              <a:t>hoeveel</a:t>
            </a:r>
            <a:r>
              <a:rPr lang="en-US" sz="2400" dirty="0">
                <a:latin typeface="Calibri" panose="020F0502020204030204" pitchFamily="34" charset="0"/>
              </a:rPr>
              <a:t> </a:t>
            </a:r>
            <a:r>
              <a:rPr lang="en-US" sz="2400" dirty="0" err="1" smtClean="0">
                <a:latin typeface="Calibri" panose="020F0502020204030204" pitchFamily="34" charset="0"/>
              </a:rPr>
              <a:t>schone</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a:t>
            </a:r>
            <a:r>
              <a:rPr lang="en-US" sz="2400" dirty="0" err="1" smtClean="0">
                <a:latin typeface="Calibri" panose="020F0502020204030204" pitchFamily="34" charset="0"/>
              </a:rPr>
              <a:t>er</a:t>
            </a:r>
            <a:r>
              <a:rPr lang="en-US" sz="2400" dirty="0" smtClean="0">
                <a:latin typeface="Calibri" panose="020F0502020204030204" pitchFamily="34" charset="0"/>
              </a:rPr>
              <a:t> </a:t>
            </a:r>
            <a:r>
              <a:rPr lang="en-US" sz="2400" dirty="0" err="1" smtClean="0">
                <a:latin typeface="Calibri" panose="020F0502020204030204" pitchFamily="34" charset="0"/>
              </a:rPr>
              <a:t>opgewekt</a:t>
            </a:r>
            <a:r>
              <a:rPr lang="en-US" sz="2400" dirty="0" smtClean="0">
                <a:latin typeface="Calibri" panose="020F0502020204030204" pitchFamily="34" charset="0"/>
              </a:rPr>
              <a:t> </a:t>
            </a:r>
            <a:r>
              <a:rPr lang="en-US" sz="2400" dirty="0" err="1" smtClean="0">
                <a:latin typeface="Calibri" panose="020F0502020204030204" pitchFamily="34" charset="0"/>
              </a:rPr>
              <a:t>moet</a:t>
            </a:r>
            <a:r>
              <a:rPr lang="en-US" sz="2400" dirty="0" smtClean="0">
                <a:latin typeface="Calibri" panose="020F0502020204030204" pitchFamily="34" charset="0"/>
              </a:rPr>
              <a:t> </a:t>
            </a:r>
            <a:r>
              <a:rPr lang="en-US" sz="2400" dirty="0" err="1" smtClean="0">
                <a:latin typeface="Calibri" panose="020F0502020204030204" pitchFamily="34" charset="0"/>
              </a:rPr>
              <a:t>worden</a:t>
            </a:r>
            <a:r>
              <a:rPr lang="en-US" sz="2400" dirty="0" smtClean="0">
                <a:latin typeface="Calibri" panose="020F0502020204030204" pitchFamily="34" charset="0"/>
              </a:rPr>
              <a:t>. </a:t>
            </a:r>
            <a:r>
              <a:rPr lang="en-US" sz="2400" dirty="0" err="1" smtClean="0">
                <a:latin typeface="Calibri" panose="020F0502020204030204" pitchFamily="34" charset="0"/>
              </a:rPr>
              <a:t>Ze</a:t>
            </a:r>
            <a:r>
              <a:rPr lang="en-US" sz="2400" dirty="0" smtClean="0">
                <a:latin typeface="Calibri" panose="020F0502020204030204" pitchFamily="34" charset="0"/>
              </a:rPr>
              <a:t> </a:t>
            </a:r>
            <a:r>
              <a:rPr lang="en-US" sz="2400" dirty="0" err="1" smtClean="0">
                <a:latin typeface="Calibri" panose="020F0502020204030204" pitchFamily="34" charset="0"/>
              </a:rPr>
              <a:t>geven</a:t>
            </a:r>
            <a:r>
              <a:rPr lang="en-US" sz="2400" dirty="0" smtClean="0">
                <a:latin typeface="Calibri" panose="020F0502020204030204" pitchFamily="34" charset="0"/>
              </a:rPr>
              <a:t> elk </a:t>
            </a:r>
            <a:r>
              <a:rPr lang="en-US" sz="2400" dirty="0" err="1" smtClean="0">
                <a:latin typeface="Calibri" panose="020F0502020204030204" pitchFamily="34" charset="0"/>
              </a:rPr>
              <a:t>lidstaat</a:t>
            </a:r>
            <a:r>
              <a:rPr lang="en-US" sz="2400" dirty="0" smtClean="0">
                <a:latin typeface="Calibri" panose="020F0502020204030204" pitchFamily="34" charset="0"/>
              </a:rPr>
              <a:t> </a:t>
            </a:r>
            <a:r>
              <a:rPr lang="en-US" sz="2400" dirty="0" err="1" smtClean="0">
                <a:latin typeface="Calibri" panose="020F0502020204030204" pitchFamily="34" charset="0"/>
              </a:rPr>
              <a:t>een</a:t>
            </a:r>
            <a:r>
              <a:rPr lang="en-US" sz="2400" dirty="0" smtClean="0">
                <a:latin typeface="Calibri" panose="020F0502020204030204" pitchFamily="34" charset="0"/>
              </a:rPr>
              <a:t> </a:t>
            </a:r>
            <a:r>
              <a:rPr lang="en-US" sz="2400" dirty="0" err="1" smtClean="0">
                <a:latin typeface="Calibri" panose="020F0502020204030204" pitchFamily="34" charset="0"/>
              </a:rPr>
              <a:t>doel</a:t>
            </a:r>
            <a:r>
              <a:rPr lang="en-US" sz="2400" dirty="0" smtClean="0">
                <a:latin typeface="Calibri" panose="020F0502020204030204" pitchFamily="34" charset="0"/>
              </a:rPr>
              <a:t>. </a:t>
            </a:r>
          </a:p>
          <a:p>
            <a:r>
              <a:rPr lang="en-US" sz="2400" dirty="0" smtClean="0">
                <a:latin typeface="Calibri" panose="020F0502020204030204" pitchFamily="34" charset="0"/>
              </a:rPr>
              <a:t> </a:t>
            </a:r>
          </a:p>
          <a:p>
            <a:pPr marL="285750" indent="-285750">
              <a:buFont typeface="Arial" panose="020B0604020202020204" pitchFamily="34" charset="0"/>
              <a:buChar char="•"/>
            </a:pPr>
            <a:r>
              <a:rPr lang="en-US" sz="2400" b="1" dirty="0" smtClean="0">
                <a:latin typeface="Calibri" panose="020F0502020204030204" pitchFamily="34" charset="0"/>
              </a:rPr>
              <a:t>Nederland: </a:t>
            </a:r>
            <a:r>
              <a:rPr lang="en-US" sz="2400" dirty="0" smtClean="0">
                <a:latin typeface="Calibri" panose="020F0502020204030204" pitchFamily="34" charset="0"/>
              </a:rPr>
              <a:t>de </a:t>
            </a:r>
            <a:r>
              <a:rPr lang="en-US" sz="2400" dirty="0" err="1" smtClean="0">
                <a:latin typeface="Calibri" panose="020F0502020204030204" pitchFamily="34" charset="0"/>
              </a:rPr>
              <a:t>Nederlandse</a:t>
            </a:r>
            <a:r>
              <a:rPr lang="en-US" sz="2400" dirty="0" smtClean="0">
                <a:latin typeface="Calibri" panose="020F0502020204030204" pitchFamily="34" charset="0"/>
              </a:rPr>
              <a:t> </a:t>
            </a:r>
            <a:r>
              <a:rPr lang="en-US" sz="2400" dirty="0" err="1" smtClean="0">
                <a:latin typeface="Calibri" panose="020F0502020204030204" pitchFamily="34" charset="0"/>
              </a:rPr>
              <a:t>overheid</a:t>
            </a:r>
            <a:r>
              <a:rPr lang="en-US" sz="2400" dirty="0" smtClean="0">
                <a:latin typeface="Calibri" panose="020F0502020204030204" pitchFamily="34" charset="0"/>
              </a:rPr>
              <a:t> </a:t>
            </a:r>
            <a:r>
              <a:rPr lang="en-US" sz="2400" dirty="0" err="1" smtClean="0">
                <a:latin typeface="Calibri" panose="020F0502020204030204" pitchFamily="34" charset="0"/>
              </a:rPr>
              <a:t>moet</a:t>
            </a:r>
            <a:r>
              <a:rPr lang="en-US" sz="2400" dirty="0" smtClean="0">
                <a:latin typeface="Calibri" panose="020F0502020204030204" pitchFamily="34" charset="0"/>
              </a:rPr>
              <a:t> </a:t>
            </a:r>
            <a:r>
              <a:rPr lang="en-US" sz="2400" dirty="0" err="1" smtClean="0">
                <a:latin typeface="Calibri" panose="020F0502020204030204" pitchFamily="34" charset="0"/>
              </a:rPr>
              <a:t>zorgen</a:t>
            </a:r>
            <a:r>
              <a:rPr lang="en-US" sz="2400" dirty="0" smtClean="0">
                <a:latin typeface="Calibri" panose="020F0502020204030204" pitchFamily="34" charset="0"/>
              </a:rPr>
              <a:t> </a:t>
            </a:r>
            <a:r>
              <a:rPr lang="en-US" sz="2400" dirty="0" err="1" smtClean="0">
                <a:latin typeface="Calibri" panose="020F0502020204030204" pitchFamily="34" charset="0"/>
              </a:rPr>
              <a:t>dat</a:t>
            </a:r>
            <a:r>
              <a:rPr lang="en-US" sz="2400" dirty="0" smtClean="0">
                <a:latin typeface="Calibri" panose="020F0502020204030204" pitchFamily="34" charset="0"/>
              </a:rPr>
              <a:t> Nederland minder CO</a:t>
            </a:r>
            <a:r>
              <a:rPr lang="en-US" dirty="0" smtClean="0">
                <a:latin typeface="Calibri" panose="020F0502020204030204" pitchFamily="34" charset="0"/>
              </a:rPr>
              <a:t>2 </a:t>
            </a:r>
            <a:r>
              <a:rPr lang="en-US" sz="2400" dirty="0" err="1" smtClean="0">
                <a:latin typeface="Calibri" panose="020F0502020204030204" pitchFamily="34" charset="0"/>
              </a:rPr>
              <a:t>uitstoot</a:t>
            </a:r>
            <a:r>
              <a:rPr lang="en-US" sz="2400" dirty="0" smtClean="0">
                <a:latin typeface="Calibri" panose="020F0502020204030204" pitchFamily="34" charset="0"/>
              </a:rPr>
              <a:t>. </a:t>
            </a:r>
            <a:r>
              <a:rPr lang="en-US" sz="2400" dirty="0" err="1" smtClean="0">
                <a:latin typeface="Calibri" panose="020F0502020204030204" pitchFamily="34" charset="0"/>
              </a:rPr>
              <a:t>Dus</a:t>
            </a:r>
            <a:r>
              <a:rPr lang="en-US" sz="2400" dirty="0" smtClean="0">
                <a:latin typeface="Calibri" panose="020F0502020204030204" pitchFamily="34" charset="0"/>
              </a:rPr>
              <a:t> </a:t>
            </a:r>
            <a:r>
              <a:rPr lang="en-US" sz="2400" dirty="0" err="1" smtClean="0">
                <a:latin typeface="Calibri" panose="020F0502020204030204" pitchFamily="34" charset="0"/>
              </a:rPr>
              <a:t>meer</a:t>
            </a:r>
            <a:r>
              <a:rPr lang="en-US" sz="2400" dirty="0" smtClean="0">
                <a:latin typeface="Calibri" panose="020F0502020204030204" pitchFamily="34" charset="0"/>
              </a:rPr>
              <a:t> </a:t>
            </a:r>
            <a:r>
              <a:rPr lang="en-US" sz="2400" dirty="0" err="1" smtClean="0">
                <a:latin typeface="Calibri" panose="020F0502020204030204" pitchFamily="34" charset="0"/>
              </a:rPr>
              <a:t>schone</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a:t>
            </a:r>
            <a:r>
              <a:rPr lang="en-US" sz="2400" dirty="0" err="1" smtClean="0">
                <a:latin typeface="Calibri" panose="020F0502020204030204" pitchFamily="34" charset="0"/>
              </a:rPr>
              <a:t>gebruiken</a:t>
            </a:r>
            <a:r>
              <a:rPr lang="en-US" sz="2400" dirty="0" smtClean="0">
                <a:latin typeface="Calibri" panose="020F0502020204030204" pitchFamily="34" charset="0"/>
              </a:rPr>
              <a:t> </a:t>
            </a:r>
            <a:r>
              <a:rPr lang="en-US" sz="2400" dirty="0" err="1" smtClean="0">
                <a:latin typeface="Calibri" panose="020F0502020204030204" pitchFamily="34" charset="0"/>
              </a:rPr>
              <a:t>en</a:t>
            </a:r>
            <a:r>
              <a:rPr lang="en-US" sz="2400" dirty="0" smtClean="0">
                <a:latin typeface="Calibri" panose="020F0502020204030204" pitchFamily="34" charset="0"/>
              </a:rPr>
              <a:t> </a:t>
            </a:r>
            <a:r>
              <a:rPr lang="en-US" sz="2400" dirty="0" err="1" smtClean="0">
                <a:latin typeface="Calibri" panose="020F0502020204030204" pitchFamily="34" charset="0"/>
              </a:rPr>
              <a:t>opwekken</a:t>
            </a:r>
            <a:r>
              <a:rPr lang="en-US" sz="2400" dirty="0" smtClean="0">
                <a:latin typeface="Calibri" panose="020F0502020204030204" pitchFamily="34" charset="0"/>
              </a:rPr>
              <a:t> </a:t>
            </a:r>
            <a:r>
              <a:rPr lang="en-US" sz="2400" dirty="0" err="1" smtClean="0">
                <a:latin typeface="Calibri" panose="020F0502020204030204" pitchFamily="34" charset="0"/>
              </a:rPr>
              <a:t>en</a:t>
            </a:r>
            <a:r>
              <a:rPr lang="en-US" sz="2400" dirty="0" smtClean="0">
                <a:latin typeface="Calibri" panose="020F0502020204030204" pitchFamily="34" charset="0"/>
              </a:rPr>
              <a:t> </a:t>
            </a:r>
            <a:r>
              <a:rPr lang="en-US" sz="2400" dirty="0" err="1" smtClean="0">
                <a:latin typeface="Calibri" panose="020F0502020204030204" pitchFamily="34" charset="0"/>
              </a:rPr>
              <a:t>meer</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a:t>
            </a:r>
            <a:r>
              <a:rPr lang="en-US" sz="2400" dirty="0" err="1" smtClean="0">
                <a:latin typeface="Calibri" panose="020F0502020204030204" pitchFamily="34" charset="0"/>
              </a:rPr>
              <a:t>besparen</a:t>
            </a:r>
            <a:r>
              <a:rPr lang="en-US" sz="2400" dirty="0" smtClean="0">
                <a:latin typeface="Calibri" panose="020F0502020204030204" pitchFamily="34" charset="0"/>
              </a:rPr>
              <a:t>. </a:t>
            </a:r>
            <a:endParaRPr lang="en-US" sz="2400" dirty="0">
              <a:latin typeface="Calibri" panose="020F0502020204030204" pitchFamily="34" charset="0"/>
            </a:endParaRPr>
          </a:p>
        </p:txBody>
      </p:sp>
      <p:pic>
        <p:nvPicPr>
          <p:cNvPr id="11" name="Picture 2" descr="http://ec.europa.eu/agriculture/rur/leaderplus/images/maps/eu25.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86920">
            <a:off x="7800415" y="116667"/>
            <a:ext cx="5283673" cy="52836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0"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2" name="Picture 10"/>
          <p:cNvPicPr/>
          <p:nvPr/>
        </p:nvPicPr>
        <p:blipFill>
          <a:blip r:embed="rId4"/>
          <a:stretch/>
        </p:blipFill>
        <p:spPr>
          <a:xfrm>
            <a:off x="9092880" y="6254100"/>
            <a:ext cx="2894760" cy="452880"/>
          </a:xfrm>
          <a:prstGeom prst="rect">
            <a:avLst/>
          </a:prstGeom>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987640" y="614149"/>
            <a:ext cx="9000000" cy="5083909"/>
          </a:xfrm>
          <a:prstGeom prst="rect">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Europese landen hebben afspraken over hoeveel schone energie ze moeten opwekken. Hoe scoort Nederland op schone energie?</a:t>
            </a:r>
          </a:p>
          <a:p>
            <a:pPr marL="742950" indent="-742950" algn="ctr">
              <a:buAutoNum type="alphaLcPeriod"/>
            </a:pPr>
            <a:r>
              <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Nederland staat op nummer 1</a:t>
            </a:r>
          </a:p>
          <a:p>
            <a:pPr marL="742950" indent="-742950" algn="ctr">
              <a:buAutoNum type="alphaLcPeriod"/>
            </a:pP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Nederland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hoort</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bij</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de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beste</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3</a:t>
            </a:r>
            <a:endPar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ctr">
              <a:buAutoNum type="alphaLcPeriod"/>
            </a:pP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Nederland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hoort</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bij</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de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slechtste</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3</a:t>
            </a:r>
            <a:endParaRPr lang="nl-NL" sz="4400" b="1" dirty="0">
              <a:solidFill>
                <a:schemeClr val="accent3"/>
              </a:solidFill>
              <a:effectLst>
                <a:outerShdw blurRad="38100" dist="38100" dir="2700000" algn="tl">
                  <a:srgbClr val="000000">
                    <a:alpha val="43137"/>
                  </a:srgbClr>
                </a:outerShdw>
              </a:effectLst>
              <a:latin typeface="Calibri" panose="020F0502020204030204" pitchFamily="34" charset="0"/>
            </a:endParaRPr>
          </a:p>
        </p:txBody>
      </p:sp>
      <p:pic>
        <p:nvPicPr>
          <p:cNvPr id="2052"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6590" y="1412661"/>
            <a:ext cx="2286000" cy="22764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CustomShape 2"/>
          <p:cNvSpPr/>
          <p:nvPr/>
        </p:nvSpPr>
        <p:spPr>
          <a:xfrm>
            <a:off x="240" y="5989698"/>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3"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175489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5000"/>
                                        <p:tgtEl>
                                          <p:spTgt spid="2052"/>
                                        </p:tgtEl>
                                      </p:cBhvr>
                                    </p:animEffect>
                                    <p:set>
                                      <p:cBhvr>
                                        <p:cTn id="7" dur="1" fill="hold">
                                          <p:stCondLst>
                                            <p:cond delay="24999"/>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33" t="598" r="620" b="13730"/>
          <a:stretch/>
        </p:blipFill>
        <p:spPr>
          <a:xfrm>
            <a:off x="150123" y="305941"/>
            <a:ext cx="7335557" cy="5391518"/>
          </a:xfrm>
          <a:prstGeom prst="rect">
            <a:avLst/>
          </a:prstGeom>
          <a:effectLst>
            <a:outerShdw blurRad="50800" dist="38100" dir="2700000" algn="tl" rotWithShape="0">
              <a:prstClr val="black">
                <a:alpha val="40000"/>
              </a:prstClr>
            </a:outerShdw>
          </a:effectLst>
        </p:spPr>
      </p:pic>
      <p:sp>
        <p:nvSpPr>
          <p:cNvPr id="8" name="Left Arrow 7"/>
          <p:cNvSpPr/>
          <p:nvPr/>
        </p:nvSpPr>
        <p:spPr>
          <a:xfrm>
            <a:off x="1970323" y="4033944"/>
            <a:ext cx="2923082" cy="37475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xtShape 4"/>
          <p:cNvSpPr txBox="1"/>
          <p:nvPr/>
        </p:nvSpPr>
        <p:spPr>
          <a:xfrm>
            <a:off x="7810130" y="534760"/>
            <a:ext cx="4105526" cy="5162699"/>
          </a:xfrm>
          <a:prstGeom prst="rect">
            <a:avLst/>
          </a:prstGeom>
          <a:solidFill>
            <a:srgbClr val="8FCAE7">
              <a:alpha val="40000"/>
            </a:srgbClr>
          </a:solidFill>
          <a:ln>
            <a:noFill/>
          </a:ln>
        </p:spPr>
        <p:txBody>
          <a:bodyPr/>
          <a:lstStyle/>
          <a:p>
            <a:pPr algn="just">
              <a:lnSpc>
                <a:spcPct val="100000"/>
              </a:lnSpc>
            </a:pPr>
            <a:r>
              <a:rPr lang="nl-NL" sz="2400" b="1" dirty="0" smtClean="0">
                <a:solidFill>
                  <a:srgbClr val="000000"/>
                </a:solidFill>
                <a:latin typeface="Calibri"/>
              </a:rPr>
              <a:t>Hoe scoort Nederland?</a:t>
            </a:r>
            <a:endParaRPr lang="en-US" sz="2400" b="1" strike="noStrike" dirty="0" smtClean="0">
              <a:solidFill>
                <a:srgbClr val="000000"/>
              </a:solidFill>
              <a:latin typeface="Calibri"/>
            </a:endParaRPr>
          </a:p>
          <a:p>
            <a:pPr algn="just">
              <a:lnSpc>
                <a:spcPct val="100000"/>
              </a:lnSpc>
            </a:pPr>
            <a:endParaRPr lang="en-US" sz="2400" b="1" dirty="0">
              <a:solidFill>
                <a:srgbClr val="000000"/>
              </a:solidFill>
              <a:latin typeface="Calibri"/>
            </a:endParaRPr>
          </a:p>
          <a:p>
            <a:pPr algn="just">
              <a:lnSpc>
                <a:spcPct val="100000"/>
              </a:lnSpc>
            </a:pPr>
            <a:r>
              <a:rPr lang="en-US" sz="2400" dirty="0" smtClean="0">
                <a:solidFill>
                  <a:srgbClr val="000000"/>
                </a:solidFill>
                <a:latin typeface="Calibri"/>
              </a:rPr>
              <a:t>We </a:t>
            </a:r>
            <a:r>
              <a:rPr lang="en-US" sz="2400" dirty="0" err="1" smtClean="0">
                <a:solidFill>
                  <a:srgbClr val="000000"/>
                </a:solidFill>
                <a:latin typeface="Calibri"/>
              </a:rPr>
              <a:t>moeten</a:t>
            </a:r>
            <a:r>
              <a:rPr lang="en-US" sz="2400" dirty="0" smtClean="0">
                <a:solidFill>
                  <a:srgbClr val="000000"/>
                </a:solidFill>
                <a:latin typeface="Calibri"/>
              </a:rPr>
              <a:t> </a:t>
            </a:r>
            <a:r>
              <a:rPr lang="en-US" sz="2400" dirty="0" err="1" smtClean="0">
                <a:solidFill>
                  <a:srgbClr val="000000"/>
                </a:solidFill>
                <a:latin typeface="Calibri"/>
              </a:rPr>
              <a:t>meer</a:t>
            </a:r>
            <a:r>
              <a:rPr lang="en-US" sz="2400" dirty="0" smtClean="0">
                <a:solidFill>
                  <a:srgbClr val="000000"/>
                </a:solidFill>
                <a:latin typeface="Calibri"/>
              </a:rPr>
              <a:t> </a:t>
            </a:r>
            <a:r>
              <a:rPr lang="en-US" sz="2400" dirty="0" err="1" smtClean="0">
                <a:solidFill>
                  <a:srgbClr val="000000"/>
                </a:solidFill>
                <a:latin typeface="Calibri"/>
              </a:rPr>
              <a:t>schone</a:t>
            </a:r>
            <a:r>
              <a:rPr lang="en-US" sz="2400" dirty="0" smtClean="0">
                <a:solidFill>
                  <a:srgbClr val="000000"/>
                </a:solidFill>
                <a:latin typeface="Calibri"/>
              </a:rPr>
              <a:t> </a:t>
            </a:r>
            <a:r>
              <a:rPr lang="en-US" sz="2400" dirty="0" err="1" smtClean="0">
                <a:solidFill>
                  <a:srgbClr val="000000"/>
                </a:solidFill>
                <a:latin typeface="Calibri"/>
              </a:rPr>
              <a:t>energie</a:t>
            </a:r>
            <a:r>
              <a:rPr lang="en-US" sz="2400" dirty="0" smtClean="0">
                <a:solidFill>
                  <a:srgbClr val="000000"/>
                </a:solidFill>
                <a:latin typeface="Calibri"/>
              </a:rPr>
              <a:t> </a:t>
            </a:r>
            <a:r>
              <a:rPr lang="en-US" sz="2400" dirty="0" err="1" smtClean="0">
                <a:solidFill>
                  <a:srgbClr val="000000"/>
                </a:solidFill>
                <a:latin typeface="Calibri"/>
              </a:rPr>
              <a:t>opwekken</a:t>
            </a:r>
            <a:r>
              <a:rPr lang="en-US" sz="2400" dirty="0" smtClean="0">
                <a:solidFill>
                  <a:srgbClr val="000000"/>
                </a:solidFill>
                <a:latin typeface="Calibri"/>
              </a:rPr>
              <a:t> </a:t>
            </a:r>
            <a:r>
              <a:rPr lang="en-US" sz="2400" dirty="0" err="1" smtClean="0">
                <a:solidFill>
                  <a:srgbClr val="000000"/>
                </a:solidFill>
                <a:latin typeface="Calibri"/>
              </a:rPr>
              <a:t>en</a:t>
            </a:r>
            <a:r>
              <a:rPr lang="en-US" sz="2400" dirty="0" smtClean="0">
                <a:solidFill>
                  <a:srgbClr val="000000"/>
                </a:solidFill>
                <a:latin typeface="Calibri"/>
              </a:rPr>
              <a:t> </a:t>
            </a:r>
            <a:r>
              <a:rPr lang="en-US" sz="2400" dirty="0" err="1" smtClean="0">
                <a:solidFill>
                  <a:srgbClr val="000000"/>
                </a:solidFill>
                <a:latin typeface="Calibri"/>
              </a:rPr>
              <a:t>gebruiken</a:t>
            </a:r>
            <a:r>
              <a:rPr lang="en-US" sz="2400" dirty="0" smtClean="0">
                <a:solidFill>
                  <a:srgbClr val="000000"/>
                </a:solidFill>
                <a:latin typeface="Calibri"/>
              </a:rPr>
              <a:t>, om het </a:t>
            </a:r>
            <a:r>
              <a:rPr lang="en-US" sz="2400" dirty="0" err="1" smtClean="0">
                <a:solidFill>
                  <a:srgbClr val="000000"/>
                </a:solidFill>
                <a:latin typeface="Calibri"/>
              </a:rPr>
              <a:t>klimaatdoel</a:t>
            </a:r>
            <a:r>
              <a:rPr lang="en-US" sz="2400" dirty="0" smtClean="0">
                <a:solidFill>
                  <a:srgbClr val="000000"/>
                </a:solidFill>
                <a:latin typeface="Calibri"/>
              </a:rPr>
              <a:t> </a:t>
            </a:r>
            <a:r>
              <a:rPr lang="en-US" sz="2400" dirty="0" err="1" smtClean="0">
                <a:solidFill>
                  <a:srgbClr val="000000"/>
                </a:solidFill>
                <a:latin typeface="Calibri"/>
              </a:rPr>
              <a:t>te</a:t>
            </a:r>
            <a:r>
              <a:rPr lang="en-US" sz="2400" dirty="0" smtClean="0">
                <a:solidFill>
                  <a:srgbClr val="000000"/>
                </a:solidFill>
                <a:latin typeface="Calibri"/>
              </a:rPr>
              <a:t> </a:t>
            </a:r>
            <a:r>
              <a:rPr lang="en-US" sz="2400" dirty="0" err="1" smtClean="0">
                <a:solidFill>
                  <a:srgbClr val="000000"/>
                </a:solidFill>
                <a:latin typeface="Calibri"/>
              </a:rPr>
              <a:t>halen</a:t>
            </a:r>
            <a:r>
              <a:rPr lang="en-US" sz="2400" dirty="0" smtClean="0">
                <a:solidFill>
                  <a:srgbClr val="000000"/>
                </a:solidFill>
                <a:latin typeface="Calibri"/>
              </a:rPr>
              <a:t>. </a:t>
            </a:r>
          </a:p>
          <a:p>
            <a:pPr algn="just">
              <a:lnSpc>
                <a:spcPct val="100000"/>
              </a:lnSpc>
            </a:pPr>
            <a:endParaRPr lang="en-US" sz="2400" dirty="0">
              <a:solidFill>
                <a:srgbClr val="000000"/>
              </a:solidFill>
              <a:latin typeface="Calibri"/>
            </a:endParaRPr>
          </a:p>
          <a:p>
            <a:pPr algn="just">
              <a:lnSpc>
                <a:spcPct val="100000"/>
              </a:lnSpc>
            </a:pPr>
            <a:r>
              <a:rPr lang="en-US" sz="2400" dirty="0" smtClean="0">
                <a:solidFill>
                  <a:srgbClr val="000000"/>
                </a:solidFill>
                <a:latin typeface="Calibri"/>
              </a:rPr>
              <a:t>Nederland is </a:t>
            </a:r>
            <a:r>
              <a:rPr lang="en-US" sz="2400" dirty="0" err="1" smtClean="0">
                <a:solidFill>
                  <a:srgbClr val="000000"/>
                </a:solidFill>
                <a:latin typeface="Calibri"/>
              </a:rPr>
              <a:t>helaas</a:t>
            </a:r>
            <a:r>
              <a:rPr lang="en-US" sz="2400" dirty="0" smtClean="0">
                <a:solidFill>
                  <a:srgbClr val="000000"/>
                </a:solidFill>
                <a:latin typeface="Calibri"/>
              </a:rPr>
              <a:t> </a:t>
            </a:r>
            <a:r>
              <a:rPr lang="en-US" sz="2400" dirty="0" err="1" smtClean="0">
                <a:solidFill>
                  <a:srgbClr val="000000"/>
                </a:solidFill>
                <a:latin typeface="Calibri"/>
              </a:rPr>
              <a:t>niet</a:t>
            </a:r>
            <a:r>
              <a:rPr lang="en-US" sz="2400" dirty="0" smtClean="0">
                <a:solidFill>
                  <a:srgbClr val="000000"/>
                </a:solidFill>
                <a:latin typeface="Calibri"/>
              </a:rPr>
              <a:t> het </a:t>
            </a:r>
            <a:r>
              <a:rPr lang="en-US" sz="2400" dirty="0" err="1" smtClean="0">
                <a:solidFill>
                  <a:srgbClr val="000000"/>
                </a:solidFill>
                <a:latin typeface="Calibri"/>
              </a:rPr>
              <a:t>braafste</a:t>
            </a:r>
            <a:r>
              <a:rPr lang="en-US" sz="2400" dirty="0" smtClean="0">
                <a:solidFill>
                  <a:srgbClr val="000000"/>
                </a:solidFill>
                <a:latin typeface="Calibri"/>
              </a:rPr>
              <a:t> </a:t>
            </a:r>
            <a:r>
              <a:rPr lang="en-US" sz="2400" dirty="0" err="1" smtClean="0">
                <a:solidFill>
                  <a:srgbClr val="000000"/>
                </a:solidFill>
                <a:latin typeface="Calibri"/>
              </a:rPr>
              <a:t>jongetje</a:t>
            </a:r>
            <a:r>
              <a:rPr lang="en-US" sz="2400" dirty="0" smtClean="0">
                <a:solidFill>
                  <a:srgbClr val="000000"/>
                </a:solidFill>
                <a:latin typeface="Calibri"/>
              </a:rPr>
              <a:t> van de </a:t>
            </a:r>
            <a:r>
              <a:rPr lang="en-US" sz="2400" dirty="0" err="1" smtClean="0">
                <a:solidFill>
                  <a:srgbClr val="000000"/>
                </a:solidFill>
                <a:latin typeface="Calibri"/>
              </a:rPr>
              <a:t>klas</a:t>
            </a:r>
            <a:r>
              <a:rPr lang="en-US" sz="2400" dirty="0" smtClean="0">
                <a:solidFill>
                  <a:srgbClr val="000000"/>
                </a:solidFill>
                <a:latin typeface="Calibri"/>
              </a:rPr>
              <a:t>. In 2014 </a:t>
            </a:r>
            <a:r>
              <a:rPr lang="en-US" sz="2400" dirty="0" err="1" smtClean="0">
                <a:solidFill>
                  <a:srgbClr val="000000"/>
                </a:solidFill>
                <a:latin typeface="Calibri"/>
              </a:rPr>
              <a:t>gebruikte</a:t>
            </a:r>
            <a:r>
              <a:rPr lang="en-US" sz="2400" dirty="0" smtClean="0">
                <a:solidFill>
                  <a:srgbClr val="000000"/>
                </a:solidFill>
                <a:latin typeface="Calibri"/>
              </a:rPr>
              <a:t> Nederland maar 5,5% </a:t>
            </a:r>
            <a:r>
              <a:rPr lang="en-US" sz="2400" dirty="0" err="1" smtClean="0">
                <a:solidFill>
                  <a:srgbClr val="000000"/>
                </a:solidFill>
                <a:latin typeface="Calibri"/>
              </a:rPr>
              <a:t>schone</a:t>
            </a:r>
            <a:r>
              <a:rPr lang="en-US" sz="2400" dirty="0" smtClean="0">
                <a:solidFill>
                  <a:srgbClr val="000000"/>
                </a:solidFill>
                <a:latin typeface="Calibri"/>
              </a:rPr>
              <a:t> </a:t>
            </a:r>
            <a:r>
              <a:rPr lang="en-US" sz="2400" dirty="0" err="1" smtClean="0">
                <a:solidFill>
                  <a:srgbClr val="000000"/>
                </a:solidFill>
                <a:latin typeface="Calibri"/>
              </a:rPr>
              <a:t>energie</a:t>
            </a:r>
            <a:r>
              <a:rPr lang="en-US" sz="2400" dirty="0" smtClean="0">
                <a:solidFill>
                  <a:srgbClr val="000000"/>
                </a:solidFill>
                <a:latin typeface="Calibri"/>
              </a:rPr>
              <a:t>. </a:t>
            </a:r>
            <a:r>
              <a:rPr lang="en-US" sz="2400" dirty="0" err="1">
                <a:solidFill>
                  <a:srgbClr val="000000"/>
                </a:solidFill>
                <a:latin typeface="Calibri"/>
              </a:rPr>
              <a:t>Terwijl</a:t>
            </a:r>
            <a:r>
              <a:rPr lang="en-US" sz="2400" dirty="0">
                <a:solidFill>
                  <a:srgbClr val="000000"/>
                </a:solidFill>
                <a:latin typeface="Calibri"/>
              </a:rPr>
              <a:t> in </a:t>
            </a:r>
            <a:r>
              <a:rPr lang="en-US" sz="2400" dirty="0" err="1">
                <a:solidFill>
                  <a:srgbClr val="000000"/>
                </a:solidFill>
                <a:latin typeface="Calibri"/>
              </a:rPr>
              <a:t>bijvoorbeeld</a:t>
            </a:r>
            <a:r>
              <a:rPr lang="en-US" sz="2400" dirty="0">
                <a:solidFill>
                  <a:srgbClr val="000000"/>
                </a:solidFill>
                <a:latin typeface="Calibri"/>
              </a:rPr>
              <a:t> </a:t>
            </a:r>
            <a:r>
              <a:rPr lang="en-US" sz="2400" dirty="0" err="1">
                <a:solidFill>
                  <a:srgbClr val="000000"/>
                </a:solidFill>
                <a:latin typeface="Calibri"/>
              </a:rPr>
              <a:t>Zweden</a:t>
            </a:r>
            <a:r>
              <a:rPr lang="en-US" sz="2400" dirty="0">
                <a:solidFill>
                  <a:srgbClr val="000000"/>
                </a:solidFill>
                <a:latin typeface="Calibri"/>
              </a:rPr>
              <a:t> </a:t>
            </a:r>
            <a:r>
              <a:rPr lang="en-US" sz="2400" dirty="0" err="1">
                <a:solidFill>
                  <a:srgbClr val="000000"/>
                </a:solidFill>
                <a:latin typeface="Calibri"/>
              </a:rPr>
              <a:t>wel</a:t>
            </a:r>
            <a:r>
              <a:rPr lang="en-US" sz="2400" dirty="0">
                <a:solidFill>
                  <a:srgbClr val="000000"/>
                </a:solidFill>
                <a:latin typeface="Calibri"/>
              </a:rPr>
              <a:t> 53% van de </a:t>
            </a:r>
            <a:r>
              <a:rPr lang="en-US" sz="2400" dirty="0" err="1">
                <a:solidFill>
                  <a:srgbClr val="000000"/>
                </a:solidFill>
                <a:latin typeface="Calibri"/>
              </a:rPr>
              <a:t>gebruikte</a:t>
            </a:r>
            <a:r>
              <a:rPr lang="en-US" sz="2400" dirty="0">
                <a:solidFill>
                  <a:srgbClr val="000000"/>
                </a:solidFill>
                <a:latin typeface="Calibri"/>
              </a:rPr>
              <a:t> </a:t>
            </a:r>
            <a:r>
              <a:rPr lang="en-US" sz="2400" dirty="0" err="1">
                <a:solidFill>
                  <a:srgbClr val="000000"/>
                </a:solidFill>
                <a:latin typeface="Calibri"/>
              </a:rPr>
              <a:t>energie</a:t>
            </a:r>
            <a:r>
              <a:rPr lang="en-US" sz="2400" dirty="0">
                <a:solidFill>
                  <a:srgbClr val="000000"/>
                </a:solidFill>
                <a:latin typeface="Calibri"/>
              </a:rPr>
              <a:t> </a:t>
            </a:r>
            <a:r>
              <a:rPr lang="en-US" sz="2400" dirty="0" err="1">
                <a:solidFill>
                  <a:srgbClr val="000000"/>
                </a:solidFill>
                <a:latin typeface="Calibri"/>
              </a:rPr>
              <a:t>schoon</a:t>
            </a:r>
            <a:r>
              <a:rPr lang="en-US" sz="2400" dirty="0">
                <a:solidFill>
                  <a:srgbClr val="000000"/>
                </a:solidFill>
                <a:latin typeface="Calibri"/>
              </a:rPr>
              <a:t> was.</a:t>
            </a:r>
          </a:p>
          <a:p>
            <a:endParaRPr lang="en-US" sz="2400" dirty="0" smtClean="0">
              <a:solidFill>
                <a:srgbClr val="000000"/>
              </a:solidFill>
              <a:latin typeface="Calibri"/>
            </a:endParaRPr>
          </a:p>
        </p:txBody>
      </p:sp>
      <p:sp>
        <p:nvSpPr>
          <p:cNvPr id="1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5"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79556309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Shape 4"/>
          <p:cNvSpPr txBox="1"/>
          <p:nvPr/>
        </p:nvSpPr>
        <p:spPr>
          <a:xfrm>
            <a:off x="267063" y="104931"/>
            <a:ext cx="4818297" cy="5600349"/>
          </a:xfrm>
          <a:prstGeom prst="rect">
            <a:avLst/>
          </a:prstGeom>
          <a:solidFill>
            <a:srgbClr val="8FCAE7">
              <a:alpha val="40000"/>
            </a:srgbClr>
          </a:solidFill>
          <a:ln>
            <a:noFill/>
          </a:ln>
        </p:spPr>
        <p:txBody>
          <a:bodyPr/>
          <a:lstStyle/>
          <a:p>
            <a:pPr algn="just">
              <a:lnSpc>
                <a:spcPct val="100000"/>
              </a:lnSpc>
            </a:pPr>
            <a:r>
              <a:rPr lang="en-US" sz="2400" b="1" dirty="0" err="1" smtClean="0">
                <a:solidFill>
                  <a:srgbClr val="000000"/>
                </a:solidFill>
                <a:latin typeface="Calibri" panose="020F0502020204030204" pitchFamily="34" charset="0"/>
              </a:rPr>
              <a:t>Burgerschap</a:t>
            </a:r>
            <a:endParaRPr lang="en-US" sz="2400" b="1" dirty="0" smtClean="0">
              <a:solidFill>
                <a:srgbClr val="000000"/>
              </a:solidFill>
              <a:latin typeface="Calibri" panose="020F0502020204030204" pitchFamily="34" charset="0"/>
            </a:endParaRPr>
          </a:p>
          <a:p>
            <a:pPr algn="just">
              <a:lnSpc>
                <a:spcPct val="100000"/>
              </a:lnSpc>
            </a:pPr>
            <a:endParaRPr lang="en-US" sz="2400" b="1" dirty="0" smtClean="0">
              <a:solidFill>
                <a:srgbClr val="000000"/>
              </a:solidFill>
              <a:latin typeface="Calibri" panose="020F0502020204030204" pitchFamily="34" charset="0"/>
            </a:endParaRPr>
          </a:p>
          <a:p>
            <a:pPr algn="just">
              <a:lnSpc>
                <a:spcPct val="100000"/>
              </a:lnSpc>
            </a:pPr>
            <a:r>
              <a:rPr lang="en-US" sz="2400" dirty="0" err="1" smtClean="0">
                <a:solidFill>
                  <a:srgbClr val="000000"/>
                </a:solidFill>
                <a:latin typeface="Calibri" panose="020F0502020204030204" pitchFamily="34" charset="0"/>
              </a:rPr>
              <a:t>Ook</a:t>
            </a:r>
            <a:r>
              <a:rPr lang="en-US" sz="2400" dirty="0" smtClean="0">
                <a:solidFill>
                  <a:srgbClr val="000000"/>
                </a:solidFill>
                <a:latin typeface="Calibri" panose="020F0502020204030204" pitchFamily="34" charset="0"/>
              </a:rPr>
              <a:t> burgers </a:t>
            </a:r>
            <a:r>
              <a:rPr lang="en-US" sz="2400" dirty="0" err="1" smtClean="0">
                <a:solidFill>
                  <a:srgbClr val="000000"/>
                </a:solidFill>
                <a:latin typeface="Calibri" panose="020F0502020204030204" pitchFamily="34" charset="0"/>
              </a:rPr>
              <a:t>spelen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belangrijke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rol</a:t>
            </a:r>
            <a:r>
              <a:rPr lang="en-US" sz="2400" dirty="0" smtClean="0">
                <a:solidFill>
                  <a:srgbClr val="000000"/>
                </a:solidFill>
                <a:latin typeface="Calibri" panose="020F0502020204030204" pitchFamily="34" charset="0"/>
              </a:rPr>
              <a:t> in de </a:t>
            </a:r>
            <a:r>
              <a:rPr lang="en-US" sz="2400" dirty="0" err="1" smtClean="0">
                <a:solidFill>
                  <a:srgbClr val="000000"/>
                </a:solidFill>
                <a:latin typeface="Calibri" panose="020F0502020204030204" pitchFamily="34" charset="0"/>
              </a:rPr>
              <a:t>energietransitie</a:t>
            </a:r>
            <a:r>
              <a:rPr lang="en-US" sz="2400" dirty="0" smtClean="0">
                <a:solidFill>
                  <a:srgbClr val="000000"/>
                </a:solidFill>
                <a:latin typeface="Calibri" panose="020F0502020204030204" pitchFamily="34" charset="0"/>
              </a:rPr>
              <a:t>. </a:t>
            </a:r>
          </a:p>
          <a:p>
            <a:pPr algn="just">
              <a:lnSpc>
                <a:spcPct val="100000"/>
              </a:lnSpc>
            </a:pPr>
            <a:endParaRPr lang="en-US" sz="2400" dirty="0">
              <a:solidFill>
                <a:srgbClr val="000000"/>
              </a:solidFill>
              <a:latin typeface="Calibri" panose="020F0502020204030204" pitchFamily="34" charset="0"/>
            </a:endParaRPr>
          </a:p>
          <a:p>
            <a:pPr algn="just">
              <a:lnSpc>
                <a:spcPct val="100000"/>
              </a:lnSpc>
            </a:pPr>
            <a:r>
              <a:rPr lang="en-US" sz="2400" b="1" dirty="0" err="1" smtClean="0">
                <a:solidFill>
                  <a:srgbClr val="000000"/>
                </a:solidFill>
                <a:latin typeface="Calibri" panose="020F0502020204030204" pitchFamily="34" charset="0"/>
              </a:rPr>
              <a:t>Individuele</a:t>
            </a:r>
            <a:r>
              <a:rPr lang="en-US" sz="2400" b="1" dirty="0" smtClean="0">
                <a:solidFill>
                  <a:srgbClr val="000000"/>
                </a:solidFill>
                <a:latin typeface="Calibri" panose="020F0502020204030204" pitchFamily="34" charset="0"/>
              </a:rPr>
              <a:t> </a:t>
            </a:r>
            <a:r>
              <a:rPr lang="en-US" sz="2400" b="1" dirty="0" err="1" smtClean="0">
                <a:solidFill>
                  <a:srgbClr val="000000"/>
                </a:solidFill>
                <a:latin typeface="Calibri" panose="020F0502020204030204" pitchFamily="34" charset="0"/>
              </a:rPr>
              <a:t>keuzes</a:t>
            </a:r>
            <a:endParaRPr lang="en-US" sz="2400" b="1" dirty="0" smtClean="0">
              <a:solidFill>
                <a:srgbClr val="000000"/>
              </a:solidFill>
              <a:latin typeface="Calibri" panose="020F0502020204030204" pitchFamily="34" charset="0"/>
            </a:endParaRPr>
          </a:p>
          <a:p>
            <a:r>
              <a:rPr lang="en-US" sz="2400" dirty="0" err="1" smtClean="0">
                <a:latin typeface="Calibri" panose="020F0502020204030204" pitchFamily="34" charset="0"/>
              </a:rPr>
              <a:t>Als</a:t>
            </a:r>
            <a:r>
              <a:rPr lang="en-US" sz="2400" dirty="0" smtClean="0">
                <a:latin typeface="Calibri" panose="020F0502020204030204" pitchFamily="34" charset="0"/>
              </a:rPr>
              <a:t> burger </a:t>
            </a:r>
            <a:r>
              <a:rPr lang="en-US" sz="2400" dirty="0" err="1" smtClean="0">
                <a:latin typeface="Calibri" panose="020F0502020204030204" pitchFamily="34" charset="0"/>
              </a:rPr>
              <a:t>moet</a:t>
            </a:r>
            <a:r>
              <a:rPr lang="en-US" sz="2400" dirty="0" smtClean="0">
                <a:latin typeface="Calibri" panose="020F0502020204030204" pitchFamily="34" charset="0"/>
              </a:rPr>
              <a:t> je de </a:t>
            </a:r>
            <a:r>
              <a:rPr lang="en-US" sz="2400" dirty="0" err="1" smtClean="0">
                <a:latin typeface="Calibri" panose="020F0502020204030204" pitchFamily="34" charset="0"/>
              </a:rPr>
              <a:t>wetten</a:t>
            </a:r>
            <a:r>
              <a:rPr lang="en-US" sz="2400" dirty="0" smtClean="0">
                <a:latin typeface="Calibri" panose="020F0502020204030204" pitchFamily="34" charset="0"/>
              </a:rPr>
              <a:t> </a:t>
            </a:r>
            <a:r>
              <a:rPr lang="en-US" sz="2400" dirty="0" err="1" smtClean="0">
                <a:latin typeface="Calibri" panose="020F0502020204030204" pitchFamily="34" charset="0"/>
              </a:rPr>
              <a:t>en</a:t>
            </a:r>
            <a:r>
              <a:rPr lang="en-US" sz="2400" dirty="0" smtClean="0">
                <a:latin typeface="Calibri" panose="020F0502020204030204" pitchFamily="34" charset="0"/>
              </a:rPr>
              <a:t> regels </a:t>
            </a:r>
            <a:r>
              <a:rPr lang="en-US" sz="2400" dirty="0" err="1" smtClean="0">
                <a:latin typeface="Calibri" panose="020F0502020204030204" pitchFamily="34" charset="0"/>
              </a:rPr>
              <a:t>volgen</a:t>
            </a:r>
            <a:r>
              <a:rPr lang="en-US" sz="2400" dirty="0" smtClean="0">
                <a:latin typeface="Calibri" panose="020F0502020204030204" pitchFamily="34" charset="0"/>
              </a:rPr>
              <a:t>. Maar je </a:t>
            </a:r>
            <a:r>
              <a:rPr lang="en-US" sz="2400" dirty="0" err="1" smtClean="0">
                <a:latin typeface="Calibri" panose="020F0502020204030204" pitchFamily="34" charset="0"/>
              </a:rPr>
              <a:t>hebt</a:t>
            </a:r>
            <a:r>
              <a:rPr lang="en-US" sz="2400" dirty="0" smtClean="0">
                <a:latin typeface="Calibri" panose="020F0502020204030204" pitchFamily="34" charset="0"/>
              </a:rPr>
              <a:t> </a:t>
            </a:r>
            <a:r>
              <a:rPr lang="en-US" sz="2400" dirty="0" err="1" smtClean="0">
                <a:latin typeface="Calibri" panose="020F0502020204030204" pitchFamily="34" charset="0"/>
              </a:rPr>
              <a:t>ook</a:t>
            </a:r>
            <a:r>
              <a:rPr lang="en-US" sz="2400" dirty="0" smtClean="0">
                <a:latin typeface="Calibri" panose="020F0502020204030204" pitchFamily="34" charset="0"/>
              </a:rPr>
              <a:t> je </a:t>
            </a:r>
            <a:r>
              <a:rPr lang="en-US" sz="2400" dirty="0" err="1" smtClean="0">
                <a:latin typeface="Calibri" panose="020F0502020204030204" pitchFamily="34" charset="0"/>
              </a:rPr>
              <a:t>eigen</a:t>
            </a:r>
            <a:r>
              <a:rPr lang="en-US" sz="2400" dirty="0" smtClean="0">
                <a:latin typeface="Calibri" panose="020F0502020204030204" pitchFamily="34" charset="0"/>
              </a:rPr>
              <a:t> </a:t>
            </a:r>
            <a:r>
              <a:rPr lang="en-US" sz="2400" dirty="0" err="1" smtClean="0">
                <a:latin typeface="Calibri" panose="020F0502020204030204" pitchFamily="34" charset="0"/>
              </a:rPr>
              <a:t>keuzes</a:t>
            </a:r>
            <a:r>
              <a:rPr lang="en-US" sz="2400" dirty="0" smtClean="0">
                <a:latin typeface="Calibri" panose="020F0502020204030204" pitchFamily="34" charset="0"/>
              </a:rPr>
              <a:t>:  </a:t>
            </a:r>
          </a:p>
          <a:p>
            <a:pPr marL="285750" indent="-285750">
              <a:buFont typeface="Arial" panose="020B0604020202020204" pitchFamily="34" charset="0"/>
              <a:buChar char="•"/>
            </a:pPr>
            <a:r>
              <a:rPr lang="en-US" sz="2400" dirty="0" smtClean="0">
                <a:latin typeface="Calibri" panose="020F0502020204030204" pitchFamily="34" charset="0"/>
              </a:rPr>
              <a:t>wat </a:t>
            </a:r>
            <a:r>
              <a:rPr lang="en-US" sz="2400" dirty="0" err="1" smtClean="0">
                <a:latin typeface="Calibri" panose="020F0502020204030204" pitchFamily="34" charset="0"/>
              </a:rPr>
              <a:t>voor</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je </a:t>
            </a:r>
            <a:r>
              <a:rPr lang="en-US" sz="2400" dirty="0" err="1" smtClean="0">
                <a:latin typeface="Calibri" panose="020F0502020204030204" pitchFamily="34" charset="0"/>
              </a:rPr>
              <a:t>afneemt</a:t>
            </a:r>
            <a:r>
              <a:rPr lang="en-US" sz="2400" dirty="0">
                <a:latin typeface="Calibri" panose="020F0502020204030204" pitchFamily="34" charset="0"/>
              </a:rPr>
              <a:t> </a:t>
            </a:r>
            <a:endParaRPr lang="en-US" sz="2400" dirty="0" smtClean="0">
              <a:latin typeface="Calibri" panose="020F0502020204030204" pitchFamily="34" charset="0"/>
            </a:endParaRPr>
          </a:p>
          <a:p>
            <a:pPr marL="285750" indent="-285750">
              <a:buFont typeface="Arial" panose="020B0604020202020204" pitchFamily="34" charset="0"/>
              <a:buChar char="•"/>
            </a:pPr>
            <a:r>
              <a:rPr lang="en-US" sz="2400" dirty="0" err="1" smtClean="0">
                <a:latin typeface="Calibri" panose="020F0502020204030204" pitchFamily="34" charset="0"/>
              </a:rPr>
              <a:t>hoeveel</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je </a:t>
            </a:r>
            <a:r>
              <a:rPr lang="en-US" sz="2400" dirty="0" err="1" smtClean="0">
                <a:latin typeface="Calibri" panose="020F0502020204030204" pitchFamily="34" charset="0"/>
              </a:rPr>
              <a:t>gebruikt</a:t>
            </a:r>
            <a:endParaRPr lang="en-US" sz="2400" dirty="0" smtClean="0">
              <a:latin typeface="Calibri" panose="020F0502020204030204" pitchFamily="34" charset="0"/>
            </a:endParaRPr>
          </a:p>
          <a:p>
            <a:pPr marL="285750" indent="-285750">
              <a:buFont typeface="Arial" panose="020B0604020202020204" pitchFamily="34" charset="0"/>
              <a:buChar char="•"/>
            </a:pPr>
            <a:r>
              <a:rPr lang="en-US" sz="2400" dirty="0" smtClean="0">
                <a:latin typeface="Calibri" panose="020F0502020204030204" pitchFamily="34" charset="0"/>
              </a:rPr>
              <a:t>op </a:t>
            </a:r>
            <a:r>
              <a:rPr lang="en-US" sz="2400" dirty="0" err="1" smtClean="0">
                <a:latin typeface="Calibri" panose="020F0502020204030204" pitchFamily="34" charset="0"/>
              </a:rPr>
              <a:t>welke</a:t>
            </a:r>
            <a:r>
              <a:rPr lang="en-US" sz="2400" dirty="0" smtClean="0">
                <a:latin typeface="Calibri" panose="020F0502020204030204" pitchFamily="34" charset="0"/>
              </a:rPr>
              <a:t> </a:t>
            </a:r>
            <a:r>
              <a:rPr lang="en-US" sz="2400" dirty="0" err="1" smtClean="0">
                <a:latin typeface="Calibri" panose="020F0502020204030204" pitchFamily="34" charset="0"/>
              </a:rPr>
              <a:t>politieke</a:t>
            </a:r>
            <a:r>
              <a:rPr lang="en-US" sz="2400" dirty="0" smtClean="0">
                <a:latin typeface="Calibri" panose="020F0502020204030204" pitchFamily="34" charset="0"/>
              </a:rPr>
              <a:t> </a:t>
            </a:r>
            <a:r>
              <a:rPr lang="en-US" sz="2400" dirty="0" err="1" smtClean="0">
                <a:latin typeface="Calibri" panose="020F0502020204030204" pitchFamily="34" charset="0"/>
              </a:rPr>
              <a:t>partij</a:t>
            </a:r>
            <a:r>
              <a:rPr lang="en-US" sz="2400" dirty="0" smtClean="0">
                <a:latin typeface="Calibri" panose="020F0502020204030204" pitchFamily="34" charset="0"/>
              </a:rPr>
              <a:t> je </a:t>
            </a:r>
            <a:r>
              <a:rPr lang="en-US" sz="2400" dirty="0" err="1" smtClean="0">
                <a:latin typeface="Calibri" panose="020F0502020204030204" pitchFamily="34" charset="0"/>
              </a:rPr>
              <a:t>stemt</a:t>
            </a:r>
            <a:r>
              <a:rPr lang="en-US" sz="2400" dirty="0" smtClean="0">
                <a:latin typeface="Calibri" panose="020F0502020204030204" pitchFamily="34" charset="0"/>
              </a:rPr>
              <a:t>. De </a:t>
            </a:r>
            <a:r>
              <a:rPr lang="en-US" sz="2400" dirty="0" err="1" smtClean="0">
                <a:latin typeface="Calibri" panose="020F0502020204030204" pitchFamily="34" charset="0"/>
              </a:rPr>
              <a:t>ene</a:t>
            </a:r>
            <a:r>
              <a:rPr lang="en-US" sz="2400" dirty="0" smtClean="0">
                <a:latin typeface="Calibri" panose="020F0502020204030204" pitchFamily="34" charset="0"/>
              </a:rPr>
              <a:t> </a:t>
            </a:r>
            <a:r>
              <a:rPr lang="en-US" sz="2400" dirty="0" err="1" smtClean="0">
                <a:latin typeface="Calibri" panose="020F0502020204030204" pitchFamily="34" charset="0"/>
              </a:rPr>
              <a:t>partij</a:t>
            </a:r>
            <a:r>
              <a:rPr lang="en-US" sz="2400" dirty="0" smtClean="0">
                <a:latin typeface="Calibri" panose="020F0502020204030204" pitchFamily="34" charset="0"/>
              </a:rPr>
              <a:t> </a:t>
            </a:r>
            <a:r>
              <a:rPr lang="en-US" sz="2400" dirty="0" err="1" smtClean="0">
                <a:latin typeface="Calibri" panose="020F0502020204030204" pitchFamily="34" charset="0"/>
              </a:rPr>
              <a:t>vindt</a:t>
            </a:r>
            <a:r>
              <a:rPr lang="en-US" sz="2400" dirty="0" smtClean="0">
                <a:latin typeface="Calibri" panose="020F0502020204030204" pitchFamily="34" charset="0"/>
              </a:rPr>
              <a:t> </a:t>
            </a:r>
            <a:r>
              <a:rPr lang="en-US" sz="2400" dirty="0" err="1" smtClean="0">
                <a:latin typeface="Calibri" panose="020F0502020204030204" pitchFamily="34" charset="0"/>
              </a:rPr>
              <a:t>schone</a:t>
            </a:r>
            <a:r>
              <a:rPr lang="en-US" sz="2400" dirty="0" smtClean="0">
                <a:latin typeface="Calibri" panose="020F0502020204030204" pitchFamily="34" charset="0"/>
              </a:rPr>
              <a:t> </a:t>
            </a:r>
            <a:r>
              <a:rPr lang="en-US" sz="2400" dirty="0" err="1" smtClean="0">
                <a:latin typeface="Calibri" panose="020F0502020204030204" pitchFamily="34" charset="0"/>
              </a:rPr>
              <a:t>energie</a:t>
            </a:r>
            <a:r>
              <a:rPr lang="en-US" sz="2400" dirty="0" smtClean="0">
                <a:latin typeface="Calibri" panose="020F0502020204030204" pitchFamily="34" charset="0"/>
              </a:rPr>
              <a:t> </a:t>
            </a:r>
            <a:r>
              <a:rPr lang="en-US" sz="2400" dirty="0" err="1" smtClean="0">
                <a:latin typeface="Calibri" panose="020F0502020204030204" pitchFamily="34" charset="0"/>
              </a:rPr>
              <a:t>belangrijker</a:t>
            </a:r>
            <a:r>
              <a:rPr lang="en-US" sz="2400" dirty="0" smtClean="0">
                <a:latin typeface="Calibri" panose="020F0502020204030204" pitchFamily="34" charset="0"/>
              </a:rPr>
              <a:t> </a:t>
            </a:r>
            <a:r>
              <a:rPr lang="en-US" sz="2400" dirty="0" err="1" smtClean="0">
                <a:latin typeface="Calibri" panose="020F0502020204030204" pitchFamily="34" charset="0"/>
              </a:rPr>
              <a:t>dan</a:t>
            </a:r>
            <a:r>
              <a:rPr lang="en-US" sz="2400" dirty="0" smtClean="0">
                <a:latin typeface="Calibri" panose="020F0502020204030204" pitchFamily="34" charset="0"/>
              </a:rPr>
              <a:t> de </a:t>
            </a:r>
            <a:r>
              <a:rPr lang="en-US" sz="2400" dirty="0" err="1" smtClean="0">
                <a:latin typeface="Calibri" panose="020F0502020204030204" pitchFamily="34" charset="0"/>
              </a:rPr>
              <a:t>andere</a:t>
            </a:r>
            <a:r>
              <a:rPr lang="en-US" sz="2400" dirty="0" smtClean="0">
                <a:latin typeface="Calibri" panose="020F0502020204030204" pitchFamily="34" charset="0"/>
              </a:rPr>
              <a:t>. </a:t>
            </a:r>
            <a:endParaRPr lang="en-US" sz="2400" dirty="0">
              <a:latin typeface="Calibri" panose="020F0502020204030204" pitchFamily="34" charset="0"/>
            </a:endParaRPr>
          </a:p>
          <a:p>
            <a:pPr algn="just">
              <a:lnSpc>
                <a:spcPct val="100000"/>
              </a:lnSpc>
            </a:pPr>
            <a:endParaRPr lang="en-US" sz="2400" dirty="0">
              <a:solidFill>
                <a:srgbClr val="000000"/>
              </a:solidFill>
              <a:latin typeface="Calibri" panose="020F0502020204030204" pitchFamily="34" charset="0"/>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75" t="18296" r="13976"/>
          <a:stretch/>
        </p:blipFill>
        <p:spPr>
          <a:xfrm rot="186974">
            <a:off x="5434875" y="1259901"/>
            <a:ext cx="6411302" cy="3931155"/>
          </a:xfrm>
          <a:prstGeom prst="rect">
            <a:avLst/>
          </a:prstGeom>
          <a:ln w="76200">
            <a:solidFill>
              <a:schemeClr val="bg1"/>
            </a:solidFill>
          </a:ln>
          <a:effectLst>
            <a:outerShdw blurRad="50800" dist="38100" dir="2700000" algn="tl" rotWithShape="0">
              <a:prstClr val="black">
                <a:alpha val="40000"/>
              </a:prstClr>
            </a:outerShdw>
          </a:effectLst>
        </p:spPr>
      </p:pic>
      <p:sp>
        <p:nvSpPr>
          <p:cNvPr id="9"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2"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39386808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20" name="TextShape 4"/>
          <p:cNvSpPr txBox="1"/>
          <p:nvPr/>
        </p:nvSpPr>
        <p:spPr>
          <a:xfrm>
            <a:off x="400726" y="925027"/>
            <a:ext cx="5885773" cy="4780253"/>
          </a:xfrm>
          <a:prstGeom prst="rect">
            <a:avLst/>
          </a:prstGeom>
          <a:solidFill>
            <a:srgbClr val="8FCAE7">
              <a:alpha val="40000"/>
            </a:srgbClr>
          </a:solidFill>
          <a:ln>
            <a:noFill/>
          </a:ln>
        </p:spPr>
        <p:txBody>
          <a:bodyPr/>
          <a:lstStyle/>
          <a:p>
            <a:r>
              <a:rPr lang="en-US" sz="2400" b="1" dirty="0" smtClean="0">
                <a:latin typeface="Calibri" panose="020F0502020204030204" pitchFamily="34" charset="0"/>
              </a:rPr>
              <a:t>De </a:t>
            </a:r>
            <a:r>
              <a:rPr lang="en-US" sz="2400" b="1" dirty="0" err="1" smtClean="0">
                <a:latin typeface="Calibri" panose="020F0502020204030204" pitchFamily="34" charset="0"/>
              </a:rPr>
              <a:t>energietransitie</a:t>
            </a:r>
            <a:r>
              <a:rPr lang="en-US" sz="2400" b="1" dirty="0" smtClean="0">
                <a:latin typeface="Calibri" panose="020F0502020204030204" pitchFamily="34" charset="0"/>
              </a:rPr>
              <a:t> – </a:t>
            </a:r>
            <a:r>
              <a:rPr lang="en-US" sz="2400" b="1" dirty="0" err="1" smtClean="0">
                <a:latin typeface="Calibri" panose="020F0502020204030204" pitchFamily="34" charset="0"/>
              </a:rPr>
              <a:t>wie</a:t>
            </a:r>
            <a:r>
              <a:rPr lang="en-US" sz="2400" b="1" dirty="0" smtClean="0">
                <a:latin typeface="Calibri" panose="020F0502020204030204" pitchFamily="34" charset="0"/>
              </a:rPr>
              <a:t> </a:t>
            </a:r>
            <a:r>
              <a:rPr lang="en-US" sz="2400" b="1" dirty="0" err="1" smtClean="0">
                <a:latin typeface="Calibri" panose="020F0502020204030204" pitchFamily="34" charset="0"/>
              </a:rPr>
              <a:t>kan</a:t>
            </a:r>
            <a:r>
              <a:rPr lang="en-US" sz="2400" b="1" dirty="0" smtClean="0">
                <a:latin typeface="Calibri" panose="020F0502020204030204" pitchFamily="34" charset="0"/>
              </a:rPr>
              <a:t> wat </a:t>
            </a:r>
            <a:r>
              <a:rPr lang="en-US" sz="2400" b="1" dirty="0" err="1" smtClean="0">
                <a:latin typeface="Calibri" panose="020F0502020204030204" pitchFamily="34" charset="0"/>
              </a:rPr>
              <a:t>doen</a:t>
            </a:r>
            <a:r>
              <a:rPr lang="en-US" sz="2400" b="1" dirty="0" smtClean="0">
                <a:latin typeface="Calibri" panose="020F0502020204030204" pitchFamily="34" charset="0"/>
              </a:rPr>
              <a:t>?</a:t>
            </a:r>
          </a:p>
          <a:p>
            <a:endParaRPr lang="en-US" sz="2400" b="1" dirty="0">
              <a:latin typeface="Calibri" panose="020F0502020204030204" pitchFamily="34" charset="0"/>
            </a:endParaRPr>
          </a:p>
          <a:p>
            <a:r>
              <a:rPr lang="en-US" sz="2400" b="1" dirty="0" err="1">
                <a:solidFill>
                  <a:srgbClr val="00B050"/>
                </a:solidFill>
                <a:latin typeface="Calibri" panose="020F0502020204030204" pitchFamily="34" charset="0"/>
              </a:rPr>
              <a:t>Opdracht</a:t>
            </a:r>
            <a:r>
              <a:rPr lang="en-US" sz="2400" b="1" dirty="0">
                <a:solidFill>
                  <a:srgbClr val="00B050"/>
                </a:solidFill>
                <a:latin typeface="Calibri" panose="020F0502020204030204" pitchFamily="34" charset="0"/>
              </a:rPr>
              <a:t> :</a:t>
            </a:r>
            <a:r>
              <a:rPr lang="en-US" sz="2400" dirty="0">
                <a:latin typeface="Calibri" panose="020F0502020204030204" pitchFamily="34" charset="0"/>
              </a:rPr>
              <a:t> </a:t>
            </a:r>
            <a:r>
              <a:rPr lang="en-US" sz="2400" dirty="0" err="1" smtClean="0">
                <a:latin typeface="Calibri" panose="020F0502020204030204" pitchFamily="34" charset="0"/>
              </a:rPr>
              <a:t>Bedenk</a:t>
            </a:r>
            <a:r>
              <a:rPr lang="en-US" sz="2400" dirty="0" smtClean="0">
                <a:latin typeface="Calibri" panose="020F0502020204030204" pitchFamily="34" charset="0"/>
              </a:rPr>
              <a:t> hoe je </a:t>
            </a:r>
            <a:r>
              <a:rPr lang="en-US" sz="2400" dirty="0" err="1" smtClean="0">
                <a:latin typeface="Calibri" panose="020F0502020204030204" pitchFamily="34" charset="0"/>
              </a:rPr>
              <a:t>als</a:t>
            </a:r>
            <a:r>
              <a:rPr lang="en-US" sz="2400" dirty="0" smtClean="0">
                <a:latin typeface="Calibri" panose="020F0502020204030204" pitchFamily="34" charset="0"/>
              </a:rPr>
              <a:t> </a:t>
            </a:r>
            <a:r>
              <a:rPr lang="en-US" sz="2400" dirty="0" err="1" smtClean="0">
                <a:latin typeface="Calibri" panose="020F0502020204030204" pitchFamily="34" charset="0"/>
              </a:rPr>
              <a:t>leerling</a:t>
            </a:r>
            <a:r>
              <a:rPr lang="en-US" sz="2400" dirty="0" smtClean="0">
                <a:latin typeface="Calibri" panose="020F0502020204030204" pitchFamily="34" charset="0"/>
              </a:rPr>
              <a:t> in je school </a:t>
            </a:r>
            <a:r>
              <a:rPr lang="en-US" sz="2400" dirty="0" err="1" smtClean="0">
                <a:latin typeface="Calibri" panose="020F0502020204030204" pitchFamily="34" charset="0"/>
              </a:rPr>
              <a:t>zorgt</a:t>
            </a:r>
            <a:r>
              <a:rPr lang="en-US" sz="2400" dirty="0" smtClean="0">
                <a:latin typeface="Calibri" panose="020F0502020204030204" pitchFamily="34" charset="0"/>
              </a:rPr>
              <a:t> </a:t>
            </a:r>
            <a:r>
              <a:rPr lang="en-US" sz="2400" dirty="0" err="1" smtClean="0">
                <a:latin typeface="Calibri" panose="020F0502020204030204" pitchFamily="34" charset="0"/>
              </a:rPr>
              <a:t>voor</a:t>
            </a:r>
            <a:r>
              <a:rPr lang="en-US" sz="2400" dirty="0" smtClean="0">
                <a:latin typeface="Calibri" panose="020F0502020204030204" pitchFamily="34" charset="0"/>
              </a:rPr>
              <a:t> </a:t>
            </a:r>
            <a:r>
              <a:rPr lang="en-US" sz="2400" dirty="0" err="1" smtClean="0">
                <a:latin typeface="Calibri" panose="020F0502020204030204" pitchFamily="34" charset="0"/>
              </a:rPr>
              <a:t>voor</a:t>
            </a:r>
            <a:r>
              <a:rPr lang="en-US" sz="2400" dirty="0" smtClean="0">
                <a:latin typeface="Calibri" panose="020F0502020204030204" pitchFamily="34" charset="0"/>
              </a:rPr>
              <a:t> </a:t>
            </a:r>
            <a:r>
              <a:rPr lang="en-US" sz="2400" dirty="0">
                <a:latin typeface="Calibri" panose="020F0502020204030204" pitchFamily="34" charset="0"/>
              </a:rPr>
              <a:t>minder CO2 </a:t>
            </a:r>
            <a:r>
              <a:rPr lang="en-US" sz="2400" dirty="0" err="1">
                <a:latin typeface="Calibri" panose="020F0502020204030204" pitchFamily="34" charset="0"/>
              </a:rPr>
              <a:t>uitstoot</a:t>
            </a:r>
            <a:r>
              <a:rPr lang="en-US" sz="2400" dirty="0" smtClean="0">
                <a:latin typeface="Calibri" panose="020F0502020204030204" pitchFamily="34" charset="0"/>
              </a:rPr>
              <a:t>.  </a:t>
            </a:r>
            <a:endParaRPr lang="en-US" sz="2400" dirty="0">
              <a:latin typeface="Calibri" panose="020F0502020204030204" pitchFamily="34" charset="0"/>
            </a:endParaRPr>
          </a:p>
          <a:p>
            <a:r>
              <a:rPr lang="en-US" sz="2400" dirty="0" smtClean="0">
                <a:latin typeface="Calibri" panose="020F0502020204030204" pitchFamily="34" charset="0"/>
              </a:rPr>
              <a:t>Tip: </a:t>
            </a:r>
            <a:r>
              <a:rPr lang="en-US" sz="2400" dirty="0" err="1" smtClean="0">
                <a:latin typeface="Calibri" panose="020F0502020204030204" pitchFamily="34" charset="0"/>
              </a:rPr>
              <a:t>Bedenk</a:t>
            </a:r>
            <a:r>
              <a:rPr lang="en-US" sz="2400" dirty="0" smtClean="0">
                <a:latin typeface="Calibri" panose="020F0502020204030204" pitchFamily="34" charset="0"/>
              </a:rPr>
              <a:t> </a:t>
            </a:r>
            <a:r>
              <a:rPr lang="en-US" sz="2400" dirty="0" err="1" smtClean="0">
                <a:latin typeface="Calibri" panose="020F0502020204030204" pitchFamily="34" charset="0"/>
              </a:rPr>
              <a:t>een</a:t>
            </a:r>
            <a:r>
              <a:rPr lang="en-US" sz="2400" dirty="0" smtClean="0">
                <a:latin typeface="Calibri" panose="020F0502020204030204" pitchFamily="34" charset="0"/>
              </a:rPr>
              <a:t> </a:t>
            </a:r>
            <a:r>
              <a:rPr lang="en-US" sz="2400" dirty="0" err="1">
                <a:latin typeface="Calibri" panose="020F0502020204030204" pitchFamily="34" charset="0"/>
              </a:rPr>
              <a:t>maatregel</a:t>
            </a:r>
            <a:r>
              <a:rPr lang="en-US" sz="2400" dirty="0">
                <a:latin typeface="Calibri" panose="020F0502020204030204" pitchFamily="34" charset="0"/>
              </a:rPr>
              <a:t> </a:t>
            </a:r>
            <a:r>
              <a:rPr lang="en-US" sz="2400" dirty="0" err="1" smtClean="0">
                <a:latin typeface="Calibri" panose="020F0502020204030204" pitchFamily="34" charset="0"/>
              </a:rPr>
              <a:t>voor</a:t>
            </a:r>
            <a:r>
              <a:rPr lang="en-US" sz="2400" dirty="0" smtClean="0">
                <a:latin typeface="Calibri" panose="020F0502020204030204" pitchFamily="34" charset="0"/>
              </a:rPr>
              <a:t> </a:t>
            </a:r>
            <a:r>
              <a:rPr lang="en-US" sz="2400" dirty="0" err="1">
                <a:latin typeface="Calibri" panose="020F0502020204030204" pitchFamily="34" charset="0"/>
              </a:rPr>
              <a:t>elke</a:t>
            </a:r>
            <a:r>
              <a:rPr lang="en-US" sz="2400" dirty="0">
                <a:latin typeface="Calibri" panose="020F0502020204030204" pitchFamily="34" charset="0"/>
              </a:rPr>
              <a:t> </a:t>
            </a:r>
            <a:r>
              <a:rPr lang="en-US" sz="2400" dirty="0" err="1">
                <a:latin typeface="Calibri" panose="020F0502020204030204" pitchFamily="34" charset="0"/>
              </a:rPr>
              <a:t>categorie</a:t>
            </a:r>
            <a:r>
              <a:rPr lang="en-US" sz="2400" dirty="0">
                <a:latin typeface="Calibri" panose="020F0502020204030204" pitchFamily="34" charset="0"/>
              </a:rPr>
              <a:t>:</a:t>
            </a:r>
          </a:p>
          <a:p>
            <a:endParaRPr lang="en-US" sz="2400" dirty="0">
              <a:latin typeface="Calibri" panose="020F0502020204030204" pitchFamily="34" charset="0"/>
            </a:endParaRPr>
          </a:p>
          <a:p>
            <a:pPr marL="285750" indent="-285750">
              <a:buFont typeface="Arial" panose="020B0604020202020204" pitchFamily="34" charset="0"/>
              <a:buChar char="•"/>
            </a:pPr>
            <a:r>
              <a:rPr lang="en-US" sz="2400" dirty="0" err="1">
                <a:latin typeface="Calibri" panose="020F0502020204030204" pitchFamily="34" charset="0"/>
              </a:rPr>
              <a:t>Industrie</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a:t>
            </a:r>
            <a:r>
              <a:rPr lang="en-US" sz="2400" dirty="0" err="1">
                <a:latin typeface="Calibri" panose="020F0502020204030204" pitchFamily="34" charset="0"/>
              </a:rPr>
              <a:t>energie</a:t>
            </a:r>
            <a:endParaRPr lang="en-US" sz="2400" dirty="0">
              <a:latin typeface="Calibri" panose="020F0502020204030204" pitchFamily="34" charset="0"/>
            </a:endParaRPr>
          </a:p>
          <a:p>
            <a:pPr marL="285750" indent="-285750">
              <a:buFont typeface="Arial" panose="020B0604020202020204" pitchFamily="34" charset="0"/>
              <a:buChar char="•"/>
            </a:pPr>
            <a:r>
              <a:rPr lang="en-US" sz="2400" dirty="0" err="1">
                <a:latin typeface="Calibri" panose="020F0502020204030204" pitchFamily="34" charset="0"/>
              </a:rPr>
              <a:t>Verkeer</a:t>
            </a:r>
            <a:r>
              <a:rPr lang="en-US" sz="2400" dirty="0">
                <a:latin typeface="Calibri" panose="020F0502020204030204" pitchFamily="34" charset="0"/>
              </a:rPr>
              <a:t> </a:t>
            </a:r>
            <a:r>
              <a:rPr lang="en-US" sz="2400" dirty="0" err="1">
                <a:latin typeface="Calibri" panose="020F0502020204030204" pitchFamily="34" charset="0"/>
              </a:rPr>
              <a:t>en</a:t>
            </a:r>
            <a:r>
              <a:rPr lang="en-US" sz="2400" dirty="0">
                <a:latin typeface="Calibri" panose="020F0502020204030204" pitchFamily="34" charset="0"/>
              </a:rPr>
              <a:t> </a:t>
            </a:r>
            <a:r>
              <a:rPr lang="en-US" sz="2400" dirty="0" err="1">
                <a:latin typeface="Calibri" panose="020F0502020204030204" pitchFamily="34" charset="0"/>
              </a:rPr>
              <a:t>vervoer</a:t>
            </a:r>
            <a:endParaRPr lang="en-US" sz="2400" dirty="0">
              <a:latin typeface="Calibri" panose="020F0502020204030204" pitchFamily="34" charset="0"/>
            </a:endParaRPr>
          </a:p>
          <a:p>
            <a:pPr marL="285750" indent="-285750">
              <a:buFont typeface="Arial" panose="020B0604020202020204" pitchFamily="34" charset="0"/>
              <a:buChar char="•"/>
            </a:pPr>
            <a:r>
              <a:rPr lang="en-US" sz="2400" dirty="0" err="1">
                <a:latin typeface="Calibri" panose="020F0502020204030204" pitchFamily="34" charset="0"/>
              </a:rPr>
              <a:t>Gebouwen</a:t>
            </a:r>
            <a:endParaRPr lang="en-US" sz="2400" dirty="0">
              <a:latin typeface="Calibri" panose="020F0502020204030204" pitchFamily="34" charset="0"/>
            </a:endParaRPr>
          </a:p>
          <a:p>
            <a:pPr marL="285750" indent="-285750">
              <a:buFont typeface="Arial" panose="020B0604020202020204" pitchFamily="34" charset="0"/>
              <a:buChar char="•"/>
            </a:pPr>
            <a:r>
              <a:rPr lang="en-US" sz="2400" dirty="0" err="1">
                <a:latin typeface="Calibri" panose="020F0502020204030204" pitchFamily="34" charset="0"/>
              </a:rPr>
              <a:t>Landbouw</a:t>
            </a:r>
            <a:endParaRPr lang="en-US" sz="2400" dirty="0">
              <a:latin typeface="Calibri" panose="020F0502020204030204" pitchFamily="34" charset="0"/>
            </a:endParaRPr>
          </a:p>
          <a:p>
            <a:pPr marL="285750" indent="-285750">
              <a:buFont typeface="Arial" panose="020B0604020202020204" pitchFamily="34" charset="0"/>
              <a:buChar char="•"/>
            </a:pPr>
            <a:r>
              <a:rPr lang="en-US" sz="2400" dirty="0" err="1">
                <a:latin typeface="Calibri" panose="020F0502020204030204" pitchFamily="34" charset="0"/>
              </a:rPr>
              <a:t>Afvalverwerking</a:t>
            </a:r>
            <a:endParaRPr lang="en-US" sz="2400" dirty="0">
              <a:latin typeface="Calibri" panose="020F0502020204030204" pitchFamily="34" charset="0"/>
            </a:endParaRPr>
          </a:p>
          <a:p>
            <a:endParaRPr lang="en-US" sz="2400" b="1" dirty="0" smtClean="0">
              <a:latin typeface="Calibri" panose="020F0502020204030204" pitchFamily="34" charset="0"/>
            </a:endParaRPr>
          </a:p>
          <a:p>
            <a:endParaRPr lang="en-US" sz="2000" dirty="0">
              <a:latin typeface="Calibri" panose="020F050202020403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368571">
            <a:off x="7858125" y="3203029"/>
            <a:ext cx="3282850" cy="2224131"/>
          </a:xfrm>
          <a:prstGeom prst="rect">
            <a:avLst/>
          </a:prstGeom>
          <a:ln w="76200">
            <a:solidFill>
              <a:srgbClr val="FFFFFF"/>
            </a:solidFill>
          </a:ln>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2174"/>
          <a:stretch/>
        </p:blipFill>
        <p:spPr>
          <a:xfrm rot="167797">
            <a:off x="7537648" y="364587"/>
            <a:ext cx="3333750" cy="2308860"/>
          </a:xfrm>
          <a:prstGeom prst="rect">
            <a:avLst/>
          </a:prstGeom>
          <a:ln w="76200">
            <a:solidFill>
              <a:srgbClr val="FFFFFF"/>
            </a:solidFill>
          </a:ln>
          <a:effectLst>
            <a:outerShdw blurRad="50800" dist="38100" dir="2700000" algn="tl" rotWithShape="0">
              <a:prstClr val="black">
                <a:alpha val="40000"/>
              </a:prstClr>
            </a:outerShdw>
          </a:effectLst>
        </p:spPr>
      </p:pic>
      <p:sp>
        <p:nvSpPr>
          <p:cNvPr id="1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6" name="Picture 10"/>
          <p:cNvPicPr/>
          <p:nvPr/>
        </p:nvPicPr>
        <p:blipFill>
          <a:blip r:embed="rId5"/>
          <a:stretch/>
        </p:blipFill>
        <p:spPr>
          <a:xfrm>
            <a:off x="9092880" y="6254100"/>
            <a:ext cx="2894760" cy="452880"/>
          </a:xfrm>
          <a:prstGeom prst="rect">
            <a:avLst/>
          </a:prstGeom>
          <a:ln>
            <a:noFill/>
          </a:ln>
        </p:spPr>
      </p:pic>
    </p:spTree>
    <p:extLst>
      <p:ext uri="{BB962C8B-B14F-4D97-AF65-F5344CB8AC3E}">
        <p14:creationId xmlns:p14="http://schemas.microsoft.com/office/powerpoint/2010/main" val="601908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0777" t="28487" r="16570" b="18707"/>
          <a:stretch/>
        </p:blipFill>
        <p:spPr>
          <a:xfrm>
            <a:off x="0" y="0"/>
            <a:ext cx="12192000" cy="6850505"/>
          </a:xfrm>
          <a:prstGeom prst="rect">
            <a:avLst/>
          </a:prstGeom>
        </p:spPr>
      </p:pic>
      <p:sp>
        <p:nvSpPr>
          <p:cNvPr id="4" name="CustomShape 3"/>
          <p:cNvSpPr/>
          <p:nvPr/>
        </p:nvSpPr>
        <p:spPr>
          <a:xfrm flipH="1">
            <a:off x="4904842" y="425863"/>
            <a:ext cx="7287158" cy="875520"/>
          </a:xfrm>
          <a:prstGeom prst="flowChartManualInput">
            <a:avLst/>
          </a:prstGeom>
          <a:blipFill>
            <a:blip r:embed="rId5"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SCHOOLONDERZOEK</a:t>
            </a:r>
            <a:endParaRPr dirty="0"/>
          </a:p>
        </p:txBody>
      </p:sp>
    </p:spTree>
    <p:extLst>
      <p:ext uri="{BB962C8B-B14F-4D97-AF65-F5344CB8AC3E}">
        <p14:creationId xmlns:p14="http://schemas.microsoft.com/office/powerpoint/2010/main" val="829722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9" name="Picture 28">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20777" t="32156" r="16570" b="18707"/>
          <a:stretch/>
        </p:blipFill>
        <p:spPr>
          <a:xfrm>
            <a:off x="6148552" y="1702676"/>
            <a:ext cx="5506821" cy="2918125"/>
          </a:xfrm>
          <a:prstGeom prst="rect">
            <a:avLst/>
          </a:prstGeom>
          <a:ln w="28575">
            <a:solidFill>
              <a:schemeClr val="tx2"/>
            </a:solidFill>
          </a:ln>
        </p:spPr>
      </p:pic>
      <p:sp>
        <p:nvSpPr>
          <p:cNvPr id="88" name="TextShape 1"/>
          <p:cNvSpPr txBox="1"/>
          <p:nvPr/>
        </p:nvSpPr>
        <p:spPr>
          <a:xfrm>
            <a:off x="0" y="260171"/>
            <a:ext cx="5681272" cy="779040"/>
          </a:xfrm>
          <a:prstGeom prst="rect">
            <a:avLst/>
          </a:prstGeom>
          <a:blipFill>
            <a:blip r:embed="rId6"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anchor="ctr"/>
          <a:lstStyle/>
          <a:p>
            <a:pPr algn="r">
              <a:lnSpc>
                <a:spcPct val="100000"/>
              </a:lnSpc>
            </a:pPr>
            <a:r>
              <a:rPr lang="nl-NL" sz="4400" b="1" strike="noStrike" dirty="0">
                <a:solidFill>
                  <a:srgbClr val="FFFFFF"/>
                </a:solidFill>
                <a:latin typeface="HelveticaNeue bold"/>
              </a:rPr>
              <a:t> </a:t>
            </a:r>
            <a:r>
              <a:rPr lang="nl-NL" sz="4800" b="1" strike="noStrike" dirty="0" smtClean="0">
                <a:solidFill>
                  <a:srgbClr val="FFFFFF"/>
                </a:solidFill>
                <a:latin typeface="HelveticaNeue bold"/>
              </a:rPr>
              <a:t>TOOLKIT MENU</a:t>
            </a:r>
            <a:endParaRPr dirty="0"/>
          </a:p>
        </p:txBody>
      </p:sp>
      <p:sp>
        <p:nvSpPr>
          <p:cNvPr id="90" name="CustomShape 3"/>
          <p:cNvSpPr/>
          <p:nvPr/>
        </p:nvSpPr>
        <p:spPr>
          <a:xfrm>
            <a:off x="0" y="600555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91" name="Picture 9"/>
          <p:cNvPicPr/>
          <p:nvPr/>
        </p:nvPicPr>
        <p:blipFill>
          <a:blip r:embed="rId7" cstate="print">
            <a:extLst>
              <a:ext uri="{28A0092B-C50C-407E-A947-70E740481C1C}">
                <a14:useLocalDpi xmlns:a14="http://schemas.microsoft.com/office/drawing/2010/main"/>
              </a:ext>
            </a:extLst>
          </a:blip>
          <a:stretch/>
        </p:blipFill>
        <p:spPr>
          <a:xfrm>
            <a:off x="9092880" y="6185520"/>
            <a:ext cx="2894760" cy="452880"/>
          </a:xfrm>
          <a:prstGeom prst="rect">
            <a:avLst/>
          </a:prstGeom>
          <a:ln>
            <a:noFill/>
          </a:ln>
        </p:spPr>
      </p:pic>
      <p:sp>
        <p:nvSpPr>
          <p:cNvPr id="12" name="Rectangle 11">
            <a:hlinkClick r:id="rId8" action="ppaction://hlinksldjump"/>
          </p:cNvPr>
          <p:cNvSpPr/>
          <p:nvPr/>
        </p:nvSpPr>
        <p:spPr>
          <a:xfrm>
            <a:off x="438369" y="1702676"/>
            <a:ext cx="5354086" cy="2918125"/>
          </a:xfrm>
          <a:prstGeom prst="rect">
            <a:avLst/>
          </a:prstGeom>
          <a:blipFill dpi="0" rotWithShape="1">
            <a:blip r:embed="rId9"/>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nl-NL" sz="2400" b="1" dirty="0">
              <a:ln>
                <a:solidFill>
                  <a:schemeClr val="bg1">
                    <a:lumMod val="50000"/>
                  </a:schemeClr>
                </a:solidFill>
              </a:ln>
              <a:solidFill>
                <a:srgbClr val="FFFFFF"/>
              </a:solidFill>
              <a:effectLst>
                <a:outerShdw blurRad="38100" dist="38100" dir="2700000" algn="tl">
                  <a:srgbClr val="000000">
                    <a:alpha val="43137"/>
                  </a:srgbClr>
                </a:outerShdw>
              </a:effectLst>
              <a:latin typeface="Kristen ITC" panose="03050502040202030202" pitchFamily="66" charset="0"/>
            </a:endParaRPr>
          </a:p>
        </p:txBody>
      </p:sp>
      <p:sp>
        <p:nvSpPr>
          <p:cNvPr id="21" name="TextShape 1">
            <a:hlinkClick r:id="rId8" action="ppaction://hlinksldjump"/>
          </p:cNvPr>
          <p:cNvSpPr txBox="1"/>
          <p:nvPr/>
        </p:nvSpPr>
        <p:spPr>
          <a:xfrm>
            <a:off x="438369" y="3526113"/>
            <a:ext cx="5327032" cy="1077412"/>
          </a:xfrm>
          <a:prstGeom prst="rect">
            <a:avLst/>
          </a:prstGeom>
          <a:solidFill>
            <a:srgbClr val="8FCAE7"/>
          </a:solidFill>
          <a:ln>
            <a:noFill/>
          </a:ln>
          <a:effectLst>
            <a:outerShdw blurRad="50800" dist="38100" dir="2700000" algn="tl" rotWithShape="0">
              <a:prstClr val="black">
                <a:alpha val="40000"/>
              </a:prstClr>
            </a:outerShdw>
          </a:effectLst>
        </p:spPr>
        <p:txBody>
          <a:bodyPr anchor="ctr"/>
          <a:lstStyle/>
          <a:p>
            <a:pPr algn="r">
              <a:lnSpc>
                <a:spcPct val="100000"/>
              </a:lnSpc>
            </a:pPr>
            <a:r>
              <a:rPr lang="nl-NL" sz="4400" b="1" strike="noStrike" dirty="0">
                <a:solidFill>
                  <a:srgbClr val="FFFFFF"/>
                </a:solidFill>
                <a:latin typeface="HelveticaNeue bold"/>
              </a:rPr>
              <a:t> </a:t>
            </a:r>
            <a:endParaRPr dirty="0"/>
          </a:p>
        </p:txBody>
      </p:sp>
      <p:sp>
        <p:nvSpPr>
          <p:cNvPr id="22" name="Rectangle 21"/>
          <p:cNvSpPr/>
          <p:nvPr/>
        </p:nvSpPr>
        <p:spPr>
          <a:xfrm>
            <a:off x="465422" y="3510346"/>
            <a:ext cx="5327033" cy="1077218"/>
          </a:xfrm>
          <a:prstGeom prst="rect">
            <a:avLst/>
          </a:prstGeom>
        </p:spPr>
        <p:txBody>
          <a:bodyPr wrap="square">
            <a:spAutoFit/>
          </a:bodyPr>
          <a:lstStyle/>
          <a:p>
            <a:r>
              <a:rPr lang="en-US" sz="3200" b="1" dirty="0" smtClean="0">
                <a:ln>
                  <a:solidFill>
                    <a:schemeClr val="bg1">
                      <a:lumMod val="50000"/>
                    </a:schemeClr>
                  </a:solidFill>
                </a:ln>
                <a:latin typeface="Arial" panose="020B0604020202020204" pitchFamily="34" charset="0"/>
                <a:cs typeface="Arial" panose="020B0604020202020204" pitchFamily="34" charset="0"/>
              </a:rPr>
              <a:t>INTRODUCTIE ENERGIETRANSITIE</a:t>
            </a:r>
            <a:endParaRPr lang="nl-NL" sz="3200" dirty="0">
              <a:latin typeface="Arial" panose="020B0604020202020204" pitchFamily="34" charset="0"/>
              <a:cs typeface="Arial" panose="020B0604020202020204" pitchFamily="34" charset="0"/>
            </a:endParaRPr>
          </a:p>
        </p:txBody>
      </p:sp>
      <p:sp>
        <p:nvSpPr>
          <p:cNvPr id="32" name="TextShape 1">
            <a:hlinkClick r:id="" action="ppaction://noaction"/>
          </p:cNvPr>
          <p:cNvSpPr txBox="1"/>
          <p:nvPr/>
        </p:nvSpPr>
        <p:spPr>
          <a:xfrm>
            <a:off x="6148552" y="3673365"/>
            <a:ext cx="5506821" cy="947436"/>
          </a:xfrm>
          <a:prstGeom prst="rect">
            <a:avLst/>
          </a:prstGeom>
          <a:solidFill>
            <a:srgbClr val="FFC000"/>
          </a:solidFill>
          <a:ln>
            <a:noFill/>
          </a:ln>
          <a:effectLst>
            <a:outerShdw blurRad="50800" dist="38100" dir="2700000" algn="tl" rotWithShape="0">
              <a:prstClr val="black">
                <a:alpha val="40000"/>
              </a:prstClr>
            </a:outerShdw>
          </a:effectLst>
        </p:spPr>
        <p:txBody>
          <a:bodyPr anchor="ctr"/>
          <a:lstStyle/>
          <a:p>
            <a:r>
              <a:rPr lang="en-US" sz="3200" b="1" dirty="0" smtClean="0">
                <a:ln>
                  <a:solidFill>
                    <a:schemeClr val="bg1">
                      <a:lumMod val="50000"/>
                    </a:schemeClr>
                  </a:solidFill>
                </a:ln>
                <a:latin typeface="Arial" panose="020B0604020202020204" pitchFamily="34" charset="0"/>
                <a:cs typeface="Arial" panose="020B0604020202020204" pitchFamily="34" charset="0"/>
              </a:rPr>
              <a:t>GROENE </a:t>
            </a:r>
            <a:r>
              <a:rPr lang="en-US" sz="3200" b="1" dirty="0">
                <a:ln>
                  <a:solidFill>
                    <a:schemeClr val="bg1">
                      <a:lumMod val="50000"/>
                    </a:schemeClr>
                  </a:solidFill>
                </a:ln>
                <a:latin typeface="Arial" panose="020B0604020202020204" pitchFamily="34" charset="0"/>
                <a:cs typeface="Arial" panose="020B0604020202020204" pitchFamily="34" charset="0"/>
              </a:rPr>
              <a:t>SCHOOLACTIE</a:t>
            </a:r>
            <a:endParaRPr lang="nl-NL" sz="3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Shape 1"/>
          <p:cNvSpPr txBox="1"/>
          <p:nvPr/>
        </p:nvSpPr>
        <p:spPr>
          <a:xfrm>
            <a:off x="0" y="365040"/>
            <a:ext cx="2338466" cy="779040"/>
          </a:xfrm>
          <a:prstGeom prst="rec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anchor="ctr"/>
          <a:lstStyle/>
          <a:p>
            <a:pPr algn="r">
              <a:lnSpc>
                <a:spcPct val="100000"/>
              </a:lnSpc>
            </a:pPr>
            <a:r>
              <a:rPr lang="nl-NL" sz="4400" b="1" strike="noStrike" dirty="0">
                <a:solidFill>
                  <a:srgbClr val="FFFFFF"/>
                </a:solidFill>
                <a:latin typeface="HelveticaNeue bold"/>
              </a:rPr>
              <a:t> </a:t>
            </a:r>
            <a:r>
              <a:rPr lang="nl-NL" sz="4800" b="1" strike="noStrike" dirty="0" smtClean="0">
                <a:solidFill>
                  <a:srgbClr val="FFFFFF"/>
                </a:solidFill>
                <a:latin typeface="HelveticaNeue bold"/>
              </a:rPr>
              <a:t>QUIZ</a:t>
            </a:r>
            <a:endParaRPr dirty="0"/>
          </a:p>
        </p:txBody>
      </p:sp>
      <p:grpSp>
        <p:nvGrpSpPr>
          <p:cNvPr id="3" name="Group 2"/>
          <p:cNvGrpSpPr/>
          <p:nvPr/>
        </p:nvGrpSpPr>
        <p:grpSpPr>
          <a:xfrm>
            <a:off x="689804" y="1672969"/>
            <a:ext cx="5426659" cy="3172285"/>
            <a:chOff x="978058" y="1538270"/>
            <a:chExt cx="3645668" cy="2336680"/>
          </a:xfrm>
        </p:grpSpPr>
        <p:pic>
          <p:nvPicPr>
            <p:cNvPr id="8" name="Picture 39"/>
            <p:cNvPicPr/>
            <p:nvPr/>
          </p:nvPicPr>
          <p:blipFill rotWithShape="1">
            <a:blip r:embed="rId4" cstate="print">
              <a:extLst>
                <a:ext uri="{28A0092B-C50C-407E-A947-70E740481C1C}">
                  <a14:useLocalDpi xmlns:a14="http://schemas.microsoft.com/office/drawing/2010/main"/>
                </a:ext>
              </a:extLst>
            </a:blip>
            <a:srcRect b="32808"/>
            <a:stretch/>
          </p:blipFill>
          <p:spPr>
            <a:xfrm rot="21257913">
              <a:off x="978058" y="1538270"/>
              <a:ext cx="3645668" cy="2336680"/>
            </a:xfrm>
            <a:prstGeom prst="rect">
              <a:avLst/>
            </a:prstGeom>
            <a:ln>
              <a:noFill/>
            </a:ln>
            <a:effectLst>
              <a:outerShdw blurRad="50800" dist="38100" dir="2700000" algn="tl" rotWithShape="0">
                <a:prstClr val="black">
                  <a:alpha val="40000"/>
                </a:prstClr>
              </a:outerShdw>
            </a:effectLst>
          </p:spPr>
        </p:pic>
        <p:sp>
          <p:nvSpPr>
            <p:cNvPr id="2" name="Rectangle 1"/>
            <p:cNvSpPr/>
            <p:nvPr/>
          </p:nvSpPr>
          <p:spPr>
            <a:xfrm rot="21287296">
              <a:off x="1637550" y="2370273"/>
              <a:ext cx="2924395" cy="1020176"/>
            </a:xfrm>
            <a:prstGeom prst="rect">
              <a:avLst/>
            </a:prstGeom>
          </p:spPr>
          <p:txBody>
            <a:bodyPr wrap="square">
              <a:spAutoFit/>
            </a:bodyPr>
            <a:lstStyle/>
            <a:p>
              <a:r>
                <a:rPr lang="en-US" sz="2800" dirty="0" err="1" smtClean="0">
                  <a:latin typeface="Calibri" panose="020F0502020204030204" pitchFamily="34" charset="0"/>
                </a:rPr>
                <a:t>Beantwoord</a:t>
              </a:r>
              <a:r>
                <a:rPr lang="en-US" sz="2800" dirty="0" smtClean="0">
                  <a:latin typeface="Calibri" panose="020F0502020204030204" pitchFamily="34" charset="0"/>
                </a:rPr>
                <a:t> de </a:t>
              </a:r>
              <a:r>
                <a:rPr lang="en-US" sz="2800" dirty="0" err="1" smtClean="0">
                  <a:latin typeface="Calibri" panose="020F0502020204030204" pitchFamily="34" charset="0"/>
                </a:rPr>
                <a:t>vraag</a:t>
              </a:r>
              <a:r>
                <a:rPr lang="en-US" sz="2800" dirty="0" smtClean="0">
                  <a:latin typeface="Calibri" panose="020F0502020204030204" pitchFamily="34" charset="0"/>
                </a:rPr>
                <a:t> </a:t>
              </a:r>
              <a:r>
                <a:rPr lang="en-US" sz="2800" dirty="0" err="1" smtClean="0">
                  <a:latin typeface="Calibri" panose="020F0502020204030204" pitchFamily="34" charset="0"/>
                </a:rPr>
                <a:t>snel</a:t>
              </a:r>
              <a:r>
                <a:rPr lang="en-US" sz="2800" dirty="0" smtClean="0">
                  <a:latin typeface="Calibri" panose="020F0502020204030204" pitchFamily="34" charset="0"/>
                </a:rPr>
                <a:t>,  </a:t>
              </a:r>
              <a:r>
                <a:rPr lang="en-US" sz="2800" dirty="0" err="1" smtClean="0">
                  <a:latin typeface="Calibri" panose="020F0502020204030204" pitchFamily="34" charset="0"/>
                </a:rPr>
                <a:t>voordat</a:t>
              </a:r>
              <a:r>
                <a:rPr lang="en-US" sz="2800" dirty="0" smtClean="0">
                  <a:latin typeface="Calibri" panose="020F0502020204030204" pitchFamily="34" charset="0"/>
                </a:rPr>
                <a:t> de </a:t>
              </a:r>
              <a:r>
                <a:rPr lang="en-US" sz="2800" dirty="0" err="1" smtClean="0">
                  <a:latin typeface="Calibri" panose="020F0502020204030204" pitchFamily="34" charset="0"/>
                </a:rPr>
                <a:t>wereldbol</a:t>
              </a:r>
              <a:r>
                <a:rPr lang="en-US" sz="2800" dirty="0" smtClean="0">
                  <a:latin typeface="Calibri" panose="020F0502020204030204" pitchFamily="34" charset="0"/>
                </a:rPr>
                <a:t> </a:t>
              </a:r>
              <a:r>
                <a:rPr lang="en-US" sz="2800" dirty="0" err="1" smtClean="0">
                  <a:latin typeface="Calibri" panose="020F0502020204030204" pitchFamily="34" charset="0"/>
                </a:rPr>
                <a:t>weg</a:t>
              </a:r>
              <a:r>
                <a:rPr lang="en-US" sz="2800" dirty="0" smtClean="0">
                  <a:latin typeface="Calibri" panose="020F0502020204030204" pitchFamily="34" charset="0"/>
                </a:rPr>
                <a:t> is</a:t>
              </a:r>
              <a:r>
                <a:rPr lang="en-US" sz="2800" dirty="0">
                  <a:latin typeface="Calibri" panose="020F0502020204030204" pitchFamily="34" charset="0"/>
                </a:rPr>
                <a:t>!</a:t>
              </a:r>
              <a:endParaRPr lang="nl-NL" sz="2800" dirty="0">
                <a:latin typeface="Calibri" panose="020F0502020204030204" pitchFamily="34" charset="0"/>
              </a:endParaRPr>
            </a:p>
          </p:txBody>
        </p:sp>
      </p:grpSp>
      <p:pic>
        <p:nvPicPr>
          <p:cNvPr id="10" name="Picture 4" descr="http://aquila.stjohnscollege.co.za/blogs/wp-content/uploads/2014/02/Globe.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584588" y="1144080"/>
            <a:ext cx="3201791" cy="318845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Arc 15"/>
          <p:cNvSpPr/>
          <p:nvPr/>
        </p:nvSpPr>
        <p:spPr>
          <a:xfrm rot="16700561" flipH="1">
            <a:off x="5840536" y="2178456"/>
            <a:ext cx="503541" cy="3220974"/>
          </a:xfrm>
          <a:prstGeom prst="arc">
            <a:avLst>
              <a:gd name="adj1" fmla="val 18455988"/>
              <a:gd name="adj2" fmla="val 5077491"/>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1"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2" name="Picture 10"/>
          <p:cNvPicPr/>
          <p:nvPr/>
        </p:nvPicPr>
        <p:blipFill>
          <a:blip r:embed="rId6"/>
          <a:stretch/>
        </p:blipFill>
        <p:spPr>
          <a:xfrm>
            <a:off x="9092880" y="6254100"/>
            <a:ext cx="2894760" cy="452880"/>
          </a:xfrm>
          <a:prstGeom prst="rect">
            <a:avLst/>
          </a:prstGeom>
          <a:ln>
            <a:noFill/>
          </a:ln>
        </p:spPr>
      </p:pic>
    </p:spTree>
    <p:extLst>
      <p:ext uri="{BB962C8B-B14F-4D97-AF65-F5344CB8AC3E}">
        <p14:creationId xmlns:p14="http://schemas.microsoft.com/office/powerpoint/2010/main" val="78081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10000"/>
                                        <p:tgtEl>
                                          <p:spTgt spid="10"/>
                                        </p:tgtEl>
                                      </p:cBhvr>
                                    </p:animEffect>
                                    <p:set>
                                      <p:cBhvr>
                                        <p:cTn id="7" dur="1" fill="hold">
                                          <p:stCondLst>
                                            <p:cond delay="9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987640" y="1412661"/>
            <a:ext cx="9000000" cy="428539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5400" b="1" dirty="0" smtClean="0">
                <a:solidFill>
                  <a:srgbClr val="8FCAE7"/>
                </a:solidFill>
                <a:effectLst>
                  <a:outerShdw blurRad="38100" dist="38100" dir="2700000" algn="tl">
                    <a:srgbClr val="000000">
                      <a:alpha val="43137"/>
                    </a:srgbClr>
                  </a:outerShdw>
                </a:effectLst>
                <a:latin typeface="Calibri" panose="020F0502020204030204" pitchFamily="34" charset="0"/>
              </a:rPr>
              <a:t>Burgers moeten verplicht worden om duurzame keuzes te maken	</a:t>
            </a:r>
          </a:p>
          <a:p>
            <a:pPr marL="1828800" lvl="2" indent="-914400">
              <a:buAutoNum type="alphaLcPeriod"/>
            </a:pP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Vind</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ik</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niet</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endPar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endParaRPr>
          </a:p>
          <a:p>
            <a:pPr marL="1828800" lvl="2" indent="-914400">
              <a:buAutoNum type="alphaLcPeriod"/>
            </a:pP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Vind</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ik</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wel</a:t>
            </a:r>
            <a:endPar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endParaRPr>
          </a:p>
        </p:txBody>
      </p:sp>
      <p:pic>
        <p:nvPicPr>
          <p:cNvPr id="8"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176" y="1412661"/>
            <a:ext cx="2286000" cy="227647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9"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366005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8"/>
                                        </p:tgtEl>
                                      </p:cBhvr>
                                    </p:animEffect>
                                    <p:set>
                                      <p:cBhvr>
                                        <p:cTn id="7" dur="1" fill="hold">
                                          <p:stCondLst>
                                            <p:cond delay="19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533338" y="682388"/>
            <a:ext cx="9454303" cy="501567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Een energieleverancier levert stroom. Wat is waar? </a:t>
            </a:r>
            <a:endPar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endParaRPr>
          </a:p>
          <a:p>
            <a:pPr marL="914400" indent="-914400" algn="ctr">
              <a:buAutoNum type="alphaLcPeriod"/>
            </a:pPr>
            <a:r>
              <a:rPr lang="nl-NL" sz="4200" b="1" dirty="0" smtClean="0">
                <a:solidFill>
                  <a:srgbClr val="92D050"/>
                </a:solidFill>
                <a:effectLst>
                  <a:outerShdw blurRad="38100" dist="38100" dir="2700000" algn="tl">
                    <a:srgbClr val="000000">
                      <a:alpha val="43137"/>
                    </a:srgbClr>
                  </a:outerShdw>
                </a:effectLst>
                <a:latin typeface="Calibri" panose="020F0502020204030204" pitchFamily="34" charset="0"/>
              </a:rPr>
              <a:t>Alle leveranciers moeten groene stroom aanbieden.</a:t>
            </a:r>
          </a:p>
          <a:p>
            <a:pPr marL="914400" indent="-914400" algn="ctr">
              <a:buAutoNum type="alphaLcPeriod"/>
            </a:pP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Leveranciers</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kiezen</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zelf</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wat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voor</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stroom</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ze</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r>
              <a:rPr lang="en-US" sz="4200" b="1" dirty="0" err="1" smtClean="0">
                <a:solidFill>
                  <a:srgbClr val="92D050"/>
                </a:solidFill>
                <a:effectLst>
                  <a:outerShdw blurRad="38100" dist="38100" dir="2700000" algn="tl">
                    <a:srgbClr val="000000">
                      <a:alpha val="43137"/>
                    </a:srgbClr>
                  </a:outerShdw>
                </a:effectLst>
                <a:latin typeface="Calibri" panose="020F0502020204030204" pitchFamily="34" charset="0"/>
              </a:rPr>
              <a:t>aanbieden</a:t>
            </a:r>
            <a:r>
              <a:rPr lang="en-US" sz="4200" b="1" dirty="0" smtClean="0">
                <a:solidFill>
                  <a:srgbClr val="92D050"/>
                </a:solidFill>
                <a:effectLst>
                  <a:outerShdw blurRad="38100" dist="38100" dir="2700000" algn="tl">
                    <a:srgbClr val="000000">
                      <a:alpha val="43137"/>
                    </a:srgbClr>
                  </a:outerShdw>
                </a:effectLst>
                <a:latin typeface="Calibri" panose="020F0502020204030204" pitchFamily="34" charset="0"/>
              </a:rPr>
              <a:t>.</a:t>
            </a:r>
          </a:p>
          <a:p>
            <a:pPr algn="ctr"/>
            <a:r>
              <a:rPr lang="en-US" sz="3200" b="1" dirty="0" smtClean="0">
                <a:solidFill>
                  <a:srgbClr val="8FCAE7"/>
                </a:solidFill>
                <a:effectLst>
                  <a:outerShdw blurRad="38100" dist="38100" dir="2700000" algn="tl">
                    <a:srgbClr val="000000">
                      <a:alpha val="43137"/>
                    </a:srgbClr>
                  </a:outerShdw>
                </a:effectLst>
                <a:latin typeface="Calibri" panose="020F0502020204030204" pitchFamily="34" charset="0"/>
              </a:rPr>
              <a:t> </a:t>
            </a:r>
            <a:endParaRPr lang="nl-NL" sz="3200" b="1" dirty="0">
              <a:solidFill>
                <a:srgbClr val="8FCAE7"/>
              </a:solidFill>
              <a:effectLst>
                <a:outerShdw blurRad="38100" dist="38100" dir="2700000" algn="tl">
                  <a:srgbClr val="000000">
                    <a:alpha val="43137"/>
                  </a:srgbClr>
                </a:outerShdw>
              </a:effectLst>
              <a:latin typeface="Calibri" panose="020F0502020204030204" pitchFamily="34" charset="0"/>
            </a:endParaRPr>
          </a:p>
        </p:txBody>
      </p:sp>
      <p:pic>
        <p:nvPicPr>
          <p:cNvPr id="7"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176" y="1412661"/>
            <a:ext cx="2286000" cy="2276475"/>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5"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383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7"/>
                                        </p:tgtEl>
                                      </p:cBhvr>
                                    </p:animEffect>
                                    <p:set>
                                      <p:cBhvr>
                                        <p:cTn id="7" dur="1" fill="hold">
                                          <p:stCondLst>
                                            <p:cond delay="19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aoVFk1wez8"/>
          <p:cNvPicPr>
            <a:picLocks noRot="1" noChangeAspect="1"/>
          </p:cNvPicPr>
          <p:nvPr>
            <a:videoFile r:link="rId1"/>
          </p:nvPr>
        </p:nvPicPr>
        <p:blipFill>
          <a:blip r:embed="rId4"/>
          <a:stretch>
            <a:fillRect/>
          </a:stretch>
        </p:blipFill>
        <p:spPr>
          <a:xfrm>
            <a:off x="1095948" y="198973"/>
            <a:ext cx="9921822" cy="5581025"/>
          </a:xfrm>
          <a:prstGeom prst="rect">
            <a:avLst/>
          </a:prstGeom>
        </p:spPr>
      </p:pic>
      <p:sp>
        <p:nvSpPr>
          <p:cNvPr id="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5" name="Picture 10"/>
          <p:cNvPicPr/>
          <p:nvPr/>
        </p:nvPicPr>
        <p:blipFill>
          <a:blip r:embed="rId5"/>
          <a:stretch/>
        </p:blipFill>
        <p:spPr>
          <a:xfrm>
            <a:off x="9092880" y="6254100"/>
            <a:ext cx="2894760" cy="452880"/>
          </a:xfrm>
          <a:prstGeom prst="rect">
            <a:avLst/>
          </a:prstGeom>
          <a:ln>
            <a:noFill/>
          </a:ln>
        </p:spPr>
      </p:pic>
    </p:spTree>
    <p:extLst>
      <p:ext uri="{BB962C8B-B14F-4D97-AF65-F5344CB8AC3E}">
        <p14:creationId xmlns:p14="http://schemas.microsoft.com/office/powerpoint/2010/main" val="28121514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987640" y="1412661"/>
            <a:ext cx="9000000" cy="428539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5400" b="1" dirty="0" smtClean="0">
                <a:solidFill>
                  <a:srgbClr val="8FCAE7"/>
                </a:solidFill>
                <a:effectLst>
                  <a:outerShdw blurRad="38100" dist="38100" dir="2700000" algn="tl">
                    <a:srgbClr val="000000">
                      <a:alpha val="43137"/>
                    </a:srgbClr>
                  </a:outerShdw>
                </a:effectLst>
                <a:latin typeface="Calibri" panose="020F0502020204030204" pitchFamily="34" charset="0"/>
              </a:rPr>
              <a:t>Onze school gebruikt schone energie	</a:t>
            </a:r>
          </a:p>
          <a:p>
            <a:pPr marL="1828800" lvl="2" indent="-914400">
              <a:buAutoNum type="alphaLcPeriod"/>
            </a:pP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Tuurlijk</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a:t>
            </a:r>
            <a:endPar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endParaRPr>
          </a:p>
          <a:p>
            <a:pPr marL="1828800" lvl="2" indent="-914400">
              <a:buAutoNum type="alphaLcPeriod"/>
            </a:pPr>
            <a:r>
              <a:rPr lang="en-US" sz="4400" b="1" dirty="0" err="1" smtClean="0">
                <a:solidFill>
                  <a:srgbClr val="92D050"/>
                </a:solidFill>
                <a:effectLst>
                  <a:outerShdw blurRad="38100" dist="38100" dir="2700000" algn="tl">
                    <a:srgbClr val="000000">
                      <a:alpha val="43137"/>
                    </a:srgbClr>
                  </a:outerShdw>
                </a:effectLst>
                <a:latin typeface="Calibri" panose="020F0502020204030204" pitchFamily="34" charset="0"/>
              </a:rPr>
              <a:t>Ehhhhh</a:t>
            </a:r>
            <a:r>
              <a:rPr lang="en-US" sz="4400" b="1" dirty="0" smtClean="0">
                <a:solidFill>
                  <a:srgbClr val="92D050"/>
                </a:solidFill>
                <a:effectLst>
                  <a:outerShdw blurRad="38100" dist="38100" dir="2700000" algn="tl">
                    <a:srgbClr val="000000">
                      <a:alpha val="43137"/>
                    </a:srgbClr>
                  </a:outerShdw>
                </a:effectLst>
                <a:latin typeface="Calibri" panose="020F0502020204030204" pitchFamily="34" charset="0"/>
              </a:rPr>
              <a:t>, ja?</a:t>
            </a:r>
            <a:endPar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endParaRPr>
          </a:p>
          <a:p>
            <a:pPr marL="1828800" lvl="2" indent="-914400">
              <a:buAutoNum type="alphaLcPeriod"/>
            </a:pPr>
            <a:r>
              <a:rPr lang="nl-NL" sz="4400" b="1" dirty="0" smtClean="0">
                <a:solidFill>
                  <a:srgbClr val="92D050"/>
                </a:solidFill>
                <a:effectLst>
                  <a:outerShdw blurRad="38100" dist="38100" dir="2700000" algn="tl">
                    <a:srgbClr val="000000">
                      <a:alpha val="43137"/>
                    </a:srgbClr>
                  </a:outerShdw>
                </a:effectLst>
                <a:latin typeface="Calibri" panose="020F0502020204030204" pitchFamily="34" charset="0"/>
              </a:rPr>
              <a:t>Helaas niet</a:t>
            </a:r>
          </a:p>
        </p:txBody>
      </p:sp>
      <p:pic>
        <p:nvPicPr>
          <p:cNvPr id="8"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176" y="1412661"/>
            <a:ext cx="2286000" cy="227647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9"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183471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8"/>
                                        </p:tgtEl>
                                      </p:cBhvr>
                                    </p:animEffect>
                                    <p:set>
                                      <p:cBhvr>
                                        <p:cTn id="7" dur="1" fill="hold">
                                          <p:stCondLst>
                                            <p:cond delay="19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4"/>
          <p:cNvSpPr txBox="1"/>
          <p:nvPr/>
        </p:nvSpPr>
        <p:spPr>
          <a:xfrm>
            <a:off x="6164421" y="187670"/>
            <a:ext cx="5680454" cy="3405831"/>
          </a:xfrm>
          <a:prstGeom prst="rect">
            <a:avLst/>
          </a:prstGeom>
          <a:solidFill>
            <a:srgbClr val="8FCAE7">
              <a:alpha val="40000"/>
            </a:srgbClr>
          </a:solidFill>
          <a:ln>
            <a:noFill/>
          </a:ln>
        </p:spPr>
        <p:txBody>
          <a:bodyPr/>
          <a:lstStyle/>
          <a:p>
            <a:pPr algn="just">
              <a:lnSpc>
                <a:spcPct val="100000"/>
              </a:lnSpc>
            </a:pPr>
            <a:r>
              <a:rPr lang="en-US" sz="2400" b="1" dirty="0" err="1" smtClean="0">
                <a:solidFill>
                  <a:srgbClr val="000000"/>
                </a:solidFill>
                <a:latin typeface="Calibri" panose="020F0502020204030204" pitchFamily="34" charset="0"/>
              </a:rPr>
              <a:t>Energieleverancier</a:t>
            </a:r>
            <a:endParaRPr lang="en-US" sz="2400" b="1" dirty="0" smtClean="0">
              <a:solidFill>
                <a:srgbClr val="000000"/>
              </a:solidFill>
              <a:latin typeface="Calibri" panose="020F0502020204030204" pitchFamily="34" charset="0"/>
            </a:endParaRPr>
          </a:p>
          <a:p>
            <a:pPr algn="just">
              <a:lnSpc>
                <a:spcPct val="100000"/>
              </a:lnSpc>
            </a:pPr>
            <a:r>
              <a:rPr lang="en-US" sz="2400" strike="noStrike" dirty="0" err="1" smtClean="0">
                <a:solidFill>
                  <a:srgbClr val="000000"/>
                </a:solidFill>
                <a:latin typeface="Calibri" panose="020F0502020204030204" pitchFamily="34" charset="0"/>
              </a:rPr>
              <a:t>Greenchoice</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Eneco</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E.On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dit</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zijn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bedrijven</a:t>
            </a:r>
            <a:r>
              <a:rPr lang="en-US" sz="2400" strike="noStrike" dirty="0" smtClean="0">
                <a:solidFill>
                  <a:srgbClr val="000000"/>
                </a:solidFill>
                <a:latin typeface="Calibri" panose="020F0502020204030204" pitchFamily="34" charset="0"/>
              </a:rPr>
              <a:t> die </a:t>
            </a:r>
            <a:r>
              <a:rPr lang="en-US" sz="2400" strike="noStrike" dirty="0" err="1" smtClean="0">
                <a:solidFill>
                  <a:srgbClr val="000000"/>
                </a:solidFill>
                <a:latin typeface="Calibri" panose="020F0502020204030204" pitchFamily="34" charset="0"/>
              </a:rPr>
              <a:t>energie</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aanbieden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Er</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zijn</a:t>
            </a:r>
            <a:r>
              <a:rPr lang="en-US" sz="2400" strike="noStrike" dirty="0" smtClean="0">
                <a:solidFill>
                  <a:srgbClr val="000000"/>
                </a:solidFill>
                <a:latin typeface="Calibri" panose="020F0502020204030204" pitchFamily="34" charset="0"/>
              </a:rPr>
              <a:t> nog </a:t>
            </a:r>
            <a:r>
              <a:rPr lang="en-US" sz="2400" strike="noStrike" dirty="0" err="1" smtClean="0">
                <a:solidFill>
                  <a:srgbClr val="000000"/>
                </a:solidFill>
                <a:latin typeface="Calibri" panose="020F0502020204030204" pitchFamily="34" charset="0"/>
              </a:rPr>
              <a:t>meer</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energieleveranciers</a:t>
            </a:r>
            <a:r>
              <a:rPr lang="en-US" sz="2400" strike="noStrike" dirty="0" smtClean="0">
                <a:solidFill>
                  <a:srgbClr val="000000"/>
                </a:solidFill>
                <a:latin typeface="Calibri" panose="020F0502020204030204" pitchFamily="34" charset="0"/>
              </a:rPr>
              <a:t>. De </a:t>
            </a:r>
            <a:r>
              <a:rPr lang="en-US" sz="2400" strike="noStrike" dirty="0" err="1" smtClean="0">
                <a:solidFill>
                  <a:srgbClr val="000000"/>
                </a:solidFill>
                <a:latin typeface="Calibri" panose="020F0502020204030204" pitchFamily="34" charset="0"/>
              </a:rPr>
              <a:t>ene</a:t>
            </a:r>
            <a:r>
              <a:rPr lang="en-US" sz="2400" strike="noStrike" dirty="0" smtClean="0">
                <a:solidFill>
                  <a:srgbClr val="000000"/>
                </a:solidFill>
                <a:latin typeface="Calibri" panose="020F0502020204030204" pitchFamily="34" charset="0"/>
              </a:rPr>
              <a:t> is heel </a:t>
            </a:r>
            <a:r>
              <a:rPr lang="en-US" sz="2400" strike="noStrike" dirty="0" err="1" smtClean="0">
                <a:solidFill>
                  <a:srgbClr val="000000"/>
                </a:solidFill>
                <a:latin typeface="Calibri" panose="020F0502020204030204" pitchFamily="34" charset="0"/>
              </a:rPr>
              <a:t>groen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zij</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bieden</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schone</a:t>
            </a:r>
            <a:r>
              <a:rPr lang="en-US" sz="2400" strike="noStrike" dirty="0" smtClean="0">
                <a:solidFill>
                  <a:srgbClr val="000000"/>
                </a:solidFill>
                <a:latin typeface="Calibri" panose="020F0502020204030204" pitchFamily="34" charset="0"/>
              </a:rPr>
              <a:t> </a:t>
            </a:r>
            <a:r>
              <a:rPr lang="en-US" sz="2400" strike="noStrike" dirty="0" err="1" smtClean="0">
                <a:solidFill>
                  <a:srgbClr val="000000"/>
                </a:solidFill>
                <a:latin typeface="Calibri" panose="020F0502020204030204" pitchFamily="34" charset="0"/>
              </a:rPr>
              <a:t>energie</a:t>
            </a:r>
            <a:r>
              <a:rPr lang="en-US" sz="2400" dirty="0">
                <a:solidFill>
                  <a:srgbClr val="000000"/>
                </a:solidFill>
                <a:latin typeface="Calibri" panose="020F0502020204030204" pitchFamily="34" charset="0"/>
              </a:rPr>
              <a:t> </a:t>
            </a:r>
            <a:r>
              <a:rPr lang="en-US" sz="2400" dirty="0" smtClean="0">
                <a:solidFill>
                  <a:srgbClr val="000000"/>
                </a:solidFill>
                <a:latin typeface="Calibri" panose="020F0502020204030204" pitchFamily="34" charset="0"/>
              </a:rPr>
              <a:t>die in Nederland is </a:t>
            </a:r>
            <a:r>
              <a:rPr lang="en-US" sz="2400" dirty="0" err="1" smtClean="0">
                <a:solidFill>
                  <a:srgbClr val="000000"/>
                </a:solidFill>
                <a:latin typeface="Calibri" panose="020F0502020204030204" pitchFamily="34" charset="0"/>
              </a:rPr>
              <a:t>opgewekt</a:t>
            </a:r>
            <a:r>
              <a:rPr lang="en-US" sz="2400" dirty="0" smtClean="0">
                <a:solidFill>
                  <a:srgbClr val="000000"/>
                </a:solidFill>
                <a:latin typeface="Calibri" panose="020F0502020204030204" pitchFamily="34" charset="0"/>
              </a:rPr>
              <a:t> door </a:t>
            </a:r>
            <a:r>
              <a:rPr lang="en-US" sz="2400" dirty="0" err="1" smtClean="0">
                <a:solidFill>
                  <a:srgbClr val="000000"/>
                </a:solidFill>
                <a:latin typeface="Calibri" panose="020F0502020204030204" pitchFamily="34" charset="0"/>
              </a:rPr>
              <a:t>zon</a:t>
            </a:r>
            <a:r>
              <a:rPr lang="en-US" sz="2400" dirty="0" smtClean="0">
                <a:solidFill>
                  <a:srgbClr val="000000"/>
                </a:solidFill>
                <a:latin typeface="Calibri" panose="020F0502020204030204" pitchFamily="34" charset="0"/>
              </a:rPr>
              <a:t> of wind. De </a:t>
            </a:r>
            <a:r>
              <a:rPr lang="en-US" sz="2400" dirty="0" err="1" smtClean="0">
                <a:solidFill>
                  <a:srgbClr val="000000"/>
                </a:solidFill>
                <a:latin typeface="Calibri" panose="020F0502020204030204" pitchFamily="34" charset="0"/>
              </a:rPr>
              <a:t>andere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scoort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slecht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zij</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gebruiken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fossiele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brandstoffen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dragen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daarmee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bij</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aan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klimaatverandering</a:t>
            </a:r>
            <a:r>
              <a:rPr lang="en-US" sz="2400" dirty="0" smtClean="0">
                <a:solidFill>
                  <a:srgbClr val="000000"/>
                </a:solidFill>
                <a:latin typeface="Calibri" panose="020F0502020204030204" pitchFamily="34" charset="0"/>
              </a:rPr>
              <a:t>. </a:t>
            </a:r>
            <a:endParaRPr lang="nl-NL" sz="2400" dirty="0" smtClean="0">
              <a:latin typeface="Calibri" panose="020F0502020204030204" pitchFamily="34" charset="0"/>
            </a:endParaRPr>
          </a:p>
          <a:p>
            <a:pPr algn="just">
              <a:lnSpc>
                <a:spcPct val="100000"/>
              </a:lnSpc>
            </a:pPr>
            <a:endParaRPr lang="en-US" sz="2000" dirty="0">
              <a:solidFill>
                <a:srgbClr val="000000"/>
              </a:solidFill>
              <a:latin typeface="Calibri" panose="020F0502020204030204" pitchFamily="34" charset="0"/>
            </a:endParaRPr>
          </a:p>
        </p:txBody>
      </p:sp>
      <p:sp>
        <p:nvSpPr>
          <p:cNvPr id="18" name="Arc 15"/>
          <p:cNvSpPr/>
          <p:nvPr/>
        </p:nvSpPr>
        <p:spPr>
          <a:xfrm rot="15184608" flipH="1" flipV="1">
            <a:off x="5251065" y="4007625"/>
            <a:ext cx="755841" cy="1752832"/>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2" name="Rectangle 1"/>
          <p:cNvSpPr/>
          <p:nvPr/>
        </p:nvSpPr>
        <p:spPr>
          <a:xfrm rot="21012892">
            <a:off x="6569184" y="3952199"/>
            <a:ext cx="4798723" cy="1015663"/>
          </a:xfrm>
          <a:prstGeom prst="rect">
            <a:avLst/>
          </a:prstGeom>
        </p:spPr>
        <p:txBody>
          <a:bodyPr wrap="square">
            <a:spAutoFit/>
          </a:bodyPr>
          <a:lstStyle/>
          <a:p>
            <a:r>
              <a:rPr lang="nl-NL" sz="2000" b="1" dirty="0">
                <a:solidFill>
                  <a:schemeClr val="accent1"/>
                </a:solidFill>
                <a:latin typeface="Kristen ITC" panose="03050502040202030202" pitchFamily="66" charset="0"/>
              </a:rPr>
              <a:t>Greenpeace, de consumentenbond en </a:t>
            </a:r>
            <a:r>
              <a:rPr lang="nl-NL" sz="2000" b="1" dirty="0" err="1" smtClean="0">
                <a:solidFill>
                  <a:schemeClr val="accent1"/>
                </a:solidFill>
                <a:latin typeface="Kristen ITC" panose="03050502040202030202" pitchFamily="66" charset="0"/>
              </a:rPr>
              <a:t>Wise</a:t>
            </a:r>
            <a:r>
              <a:rPr lang="nl-NL" sz="2000" b="1" dirty="0" smtClean="0">
                <a:solidFill>
                  <a:schemeClr val="accent1"/>
                </a:solidFill>
                <a:latin typeface="Kristen ITC" panose="03050502040202030202" pitchFamily="66" charset="0"/>
              </a:rPr>
              <a:t> maakten een ranglijst van </a:t>
            </a:r>
            <a:r>
              <a:rPr lang="nl-NL" sz="2000" b="1" dirty="0">
                <a:solidFill>
                  <a:schemeClr val="accent1"/>
                </a:solidFill>
                <a:latin typeface="Kristen ITC" panose="03050502040202030202" pitchFamily="66" charset="0"/>
              </a:rPr>
              <a:t>alle Nederlandse </a:t>
            </a:r>
            <a:r>
              <a:rPr lang="nl-NL" sz="2000" b="1" dirty="0" smtClean="0">
                <a:solidFill>
                  <a:schemeClr val="accent1"/>
                </a:solidFill>
                <a:latin typeface="Kristen ITC" panose="03050502040202030202" pitchFamily="66" charset="0"/>
              </a:rPr>
              <a:t>energieaanbieders. </a:t>
            </a:r>
            <a:endParaRPr lang="nl-NL" sz="2000" dirty="0">
              <a:solidFill>
                <a:srgbClr val="000000"/>
              </a:solidFill>
              <a:latin typeface="Calibri" panose="020F0502020204030204" pitchFamily="34" charset="0"/>
            </a:endParaRPr>
          </a:p>
        </p:txBody>
      </p:sp>
      <p:sp>
        <p:nvSpPr>
          <p:cNvPr id="19"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20" name="Picture 10"/>
          <p:cNvPicPr/>
          <p:nvPr/>
        </p:nvPicPr>
        <p:blipFill>
          <a:blip r:embed="rId3"/>
          <a:stretch/>
        </p:blipFill>
        <p:spPr>
          <a:xfrm>
            <a:off x="9092880" y="6254100"/>
            <a:ext cx="2894760" cy="452880"/>
          </a:xfrm>
          <a:prstGeom prst="rect">
            <a:avLst/>
          </a:prstGeom>
          <a:ln>
            <a:no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50" y="225470"/>
            <a:ext cx="4610100" cy="5471160"/>
          </a:xfrm>
          <a:prstGeom prst="rect">
            <a:avLst/>
          </a:prstGeom>
        </p:spPr>
      </p:pic>
    </p:spTree>
    <p:extLst>
      <p:ext uri="{BB962C8B-B14F-4D97-AF65-F5344CB8AC3E}">
        <p14:creationId xmlns:p14="http://schemas.microsoft.com/office/powerpoint/2010/main" val="2314304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22" name="Picture 10"/>
          <p:cNvPicPr/>
          <p:nvPr/>
        </p:nvPicPr>
        <p:blipFill>
          <a:blip r:embed="rId3"/>
          <a:stretch/>
        </p:blipFill>
        <p:spPr>
          <a:xfrm>
            <a:off x="9092880" y="6254100"/>
            <a:ext cx="2894760" cy="452880"/>
          </a:xfrm>
          <a:prstGeom prst="rect">
            <a:avLst/>
          </a:prstGeom>
          <a:ln>
            <a:noFill/>
          </a:ln>
        </p:spPr>
      </p:pic>
      <p:sp>
        <p:nvSpPr>
          <p:cNvPr id="12" name="TextShape 4"/>
          <p:cNvSpPr txBox="1"/>
          <p:nvPr/>
        </p:nvSpPr>
        <p:spPr>
          <a:xfrm>
            <a:off x="360070" y="426346"/>
            <a:ext cx="4378211" cy="5198599"/>
          </a:xfrm>
          <a:prstGeom prst="rect">
            <a:avLst/>
          </a:prstGeom>
          <a:solidFill>
            <a:srgbClr val="8FCAE7">
              <a:alpha val="40000"/>
            </a:srgbClr>
          </a:solidFill>
          <a:ln>
            <a:noFill/>
          </a:ln>
        </p:spPr>
        <p:txBody>
          <a:bodyPr/>
          <a:lstStyle/>
          <a:p>
            <a:r>
              <a:rPr lang="en-US" sz="2400" b="1" dirty="0" err="1" smtClean="0">
                <a:latin typeface="Calibri" panose="020F0502020204030204" pitchFamily="34" charset="0"/>
              </a:rPr>
              <a:t>Schoolonderzoek</a:t>
            </a:r>
            <a:endParaRPr lang="en-US" sz="2400" b="1" dirty="0" smtClean="0">
              <a:latin typeface="Calibri" panose="020F0502020204030204" pitchFamily="34" charset="0"/>
            </a:endParaRPr>
          </a:p>
          <a:p>
            <a:endParaRPr lang="en-US" sz="2400" b="1" dirty="0" smtClean="0">
              <a:latin typeface="Calibri" panose="020F0502020204030204" pitchFamily="34" charset="0"/>
            </a:endParaRPr>
          </a:p>
          <a:p>
            <a:r>
              <a:rPr lang="nl-NL" sz="2400" dirty="0" smtClean="0">
                <a:latin typeface="Calibri" panose="020F0502020204030204" pitchFamily="34" charset="0"/>
              </a:rPr>
              <a:t>Helaas gebruiken nog steeds niet alle scholen schone energie. Terwijl scholen zo belangrijk zijn bij de energietransitie. </a:t>
            </a:r>
          </a:p>
          <a:p>
            <a:endParaRPr lang="en-US" sz="2400" dirty="0" smtClean="0">
              <a:latin typeface="Calibri" panose="020F0502020204030204" pitchFamily="34" charset="0"/>
            </a:endParaRPr>
          </a:p>
          <a:p>
            <a:r>
              <a:rPr lang="en-US" sz="2400" b="1" dirty="0" err="1">
                <a:solidFill>
                  <a:srgbClr val="00B050"/>
                </a:solidFill>
                <a:latin typeface="Calibri" panose="020F0502020204030204" pitchFamily="34" charset="0"/>
              </a:rPr>
              <a:t>Opdracht</a:t>
            </a:r>
            <a:r>
              <a:rPr lang="en-US" sz="2400" b="1" dirty="0">
                <a:solidFill>
                  <a:srgbClr val="00B050"/>
                </a:solidFill>
                <a:latin typeface="Calibri" panose="020F0502020204030204" pitchFamily="34" charset="0"/>
              </a:rPr>
              <a:t>: </a:t>
            </a:r>
            <a:r>
              <a:rPr lang="en-US" sz="2400" dirty="0" err="1">
                <a:latin typeface="Calibri" panose="020F0502020204030204" pitchFamily="34" charset="0"/>
              </a:rPr>
              <a:t>onderzoek</a:t>
            </a:r>
            <a:r>
              <a:rPr lang="en-US" sz="2400" dirty="0" smtClean="0">
                <a:latin typeface="Calibri" panose="020F0502020204030204" pitchFamily="34" charset="0"/>
              </a:rPr>
              <a:t> of </a:t>
            </a:r>
            <a:r>
              <a:rPr lang="en-US" sz="2400" dirty="0" err="1" smtClean="0">
                <a:latin typeface="Calibri" panose="020F0502020204030204" pitchFamily="34" charset="0"/>
              </a:rPr>
              <a:t>jouw</a:t>
            </a:r>
            <a:r>
              <a:rPr lang="en-US" sz="2400" dirty="0" smtClean="0">
                <a:latin typeface="Calibri" panose="020F0502020204030204" pitchFamily="34" charset="0"/>
              </a:rPr>
              <a:t> school </a:t>
            </a:r>
            <a:r>
              <a:rPr lang="en-US" sz="2400" dirty="0" err="1" smtClean="0">
                <a:latin typeface="Calibri" panose="020F0502020204030204" pitchFamily="34" charset="0"/>
              </a:rPr>
              <a:t>groene</a:t>
            </a:r>
            <a:r>
              <a:rPr lang="en-US" sz="2400" dirty="0" smtClean="0">
                <a:latin typeface="Calibri" panose="020F0502020204030204" pitchFamily="34" charset="0"/>
              </a:rPr>
              <a:t> </a:t>
            </a:r>
            <a:r>
              <a:rPr lang="en-US" sz="2400" dirty="0" err="1" smtClean="0">
                <a:latin typeface="Calibri" panose="020F0502020204030204" pitchFamily="34" charset="0"/>
              </a:rPr>
              <a:t>stroom</a:t>
            </a:r>
            <a:r>
              <a:rPr lang="en-US" sz="2400" dirty="0" smtClean="0">
                <a:latin typeface="Calibri" panose="020F0502020204030204" pitchFamily="34" charset="0"/>
              </a:rPr>
              <a:t> </a:t>
            </a:r>
            <a:r>
              <a:rPr lang="en-US" sz="2400" dirty="0" err="1" smtClean="0">
                <a:latin typeface="Calibri" panose="020F0502020204030204" pitchFamily="34" charset="0"/>
              </a:rPr>
              <a:t>gebruikt</a:t>
            </a:r>
            <a:r>
              <a:rPr lang="en-US" sz="2400" dirty="0" smtClean="0">
                <a:latin typeface="Calibri" panose="020F0502020204030204" pitchFamily="34" charset="0"/>
              </a:rPr>
              <a:t> </a:t>
            </a:r>
            <a:r>
              <a:rPr lang="en-US" sz="2400" dirty="0" err="1" smtClean="0">
                <a:latin typeface="Calibri" panose="020F0502020204030204" pitchFamily="34" charset="0"/>
              </a:rPr>
              <a:t>en</a:t>
            </a:r>
            <a:r>
              <a:rPr lang="en-US" sz="2400" dirty="0" smtClean="0">
                <a:latin typeface="Calibri" panose="020F0502020204030204" pitchFamily="34" charset="0"/>
              </a:rPr>
              <a:t> </a:t>
            </a:r>
            <a:r>
              <a:rPr lang="en-US" sz="2400" dirty="0" err="1" smtClean="0">
                <a:latin typeface="Calibri" panose="020F0502020204030204" pitchFamily="34" charset="0"/>
              </a:rPr>
              <a:t>waarom</a:t>
            </a:r>
            <a:r>
              <a:rPr lang="en-US" sz="2400" dirty="0" smtClean="0">
                <a:latin typeface="Calibri" panose="020F0502020204030204" pitchFamily="34" charset="0"/>
              </a:rPr>
              <a:t> </a:t>
            </a:r>
            <a:r>
              <a:rPr lang="en-US" sz="2400" dirty="0" err="1" smtClean="0">
                <a:latin typeface="Calibri" panose="020F0502020204030204" pitchFamily="34" charset="0"/>
              </a:rPr>
              <a:t>ze</a:t>
            </a:r>
            <a:r>
              <a:rPr lang="en-US" sz="2400" dirty="0" smtClean="0">
                <a:latin typeface="Calibri" panose="020F0502020204030204" pitchFamily="34" charset="0"/>
              </a:rPr>
              <a:t> </a:t>
            </a:r>
            <a:r>
              <a:rPr lang="en-US" sz="2400" dirty="0" err="1" smtClean="0">
                <a:latin typeface="Calibri" panose="020F0502020204030204" pitchFamily="34" charset="0"/>
              </a:rPr>
              <a:t>dat</a:t>
            </a:r>
            <a:r>
              <a:rPr lang="en-US" sz="2400" dirty="0" smtClean="0">
                <a:latin typeface="Calibri" panose="020F0502020204030204" pitchFamily="34" charset="0"/>
              </a:rPr>
              <a:t> </a:t>
            </a:r>
            <a:r>
              <a:rPr lang="en-US" sz="2400" dirty="0" err="1" smtClean="0">
                <a:latin typeface="Calibri" panose="020F0502020204030204" pitchFamily="34" charset="0"/>
              </a:rPr>
              <a:t>wel</a:t>
            </a:r>
            <a:r>
              <a:rPr lang="en-US" sz="2400" dirty="0" smtClean="0">
                <a:latin typeface="Calibri" panose="020F0502020204030204" pitchFamily="34" charset="0"/>
              </a:rPr>
              <a:t>/</a:t>
            </a:r>
            <a:r>
              <a:rPr lang="en-US" sz="2400" dirty="0" err="1" smtClean="0">
                <a:latin typeface="Calibri" panose="020F0502020204030204" pitchFamily="34" charset="0"/>
              </a:rPr>
              <a:t>niet</a:t>
            </a:r>
            <a:r>
              <a:rPr lang="en-US" sz="2400" dirty="0" smtClean="0">
                <a:latin typeface="Calibri" panose="020F0502020204030204" pitchFamily="34" charset="0"/>
              </a:rPr>
              <a:t> </a:t>
            </a:r>
            <a:r>
              <a:rPr lang="en-US" sz="2400" dirty="0" err="1" smtClean="0">
                <a:latin typeface="Calibri" panose="020F0502020204030204" pitchFamily="34" charset="0"/>
              </a:rPr>
              <a:t>doen</a:t>
            </a:r>
            <a:r>
              <a:rPr lang="en-US" sz="2400" dirty="0" smtClean="0">
                <a:latin typeface="Calibri" panose="020F0502020204030204" pitchFamily="34" charset="0"/>
              </a:rPr>
              <a:t>.</a:t>
            </a:r>
          </a:p>
          <a:p>
            <a:endParaRPr lang="en-US" sz="2400" dirty="0">
              <a:latin typeface="Calibri" panose="020F0502020204030204" pitchFamily="34" charset="0"/>
            </a:endParaRPr>
          </a:p>
          <a:p>
            <a:r>
              <a:rPr lang="en-US" sz="2400" dirty="0" smtClean="0">
                <a:latin typeface="Calibri" panose="020F0502020204030204" pitchFamily="34" charset="0"/>
              </a:rPr>
              <a:t>Tip: </a:t>
            </a:r>
            <a:r>
              <a:rPr lang="en-US" sz="2400" dirty="0" err="1" smtClean="0">
                <a:latin typeface="Calibri" panose="020F0502020204030204" pitchFamily="34" charset="0"/>
              </a:rPr>
              <a:t>zoek</a:t>
            </a:r>
            <a:r>
              <a:rPr lang="en-US" sz="2400" dirty="0" smtClean="0">
                <a:latin typeface="Calibri" panose="020F0502020204030204" pitchFamily="34" charset="0"/>
              </a:rPr>
              <a:t> op </a:t>
            </a:r>
            <a:r>
              <a:rPr lang="en-US" sz="2400" dirty="0" smtClean="0">
                <a:latin typeface="Calibri" panose="020F0502020204030204" pitchFamily="34" charset="0"/>
                <a:hlinkClick r:id="rId4"/>
              </a:rPr>
              <a:t>www.greenpeace.nl</a:t>
            </a:r>
            <a:r>
              <a:rPr lang="en-US" sz="2400" dirty="0" smtClean="0">
                <a:latin typeface="Calibri" panose="020F0502020204030204" pitchFamily="34" charset="0"/>
              </a:rPr>
              <a:t> de </a:t>
            </a:r>
            <a:r>
              <a:rPr lang="en-US" sz="2400" dirty="0" err="1" smtClean="0">
                <a:latin typeface="Calibri" panose="020F0502020204030204" pitchFamily="34" charset="0"/>
              </a:rPr>
              <a:t>stroomranglijst</a:t>
            </a:r>
            <a:endParaRPr lang="en-US" sz="2400" dirty="0" smtClean="0">
              <a:latin typeface="Calibri" panose="020F0502020204030204" pitchFamily="34" charset="0"/>
            </a:endParaRPr>
          </a:p>
          <a:p>
            <a:endParaRPr lang="en-US" sz="2400" dirty="0">
              <a:latin typeface="Calibri" panose="020F0502020204030204" pitchFamily="34" charset="0"/>
            </a:endParaRPr>
          </a:p>
          <a:p>
            <a:endParaRPr lang="en-US" sz="2400" b="1" dirty="0">
              <a:solidFill>
                <a:srgbClr val="00B050"/>
              </a:solidFill>
              <a:latin typeface="Calibri" panose="020F0502020204030204" pitchFamily="34" charset="0"/>
            </a:endParaRPr>
          </a:p>
        </p:txBody>
      </p:sp>
      <p:pic>
        <p:nvPicPr>
          <p:cNvPr id="15" name="Picture 8" descr="Vrouw onderzoekt waterkwaliteit in la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25044" y="99407"/>
            <a:ext cx="4307259" cy="313353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Vrouw onderzoekt waterkwaliteit in la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0855" y="3122502"/>
            <a:ext cx="5360220" cy="2968222"/>
          </a:xfrm>
          <a:prstGeom prst="rect">
            <a:avLst/>
          </a:prstGeom>
          <a:noFill/>
          <a:extLst>
            <a:ext uri="{909E8E84-426E-40DD-AFC4-6F175D3DCCD1}">
              <a14:hiddenFill xmlns:a14="http://schemas.microsoft.com/office/drawing/2010/main">
                <a:solidFill>
                  <a:srgbClr val="FFFFFF"/>
                </a:solidFill>
              </a14:hiddenFill>
            </a:ext>
          </a:extLst>
        </p:spPr>
      </p:pic>
      <p:sp>
        <p:nvSpPr>
          <p:cNvPr id="18" name="Arc 17"/>
          <p:cNvSpPr/>
          <p:nvPr/>
        </p:nvSpPr>
        <p:spPr>
          <a:xfrm rot="6474064" flipV="1">
            <a:off x="6959189" y="84226"/>
            <a:ext cx="663101" cy="840843"/>
          </a:xfrm>
          <a:prstGeom prst="arc">
            <a:avLst>
              <a:gd name="adj1" fmla="val 18731394"/>
              <a:gd name="adj2" fmla="val 274155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9" name="TextBox 18"/>
          <p:cNvSpPr txBox="1"/>
          <p:nvPr/>
        </p:nvSpPr>
        <p:spPr>
          <a:xfrm rot="21400958">
            <a:off x="5006881" y="160705"/>
            <a:ext cx="2374721" cy="769441"/>
          </a:xfrm>
          <a:prstGeom prst="rect">
            <a:avLst/>
          </a:prstGeom>
          <a:noFill/>
        </p:spPr>
        <p:txBody>
          <a:bodyPr wrap="square" rtlCol="0">
            <a:spAutoFit/>
          </a:bodyPr>
          <a:lstStyle/>
          <a:p>
            <a:r>
              <a:rPr lang="en-US" sz="2000" b="1" dirty="0" smtClean="0">
                <a:solidFill>
                  <a:schemeClr val="accent1"/>
                </a:solidFill>
                <a:latin typeface="Kristen ITC" panose="03050502040202030202" pitchFamily="66" charset="0"/>
              </a:rPr>
              <a:t>De Greenpeace </a:t>
            </a:r>
            <a:r>
              <a:rPr lang="en-US" sz="2000" b="1" dirty="0" err="1" smtClean="0">
                <a:solidFill>
                  <a:schemeClr val="accent1"/>
                </a:solidFill>
                <a:latin typeface="Kristen ITC" panose="03050502040202030202" pitchFamily="66" charset="0"/>
              </a:rPr>
              <a:t>werkwijze</a:t>
            </a:r>
            <a:r>
              <a:rPr lang="en-US" sz="2400" b="1" dirty="0">
                <a:solidFill>
                  <a:schemeClr val="accent1"/>
                </a:solidFill>
                <a:latin typeface="Kristen ITC" panose="03050502040202030202" pitchFamily="66" charset="0"/>
              </a:rPr>
              <a:t>	</a:t>
            </a:r>
            <a:endParaRPr lang="nl-NL" sz="2400" b="1" u="sng" dirty="0">
              <a:solidFill>
                <a:schemeClr val="accent1"/>
              </a:solidFill>
              <a:latin typeface="Kristen ITC" panose="03050502040202030202" pitchFamily="66" charset="0"/>
            </a:endParaRPr>
          </a:p>
        </p:txBody>
      </p:sp>
    </p:spTree>
    <p:extLst>
      <p:ext uri="{BB962C8B-B14F-4D97-AF65-F5344CB8AC3E}">
        <p14:creationId xmlns:p14="http://schemas.microsoft.com/office/powerpoint/2010/main" val="27968162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6" name="Picture 10"/>
          <p:cNvPicPr/>
          <p:nvPr/>
        </p:nvPicPr>
        <p:blipFill>
          <a:blip r:embed="rId3"/>
          <a:stretch/>
        </p:blipFill>
        <p:spPr>
          <a:xfrm>
            <a:off x="9092880" y="6254100"/>
            <a:ext cx="2894760" cy="452880"/>
          </a:xfrm>
          <a:prstGeom prst="rect">
            <a:avLst/>
          </a:prstGeom>
          <a:ln>
            <a:noFill/>
          </a:ln>
        </p:spPr>
      </p:pic>
      <p:sp>
        <p:nvSpPr>
          <p:cNvPr id="9" name="CustomShape 2"/>
          <p:cNvSpPr/>
          <p:nvPr/>
        </p:nvSpPr>
        <p:spPr>
          <a:xfrm>
            <a:off x="-1" y="596700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7" name="TextShape 4"/>
          <p:cNvSpPr txBox="1"/>
          <p:nvPr/>
        </p:nvSpPr>
        <p:spPr>
          <a:xfrm>
            <a:off x="330943" y="292027"/>
            <a:ext cx="5633439" cy="2584574"/>
          </a:xfrm>
          <a:prstGeom prst="rect">
            <a:avLst/>
          </a:prstGeom>
          <a:solidFill>
            <a:srgbClr val="92D050">
              <a:alpha val="40000"/>
            </a:srgbClr>
          </a:solidFill>
          <a:ln>
            <a:noFill/>
          </a:ln>
        </p:spPr>
        <p:txBody>
          <a:bodyPr/>
          <a:lstStyle/>
          <a:p>
            <a:pPr algn="just">
              <a:lnSpc>
                <a:spcPct val="100000"/>
              </a:lnSpc>
            </a:pPr>
            <a:r>
              <a:rPr lang="en-US" sz="2400" b="1" dirty="0" smtClean="0">
                <a:solidFill>
                  <a:srgbClr val="000000"/>
                </a:solidFill>
                <a:latin typeface="Calibri" panose="020F0502020204030204" pitchFamily="34" charset="0"/>
              </a:rPr>
              <a:t>TIP 1. </a:t>
            </a:r>
            <a:r>
              <a:rPr lang="en-US" sz="2400" b="1" dirty="0" err="1" smtClean="0">
                <a:solidFill>
                  <a:srgbClr val="000000"/>
                </a:solidFill>
                <a:latin typeface="Calibri" panose="020F0502020204030204" pitchFamily="34" charset="0"/>
              </a:rPr>
              <a:t>Bereid</a:t>
            </a:r>
            <a:r>
              <a:rPr lang="en-US" sz="2400" b="1" dirty="0" smtClean="0">
                <a:solidFill>
                  <a:srgbClr val="000000"/>
                </a:solidFill>
                <a:latin typeface="Calibri" panose="020F0502020204030204" pitchFamily="34" charset="0"/>
              </a:rPr>
              <a:t> je </a:t>
            </a:r>
            <a:r>
              <a:rPr lang="en-US" sz="2400" b="1" dirty="0" err="1" smtClean="0">
                <a:solidFill>
                  <a:srgbClr val="000000"/>
                </a:solidFill>
                <a:latin typeface="Calibri" panose="020F0502020204030204" pitchFamily="34" charset="0"/>
              </a:rPr>
              <a:t>voor</a:t>
            </a:r>
            <a:endParaRPr lang="en-US" sz="2400" b="1" dirty="0" smtClean="0">
              <a:solidFill>
                <a:srgbClr val="00000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0000"/>
                </a:solidFill>
                <a:latin typeface="Calibri" panose="020F0502020204030204" pitchFamily="34" charset="0"/>
              </a:rPr>
              <a:t>Wat </a:t>
            </a:r>
            <a:r>
              <a:rPr lang="en-US" sz="2400" dirty="0" err="1" smtClean="0">
                <a:solidFill>
                  <a:srgbClr val="000000"/>
                </a:solidFill>
                <a:latin typeface="Calibri" panose="020F0502020204030204" pitchFamily="34" charset="0"/>
              </a:rPr>
              <a:t>vind</a:t>
            </a:r>
            <a:r>
              <a:rPr lang="en-US" sz="2400" dirty="0" smtClean="0">
                <a:solidFill>
                  <a:srgbClr val="000000"/>
                </a:solidFill>
                <a:latin typeface="Calibri" panose="020F0502020204030204" pitchFamily="34" charset="0"/>
              </a:rPr>
              <a:t> je over </a:t>
            </a:r>
            <a:r>
              <a:rPr lang="en-US" sz="2400" dirty="0" err="1" smtClean="0">
                <a:solidFill>
                  <a:srgbClr val="000000"/>
                </a:solidFill>
                <a:latin typeface="Calibri" panose="020F0502020204030204" pitchFamily="34" charset="0"/>
              </a:rPr>
              <a:t>energie</a:t>
            </a:r>
            <a:r>
              <a:rPr lang="en-US" sz="2400" dirty="0" smtClean="0">
                <a:solidFill>
                  <a:srgbClr val="000000"/>
                </a:solidFill>
                <a:latin typeface="Calibri" panose="020F0502020204030204" pitchFamily="34" charset="0"/>
              </a:rPr>
              <a:t> of </a:t>
            </a:r>
            <a:r>
              <a:rPr lang="en-US" sz="2400" dirty="0" err="1" smtClean="0">
                <a:solidFill>
                  <a:srgbClr val="000000"/>
                </a:solidFill>
                <a:latin typeface="Calibri" panose="020F0502020204030204" pitchFamily="34" charset="0"/>
              </a:rPr>
              <a:t>duurzaamheid</a:t>
            </a:r>
            <a:r>
              <a:rPr lang="en-US" sz="2400" dirty="0" smtClean="0">
                <a:solidFill>
                  <a:srgbClr val="000000"/>
                </a:solidFill>
                <a:latin typeface="Calibri" panose="020F0502020204030204" pitchFamily="34" charset="0"/>
              </a:rPr>
              <a:t> op de </a:t>
            </a:r>
            <a:r>
              <a:rPr lang="en-US" sz="2400" dirty="0" err="1" smtClean="0">
                <a:solidFill>
                  <a:srgbClr val="000000"/>
                </a:solidFill>
                <a:latin typeface="Calibri" panose="020F0502020204030204" pitchFamily="34" charset="0"/>
              </a:rPr>
              <a:t>schoolwebsite</a:t>
            </a:r>
            <a:r>
              <a:rPr lang="en-US" sz="2400" dirty="0" smtClean="0">
                <a:solidFill>
                  <a:srgbClr val="000000"/>
                </a:solidFill>
                <a:latin typeface="Calibri" panose="020F0502020204030204" pitchFamily="34" charset="0"/>
              </a:rPr>
              <a:t>?</a:t>
            </a:r>
          </a:p>
          <a:p>
            <a:pPr marL="342900" indent="-342900">
              <a:buFont typeface="Arial" panose="020B0604020202020204" pitchFamily="34" charset="0"/>
              <a:buChar char="•"/>
            </a:pPr>
            <a:r>
              <a:rPr lang="en-US" sz="2400" dirty="0" err="1" smtClean="0">
                <a:solidFill>
                  <a:srgbClr val="000000"/>
                </a:solidFill>
                <a:latin typeface="Calibri" panose="020F0502020204030204" pitchFamily="34" charset="0"/>
              </a:rPr>
              <a:t>Heeft</a:t>
            </a:r>
            <a:r>
              <a:rPr lang="en-US" sz="2400" dirty="0" smtClean="0">
                <a:solidFill>
                  <a:srgbClr val="000000"/>
                </a:solidFill>
                <a:latin typeface="Calibri" panose="020F0502020204030204" pitchFamily="34" charset="0"/>
              </a:rPr>
              <a:t> de school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visie</a:t>
            </a:r>
            <a:r>
              <a:rPr lang="en-US" sz="2400" dirty="0" smtClean="0">
                <a:solidFill>
                  <a:srgbClr val="000000"/>
                </a:solidFill>
                <a:latin typeface="Calibri" panose="020F0502020204030204" pitchFamily="34" charset="0"/>
              </a:rPr>
              <a:t>’ op </a:t>
            </a:r>
            <a:r>
              <a:rPr lang="en-US" sz="2400" dirty="0" err="1" smtClean="0">
                <a:solidFill>
                  <a:srgbClr val="000000"/>
                </a:solidFill>
                <a:latin typeface="Calibri" panose="020F0502020204030204" pitchFamily="34" charset="0"/>
              </a:rPr>
              <a:t>schone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energie</a:t>
            </a:r>
            <a:r>
              <a:rPr lang="en-US" sz="2400" dirty="0" smtClean="0">
                <a:solidFill>
                  <a:srgbClr val="000000"/>
                </a:solidFill>
                <a:latin typeface="Calibri" panose="020F0502020204030204" pitchFamily="34" charset="0"/>
              </a:rPr>
              <a:t> of </a:t>
            </a:r>
            <a:r>
              <a:rPr lang="en-US" sz="2400" dirty="0" err="1" smtClean="0">
                <a:solidFill>
                  <a:srgbClr val="000000"/>
                </a:solidFill>
                <a:latin typeface="Calibri" panose="020F0502020204030204" pitchFamily="34" charset="0"/>
              </a:rPr>
              <a:t>duurzaamheid</a:t>
            </a:r>
            <a:r>
              <a:rPr lang="en-US" sz="2400" dirty="0">
                <a:solidFill>
                  <a:srgbClr val="000000"/>
                </a:solidFill>
                <a:latin typeface="Calibri" panose="020F0502020204030204" pitchFamily="34" charset="0"/>
              </a:rPr>
              <a:t> </a:t>
            </a:r>
            <a:r>
              <a:rPr lang="en-US" sz="2400" dirty="0" smtClean="0">
                <a:solidFill>
                  <a:srgbClr val="000000"/>
                </a:solidFill>
                <a:latin typeface="Calibri" panose="020F0502020204030204" pitchFamily="34" charset="0"/>
              </a:rPr>
              <a:t>in het </a:t>
            </a:r>
            <a:r>
              <a:rPr lang="en-US" sz="2400" dirty="0" err="1" smtClean="0">
                <a:solidFill>
                  <a:srgbClr val="000000"/>
                </a:solidFill>
                <a:latin typeface="Calibri" panose="020F0502020204030204" pitchFamily="34" charset="0"/>
              </a:rPr>
              <a:t>schoolbeleid</a:t>
            </a:r>
            <a:r>
              <a:rPr lang="en-US" sz="2400" dirty="0" smtClean="0">
                <a:solidFill>
                  <a:srgbClr val="000000"/>
                </a:solidFill>
                <a:latin typeface="Calibri" panose="020F0502020204030204" pitchFamily="34" charset="0"/>
              </a:rPr>
              <a:t>?</a:t>
            </a:r>
          </a:p>
        </p:txBody>
      </p:sp>
      <p:sp>
        <p:nvSpPr>
          <p:cNvPr id="2" name="Rectangle 1"/>
          <p:cNvSpPr/>
          <p:nvPr/>
        </p:nvSpPr>
        <p:spPr>
          <a:xfrm>
            <a:off x="6338454" y="292027"/>
            <a:ext cx="5428929" cy="2617428"/>
          </a:xfrm>
          <a:prstGeom prst="rect">
            <a:avLst/>
          </a:prstGeom>
          <a:solidFill>
            <a:srgbClr val="92D050">
              <a:alpha val="40000"/>
            </a:srgbClr>
          </a:solidFill>
          <a:ln>
            <a:noFill/>
          </a:ln>
        </p:spPr>
        <p:txBody>
          <a:bodyPr/>
          <a:lstStyle/>
          <a:p>
            <a:pPr algn="just"/>
            <a:r>
              <a:rPr lang="en-US" sz="2400" b="1" dirty="0" smtClean="0">
                <a:solidFill>
                  <a:srgbClr val="000000"/>
                </a:solidFill>
                <a:latin typeface="Calibri" panose="020F0502020204030204" pitchFamily="34" charset="0"/>
              </a:rPr>
              <a:t>TIP 3. </a:t>
            </a:r>
            <a:r>
              <a:rPr lang="en-US" sz="2400" b="1" dirty="0" err="1" smtClean="0">
                <a:solidFill>
                  <a:srgbClr val="000000"/>
                </a:solidFill>
                <a:latin typeface="Calibri" panose="020F0502020204030204" pitchFamily="34" charset="0"/>
              </a:rPr>
              <a:t>Bedenk</a:t>
            </a:r>
            <a:r>
              <a:rPr lang="en-US" sz="2400" b="1" dirty="0" smtClean="0">
                <a:solidFill>
                  <a:srgbClr val="000000"/>
                </a:solidFill>
                <a:latin typeface="Calibri" panose="020F0502020204030204" pitchFamily="34" charset="0"/>
              </a:rPr>
              <a:t> </a:t>
            </a:r>
            <a:r>
              <a:rPr lang="en-US" sz="2400" b="1" dirty="0" err="1" smtClean="0">
                <a:solidFill>
                  <a:srgbClr val="000000"/>
                </a:solidFill>
                <a:latin typeface="Calibri" panose="020F0502020204030204" pitchFamily="34" charset="0"/>
              </a:rPr>
              <a:t>een</a:t>
            </a:r>
            <a:r>
              <a:rPr lang="en-US" sz="2400" b="1" dirty="0" smtClean="0">
                <a:solidFill>
                  <a:srgbClr val="000000"/>
                </a:solidFill>
                <a:latin typeface="Calibri" panose="020F0502020204030204" pitchFamily="34" charset="0"/>
              </a:rPr>
              <a:t> </a:t>
            </a:r>
            <a:r>
              <a:rPr lang="en-US" sz="2400" b="1" dirty="0" err="1" smtClean="0">
                <a:solidFill>
                  <a:srgbClr val="000000"/>
                </a:solidFill>
                <a:latin typeface="Calibri" panose="020F0502020204030204" pitchFamily="34" charset="0"/>
              </a:rPr>
              <a:t>actie</a:t>
            </a:r>
            <a:endParaRPr lang="en-US" sz="2400" b="1" dirty="0" smtClean="0">
              <a:solidFill>
                <a:srgbClr val="000000"/>
              </a:solidFill>
              <a:latin typeface="Calibri" panose="020F0502020204030204" pitchFamily="34" charset="0"/>
            </a:endParaRPr>
          </a:p>
          <a:p>
            <a:pPr marL="342900" indent="-342900" algn="just">
              <a:buFont typeface="Arial" panose="020B0604020202020204" pitchFamily="34" charset="0"/>
              <a:buChar char="•"/>
            </a:pPr>
            <a:r>
              <a:rPr lang="en-US" sz="2400" dirty="0" err="1" smtClean="0">
                <a:solidFill>
                  <a:srgbClr val="000000"/>
                </a:solidFill>
                <a:latin typeface="Calibri" panose="020F0502020204030204" pitchFamily="34" charset="0"/>
              </a:rPr>
              <a:t>Doet</a:t>
            </a:r>
            <a:r>
              <a:rPr lang="en-US" sz="2400" dirty="0" smtClean="0">
                <a:solidFill>
                  <a:srgbClr val="000000"/>
                </a:solidFill>
                <a:latin typeface="Calibri" panose="020F0502020204030204" pitchFamily="34" charset="0"/>
              </a:rPr>
              <a:t> de school het heel </a:t>
            </a:r>
            <a:r>
              <a:rPr lang="en-US" sz="2400" dirty="0" err="1" smtClean="0">
                <a:solidFill>
                  <a:srgbClr val="000000"/>
                </a:solidFill>
                <a:latin typeface="Calibri" panose="020F0502020204030204" pitchFamily="34" charset="0"/>
              </a:rPr>
              <a:t>goed</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Verzin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manier</a:t>
            </a:r>
            <a:r>
              <a:rPr lang="en-US" sz="2400" dirty="0" smtClean="0">
                <a:solidFill>
                  <a:srgbClr val="000000"/>
                </a:solidFill>
                <a:latin typeface="Calibri" panose="020F0502020204030204" pitchFamily="34" charset="0"/>
              </a:rPr>
              <a:t> om </a:t>
            </a:r>
            <a:r>
              <a:rPr lang="en-US" sz="2400" dirty="0" err="1" smtClean="0">
                <a:solidFill>
                  <a:srgbClr val="000000"/>
                </a:solidFill>
                <a:latin typeface="Calibri" panose="020F0502020204030204" pitchFamily="34" charset="0"/>
              </a:rPr>
              <a:t>hier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aandacht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aan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te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geven</a:t>
            </a:r>
            <a:r>
              <a:rPr lang="en-US" sz="2400" dirty="0" smtClean="0">
                <a:solidFill>
                  <a:srgbClr val="000000"/>
                </a:solidFill>
                <a:latin typeface="Calibri" panose="020F0502020204030204" pitchFamily="34" charset="0"/>
              </a:rPr>
              <a:t>. </a:t>
            </a:r>
          </a:p>
          <a:p>
            <a:pPr marL="342900" indent="-342900" algn="just">
              <a:buFont typeface="Arial" panose="020B0604020202020204" pitchFamily="34" charset="0"/>
              <a:buChar char="•"/>
            </a:pPr>
            <a:r>
              <a:rPr lang="en-US" sz="2400" dirty="0" err="1" smtClean="0">
                <a:solidFill>
                  <a:srgbClr val="000000"/>
                </a:solidFill>
                <a:latin typeface="Calibri" panose="020F0502020204030204" pitchFamily="34" charset="0"/>
              </a:rPr>
              <a:t>Doet</a:t>
            </a:r>
            <a:r>
              <a:rPr lang="en-US" sz="2400" dirty="0" smtClean="0">
                <a:solidFill>
                  <a:srgbClr val="000000"/>
                </a:solidFill>
                <a:latin typeface="Calibri" panose="020F0502020204030204" pitchFamily="34" charset="0"/>
              </a:rPr>
              <a:t> de school het </a:t>
            </a:r>
            <a:r>
              <a:rPr lang="en-US" sz="2400" dirty="0" err="1" smtClean="0">
                <a:solidFill>
                  <a:srgbClr val="000000"/>
                </a:solidFill>
                <a:latin typeface="Calibri" panose="020F0502020204030204" pitchFamily="34" charset="0"/>
              </a:rPr>
              <a:t>slecht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Maak</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actieplan</a:t>
            </a:r>
            <a:r>
              <a:rPr lang="en-US" sz="2400" dirty="0" smtClean="0">
                <a:solidFill>
                  <a:srgbClr val="000000"/>
                </a:solidFill>
                <a:latin typeface="Calibri" panose="020F0502020204030204" pitchFamily="34" charset="0"/>
              </a:rPr>
              <a:t> om </a:t>
            </a:r>
            <a:r>
              <a:rPr lang="en-US" sz="2400" dirty="0" err="1" smtClean="0">
                <a:solidFill>
                  <a:srgbClr val="000000"/>
                </a:solidFill>
                <a:latin typeface="Calibri" panose="020F0502020204030204" pitchFamily="34" charset="0"/>
              </a:rPr>
              <a:t>hier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verandering</a:t>
            </a:r>
            <a:r>
              <a:rPr lang="en-US" sz="2400" dirty="0" smtClean="0">
                <a:solidFill>
                  <a:srgbClr val="000000"/>
                </a:solidFill>
                <a:latin typeface="Calibri" panose="020F0502020204030204" pitchFamily="34" charset="0"/>
              </a:rPr>
              <a:t> in </a:t>
            </a:r>
            <a:r>
              <a:rPr lang="en-US" sz="2400" dirty="0" err="1" smtClean="0">
                <a:solidFill>
                  <a:srgbClr val="000000"/>
                </a:solidFill>
                <a:latin typeface="Calibri" panose="020F0502020204030204" pitchFamily="34" charset="0"/>
              </a:rPr>
              <a:t>te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brengen</a:t>
            </a:r>
            <a:r>
              <a:rPr lang="en-US" sz="2400" dirty="0" smtClean="0">
                <a:solidFill>
                  <a:srgbClr val="000000"/>
                </a:solidFill>
                <a:latin typeface="Calibri" panose="020F0502020204030204" pitchFamily="34" charset="0"/>
              </a:rPr>
              <a:t>. </a:t>
            </a:r>
          </a:p>
          <a:p>
            <a:pPr algn="just"/>
            <a:endParaRPr lang="en-US" sz="2400" b="1" dirty="0" smtClean="0">
              <a:solidFill>
                <a:srgbClr val="000000"/>
              </a:solidFill>
              <a:latin typeface="Calibri" panose="020F0502020204030204" pitchFamily="34" charset="0"/>
            </a:endParaRPr>
          </a:p>
        </p:txBody>
      </p:sp>
      <p:sp>
        <p:nvSpPr>
          <p:cNvPr id="15" name="Rectangle 14"/>
          <p:cNvSpPr/>
          <p:nvPr/>
        </p:nvSpPr>
        <p:spPr>
          <a:xfrm>
            <a:off x="330943" y="3103268"/>
            <a:ext cx="5633439" cy="2678792"/>
          </a:xfrm>
          <a:prstGeom prst="rect">
            <a:avLst/>
          </a:prstGeom>
          <a:solidFill>
            <a:srgbClr val="92D050">
              <a:alpha val="40000"/>
            </a:srgbClr>
          </a:solidFill>
          <a:ln>
            <a:noFill/>
          </a:ln>
        </p:spPr>
        <p:txBody>
          <a:bodyPr/>
          <a:lstStyle/>
          <a:p>
            <a:pPr algn="just"/>
            <a:r>
              <a:rPr lang="en-US" sz="2400" b="1" dirty="0" smtClean="0">
                <a:solidFill>
                  <a:srgbClr val="000000"/>
                </a:solidFill>
                <a:latin typeface="Calibri" panose="020F0502020204030204" pitchFamily="34" charset="0"/>
              </a:rPr>
              <a:t>TIP 2. Ga op </a:t>
            </a:r>
            <a:r>
              <a:rPr lang="en-US" sz="2400" b="1" dirty="0" err="1" smtClean="0">
                <a:solidFill>
                  <a:srgbClr val="000000"/>
                </a:solidFill>
                <a:latin typeface="Calibri" panose="020F0502020204030204" pitchFamily="34" charset="0"/>
              </a:rPr>
              <a:t>veldonderzoek</a:t>
            </a:r>
            <a:endParaRPr lang="en-US" sz="2400" b="1" dirty="0" smtClean="0">
              <a:solidFill>
                <a:srgbClr val="000000"/>
              </a:solidFill>
              <a:latin typeface="Calibri" panose="020F0502020204030204" pitchFamily="34" charset="0"/>
            </a:endParaRPr>
          </a:p>
          <a:p>
            <a:pPr marL="342900" indent="-342900" algn="just">
              <a:buFont typeface="Arial" panose="020B0604020202020204" pitchFamily="34" charset="0"/>
              <a:buChar char="•"/>
            </a:pPr>
            <a:r>
              <a:rPr lang="en-US" sz="2400" dirty="0" err="1">
                <a:solidFill>
                  <a:srgbClr val="000000"/>
                </a:solidFill>
                <a:latin typeface="Calibri" panose="020F0502020204030204" pitchFamily="34" charset="0"/>
              </a:rPr>
              <a:t>Onderzoek</a:t>
            </a:r>
            <a:r>
              <a:rPr lang="en-US" sz="2400" dirty="0">
                <a:solidFill>
                  <a:srgbClr val="000000"/>
                </a:solidFill>
                <a:latin typeface="Calibri" panose="020F0502020204030204" pitchFamily="34" charset="0"/>
              </a:rPr>
              <a:t> </a:t>
            </a:r>
            <a:r>
              <a:rPr lang="en-US" sz="2400" dirty="0" err="1">
                <a:solidFill>
                  <a:srgbClr val="000000"/>
                </a:solidFill>
                <a:latin typeface="Calibri" panose="020F0502020204030204" pitchFamily="34" charset="0"/>
              </a:rPr>
              <a:t>wie</a:t>
            </a:r>
            <a:r>
              <a:rPr lang="en-US" sz="2400" dirty="0">
                <a:solidFill>
                  <a:srgbClr val="000000"/>
                </a:solidFill>
                <a:latin typeface="Calibri" panose="020F0502020204030204" pitchFamily="34" charset="0"/>
              </a:rPr>
              <a:t> de </a:t>
            </a:r>
            <a:r>
              <a:rPr lang="en-US" sz="2400" dirty="0" err="1">
                <a:solidFill>
                  <a:srgbClr val="000000"/>
                </a:solidFill>
                <a:latin typeface="Calibri" panose="020F0502020204030204" pitchFamily="34" charset="0"/>
              </a:rPr>
              <a:t>energieleverancier</a:t>
            </a:r>
            <a:r>
              <a:rPr lang="en-US" sz="2400" dirty="0">
                <a:solidFill>
                  <a:srgbClr val="000000"/>
                </a:solidFill>
                <a:latin typeface="Calibri" panose="020F0502020204030204" pitchFamily="34" charset="0"/>
              </a:rPr>
              <a:t> van de school is. </a:t>
            </a:r>
            <a:r>
              <a:rPr lang="en-US" sz="2400" dirty="0" err="1" smtClean="0">
                <a:solidFill>
                  <a:srgbClr val="000000"/>
                </a:solidFill>
                <a:latin typeface="Calibri" panose="020F0502020204030204" pitchFamily="34" charset="0"/>
              </a:rPr>
              <a:t>Spreek</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bijvoorbeeld</a:t>
            </a:r>
            <a:r>
              <a:rPr lang="en-US" sz="2400" dirty="0" smtClean="0">
                <a:solidFill>
                  <a:srgbClr val="000000"/>
                </a:solidFill>
                <a:latin typeface="Calibri" panose="020F0502020204030204" pitchFamily="34" charset="0"/>
              </a:rPr>
              <a:t> met de </a:t>
            </a:r>
            <a:r>
              <a:rPr lang="en-US" sz="2400" dirty="0" err="1" smtClean="0">
                <a:solidFill>
                  <a:srgbClr val="000000"/>
                </a:solidFill>
                <a:latin typeface="Calibri" panose="020F0502020204030204" pitchFamily="34" charset="0"/>
              </a:rPr>
              <a:t>congierge</a:t>
            </a:r>
            <a:r>
              <a:rPr lang="en-US" sz="2400" dirty="0" smtClean="0">
                <a:solidFill>
                  <a:srgbClr val="000000"/>
                </a:solidFill>
                <a:latin typeface="Calibri" panose="020F0502020204030204" pitchFamily="34" charset="0"/>
              </a:rPr>
              <a:t> of de </a:t>
            </a:r>
            <a:r>
              <a:rPr lang="en-US" sz="2400" dirty="0" err="1" smtClean="0">
                <a:solidFill>
                  <a:srgbClr val="000000"/>
                </a:solidFill>
                <a:latin typeface="Calibri" panose="020F0502020204030204" pitchFamily="34" charset="0"/>
              </a:rPr>
              <a:t>directeur</a:t>
            </a:r>
            <a:r>
              <a:rPr lang="en-US" sz="2400" dirty="0" smtClean="0">
                <a:solidFill>
                  <a:srgbClr val="000000"/>
                </a:solidFill>
                <a:latin typeface="Calibri" panose="020F0502020204030204" pitchFamily="34" charset="0"/>
              </a:rPr>
              <a:t>. </a:t>
            </a:r>
          </a:p>
          <a:p>
            <a:pPr marL="342900" indent="-342900" algn="just">
              <a:buFont typeface="Arial" panose="020B0604020202020204" pitchFamily="34" charset="0"/>
              <a:buChar char="•"/>
            </a:pPr>
            <a:r>
              <a:rPr lang="en-US" sz="2400" dirty="0" smtClean="0">
                <a:solidFill>
                  <a:srgbClr val="000000"/>
                </a:solidFill>
                <a:latin typeface="Calibri" panose="020F0502020204030204" pitchFamily="34" charset="0"/>
              </a:rPr>
              <a:t>Hoe </a:t>
            </a:r>
            <a:r>
              <a:rPr lang="en-US" sz="2400" dirty="0" err="1" smtClean="0">
                <a:solidFill>
                  <a:srgbClr val="000000"/>
                </a:solidFill>
                <a:latin typeface="Calibri" panose="020F0502020204030204" pitchFamily="34" charset="0"/>
              </a:rPr>
              <a:t>wordt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omgegaan</a:t>
            </a:r>
            <a:r>
              <a:rPr lang="en-US" sz="2400" dirty="0" smtClean="0">
                <a:solidFill>
                  <a:srgbClr val="000000"/>
                </a:solidFill>
                <a:latin typeface="Calibri" panose="020F0502020204030204" pitchFamily="34" charset="0"/>
              </a:rPr>
              <a:t> met </a:t>
            </a:r>
            <a:r>
              <a:rPr lang="en-US" sz="2400" dirty="0" err="1" smtClean="0">
                <a:solidFill>
                  <a:srgbClr val="000000"/>
                </a:solidFill>
                <a:latin typeface="Calibri" panose="020F0502020204030204" pitchFamily="34" charset="0"/>
              </a:rPr>
              <a:t>energie</a:t>
            </a:r>
            <a:r>
              <a:rPr lang="en-US" sz="2400" dirty="0">
                <a:solidFill>
                  <a:srgbClr val="000000"/>
                </a:solidFill>
                <a:latin typeface="Calibri" panose="020F0502020204030204" pitchFamily="34" charset="0"/>
              </a:rPr>
              <a:t>?</a:t>
            </a:r>
            <a:r>
              <a:rPr lang="en-US" sz="2400" dirty="0" smtClean="0">
                <a:solidFill>
                  <a:srgbClr val="000000"/>
                </a:solidFill>
                <a:latin typeface="Calibri" panose="020F0502020204030204" pitchFamily="34" charset="0"/>
              </a:rPr>
              <a:t> Is de school </a:t>
            </a:r>
            <a:r>
              <a:rPr lang="en-US" sz="2400" dirty="0" err="1" smtClean="0">
                <a:solidFill>
                  <a:srgbClr val="000000"/>
                </a:solidFill>
                <a:latin typeface="Calibri" panose="020F0502020204030204" pitchFamily="34" charset="0"/>
              </a:rPr>
              <a:t>zuinig</a:t>
            </a:r>
            <a:r>
              <a:rPr lang="en-US" sz="2400" dirty="0" smtClean="0">
                <a:solidFill>
                  <a:srgbClr val="000000"/>
                </a:solidFill>
                <a:latin typeface="Calibri" panose="020F0502020204030204" pitchFamily="34" charset="0"/>
              </a:rPr>
              <a:t> of </a:t>
            </a:r>
            <a:r>
              <a:rPr lang="en-US" sz="2400" dirty="0" err="1" smtClean="0">
                <a:solidFill>
                  <a:srgbClr val="000000"/>
                </a:solidFill>
                <a:latin typeface="Calibri" panose="020F0502020204030204" pitchFamily="34" charset="0"/>
              </a:rPr>
              <a:t>wordt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veel</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energie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verspild</a:t>
            </a:r>
            <a:r>
              <a:rPr lang="en-US" sz="2400" dirty="0" smtClean="0">
                <a:solidFill>
                  <a:srgbClr val="000000"/>
                </a:solidFill>
                <a:latin typeface="Calibri" panose="020F0502020204030204" pitchFamily="34" charset="0"/>
              </a:rPr>
              <a:t>?</a:t>
            </a:r>
          </a:p>
          <a:p>
            <a:pPr algn="just"/>
            <a:endParaRPr lang="en-US" sz="2400" dirty="0" smtClean="0">
              <a:solidFill>
                <a:srgbClr val="000000"/>
              </a:solidFill>
              <a:latin typeface="Calibri" panose="020F050202020403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7510" y="3160899"/>
            <a:ext cx="6001495" cy="3102814"/>
          </a:xfrm>
          <a:prstGeom prst="rect">
            <a:avLst/>
          </a:prstGeom>
        </p:spPr>
      </p:pic>
      <p:pic>
        <p:nvPicPr>
          <p:cNvPr id="18" name="Picture 10"/>
          <p:cNvPicPr/>
          <p:nvPr/>
        </p:nvPicPr>
        <p:blipFill>
          <a:blip r:embed="rId3"/>
          <a:stretch/>
        </p:blipFill>
        <p:spPr>
          <a:xfrm>
            <a:off x="9162152" y="6302590"/>
            <a:ext cx="2894760" cy="452880"/>
          </a:xfrm>
          <a:prstGeom prst="rect">
            <a:avLst/>
          </a:prstGeom>
          <a:ln>
            <a:noFill/>
          </a:ln>
        </p:spPr>
      </p:pic>
    </p:spTree>
    <p:extLst>
      <p:ext uri="{BB962C8B-B14F-4D97-AF65-F5344CB8AC3E}">
        <p14:creationId xmlns:p14="http://schemas.microsoft.com/office/powerpoint/2010/main" val="16080085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Shape 4"/>
          <p:cNvSpPr txBox="1"/>
          <p:nvPr/>
        </p:nvSpPr>
        <p:spPr>
          <a:xfrm>
            <a:off x="105955" y="226411"/>
            <a:ext cx="7823842" cy="1767281"/>
          </a:xfrm>
          <a:prstGeom prst="rect">
            <a:avLst/>
          </a:prstGeom>
          <a:solidFill>
            <a:srgbClr val="8FCAE7">
              <a:alpha val="40000"/>
            </a:srgbClr>
          </a:solidFill>
          <a:ln>
            <a:noFill/>
          </a:ln>
        </p:spPr>
        <p:txBody>
          <a:bodyPr/>
          <a:lstStyle/>
          <a:p>
            <a:pPr algn="just">
              <a:lnSpc>
                <a:spcPct val="100000"/>
              </a:lnSpc>
            </a:pPr>
            <a:endParaRPr lang="en-US" sz="2800" b="1" dirty="0">
              <a:solidFill>
                <a:srgbClr val="000000"/>
              </a:solidFill>
              <a:latin typeface="Calibri" panose="020F0502020204030204" pitchFamily="34" charset="0"/>
            </a:endParaRPr>
          </a:p>
          <a:p>
            <a:pPr marL="342900" indent="-342900" algn="just">
              <a:lnSpc>
                <a:spcPct val="100000"/>
              </a:lnSpc>
              <a:buFont typeface="Wingdings" panose="05000000000000000000" pitchFamily="2" charset="2"/>
              <a:buChar char="q"/>
            </a:pPr>
            <a:endParaRPr lang="en-US" sz="2800"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dirty="0" smtClean="0">
              <a:solidFill>
                <a:srgbClr val="000000"/>
              </a:solidFill>
              <a:latin typeface="Calibri" panose="020F0502020204030204" pitchFamily="34" charset="0"/>
            </a:endParaRPr>
          </a:p>
          <a:p>
            <a:pPr algn="just">
              <a:lnSpc>
                <a:spcPct val="100000"/>
              </a:lnSpc>
            </a:pPr>
            <a:endParaRPr lang="nl-NL" sz="2800" strike="noStrike" dirty="0" smtClean="0">
              <a:solidFill>
                <a:srgbClr val="000000"/>
              </a:solidFill>
              <a:latin typeface="Calibri" panose="020F0502020204030204" pitchFamily="34" charset="0"/>
            </a:endParaRPr>
          </a:p>
          <a:p>
            <a:pPr algn="just">
              <a:lnSpc>
                <a:spcPct val="100000"/>
              </a:lnSpc>
            </a:pPr>
            <a:endParaRPr lang="nl-NL" sz="2400" dirty="0">
              <a:solidFill>
                <a:srgbClr val="000000"/>
              </a:solidFill>
              <a:latin typeface="Calibri"/>
            </a:endParaRPr>
          </a:p>
          <a:p>
            <a:pPr algn="just">
              <a:lnSpc>
                <a:spcPct val="100000"/>
              </a:lnSpc>
            </a:pPr>
            <a:endParaRPr sz="2400" dirty="0"/>
          </a:p>
        </p:txBody>
      </p:sp>
      <p:sp>
        <p:nvSpPr>
          <p:cNvPr id="7" name="Rectangle 6"/>
          <p:cNvSpPr/>
          <p:nvPr/>
        </p:nvSpPr>
        <p:spPr>
          <a:xfrm>
            <a:off x="105955" y="334776"/>
            <a:ext cx="7326654" cy="1877437"/>
          </a:xfrm>
          <a:prstGeom prst="rect">
            <a:avLst/>
          </a:prstGeom>
        </p:spPr>
        <p:txBody>
          <a:bodyPr wrap="square">
            <a:spAutoFit/>
          </a:bodyPr>
          <a:lstStyle/>
          <a:p>
            <a:pPr algn="just">
              <a:lnSpc>
                <a:spcPct val="100000"/>
              </a:lnSpc>
            </a:pPr>
            <a:r>
              <a:rPr lang="en-US" sz="2400" b="1" dirty="0" err="1" smtClean="0">
                <a:solidFill>
                  <a:srgbClr val="000000"/>
                </a:solidFill>
                <a:latin typeface="Calibri" panose="020F0502020204030204" pitchFamily="34" charset="0"/>
              </a:rPr>
              <a:t>Actievoeren</a:t>
            </a:r>
            <a:endParaRPr lang="en-US" sz="2400" b="1" dirty="0" smtClean="0">
              <a:solidFill>
                <a:srgbClr val="000000"/>
              </a:solidFill>
              <a:latin typeface="Calibri" panose="020F0502020204030204" pitchFamily="34" charset="0"/>
            </a:endParaRPr>
          </a:p>
          <a:p>
            <a:pPr algn="just">
              <a:lnSpc>
                <a:spcPct val="100000"/>
              </a:lnSpc>
            </a:pPr>
            <a:r>
              <a:rPr lang="en-US" sz="2400" dirty="0" smtClean="0">
                <a:solidFill>
                  <a:srgbClr val="000000"/>
                </a:solidFill>
                <a:latin typeface="Calibri" panose="020F0502020204030204" pitchFamily="34" charset="0"/>
              </a:rPr>
              <a:t>Greenpeace </a:t>
            </a:r>
            <a:r>
              <a:rPr lang="en-US" sz="2400" dirty="0" err="1" smtClean="0">
                <a:solidFill>
                  <a:srgbClr val="000000"/>
                </a:solidFill>
                <a:latin typeface="Calibri" panose="020F0502020204030204" pitchFamily="34" charset="0"/>
              </a:rPr>
              <a:t>geeft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niet</a:t>
            </a:r>
            <a:r>
              <a:rPr lang="en-US" sz="2400" dirty="0" smtClean="0">
                <a:solidFill>
                  <a:srgbClr val="000000"/>
                </a:solidFill>
                <a:latin typeface="Calibri" panose="020F0502020204030204" pitchFamily="34" charset="0"/>
              </a:rPr>
              <a:t> op </a:t>
            </a:r>
            <a:r>
              <a:rPr lang="en-US" sz="2400" dirty="0" err="1" smtClean="0">
                <a:solidFill>
                  <a:srgbClr val="000000"/>
                </a:solidFill>
                <a:latin typeface="Calibri" panose="020F0502020204030204" pitchFamily="34" charset="0"/>
              </a:rPr>
              <a:t>als</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praten</a:t>
            </a:r>
            <a:r>
              <a:rPr lang="en-US" sz="2400" dirty="0" smtClean="0">
                <a:solidFill>
                  <a:srgbClr val="000000"/>
                </a:solidFill>
                <a:latin typeface="Calibri" panose="020F0502020204030204" pitchFamily="34" charset="0"/>
              </a:rPr>
              <a:t> met ministers of </a:t>
            </a:r>
            <a:r>
              <a:rPr lang="en-US" sz="2400" dirty="0" err="1" smtClean="0">
                <a:solidFill>
                  <a:srgbClr val="000000"/>
                </a:solidFill>
                <a:latin typeface="Calibri" panose="020F0502020204030204" pitchFamily="34" charset="0"/>
              </a:rPr>
              <a:t>bedrijven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niet</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helpt</a:t>
            </a:r>
            <a:r>
              <a:rPr lang="en-US" sz="2400" dirty="0" smtClean="0">
                <a:solidFill>
                  <a:srgbClr val="000000"/>
                </a:solidFill>
                <a:latin typeface="Calibri" panose="020F0502020204030204" pitchFamily="34" charset="0"/>
              </a:rPr>
              <a:t>. We </a:t>
            </a:r>
            <a:r>
              <a:rPr lang="en-US" sz="2400" dirty="0" err="1" smtClean="0">
                <a:solidFill>
                  <a:srgbClr val="000000"/>
                </a:solidFill>
                <a:latin typeface="Calibri" panose="020F0502020204030204" pitchFamily="34" charset="0"/>
              </a:rPr>
              <a:t>delen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onze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boodschap</a:t>
            </a:r>
            <a:r>
              <a:rPr lang="en-US" sz="2400" dirty="0" smtClean="0">
                <a:solidFill>
                  <a:srgbClr val="000000"/>
                </a:solidFill>
                <a:latin typeface="Calibri" panose="020F0502020204030204" pitchFamily="34" charset="0"/>
              </a:rPr>
              <a:t> met het </a:t>
            </a:r>
            <a:r>
              <a:rPr lang="en-US" sz="2400" dirty="0" err="1" smtClean="0">
                <a:solidFill>
                  <a:srgbClr val="000000"/>
                </a:solidFill>
                <a:latin typeface="Calibri" panose="020F0502020204030204" pitchFamily="34" charset="0"/>
              </a:rPr>
              <a:t>grote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publiek</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vragen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hun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steun</a:t>
            </a:r>
            <a:r>
              <a:rPr lang="en-US" sz="2400" dirty="0" smtClean="0">
                <a:solidFill>
                  <a:srgbClr val="000000"/>
                </a:solidFill>
                <a:latin typeface="Calibri" panose="020F0502020204030204" pitchFamily="34" charset="0"/>
              </a:rPr>
              <a:t>. Of we </a:t>
            </a:r>
            <a:r>
              <a:rPr lang="en-US" sz="2400" dirty="0" err="1" smtClean="0">
                <a:solidFill>
                  <a:srgbClr val="000000"/>
                </a:solidFill>
                <a:latin typeface="Calibri" panose="020F0502020204030204" pitchFamily="34" charset="0"/>
              </a:rPr>
              <a:t>voeren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actie</a:t>
            </a:r>
            <a:r>
              <a:rPr lang="en-US" sz="2400" dirty="0" smtClean="0">
                <a:solidFill>
                  <a:srgbClr val="000000"/>
                </a:solidFill>
                <a:latin typeface="Calibri" panose="020F0502020204030204" pitchFamily="34" charset="0"/>
              </a:rPr>
              <a:t>. </a:t>
            </a:r>
          </a:p>
          <a:p>
            <a:pPr algn="just">
              <a:lnSpc>
                <a:spcPct val="100000"/>
              </a:lnSpc>
            </a:pPr>
            <a:endParaRPr lang="en-US" sz="2000" dirty="0" smtClean="0">
              <a:solidFill>
                <a:srgbClr val="000000"/>
              </a:solidFill>
              <a:latin typeface="Calibri" panose="020F0502020204030204" pitchFamily="34" charset="0"/>
            </a:endParaRPr>
          </a:p>
        </p:txBody>
      </p:sp>
      <p:sp>
        <p:nvSpPr>
          <p:cNvPr id="17" name="TextShape 4"/>
          <p:cNvSpPr txBox="1"/>
          <p:nvPr/>
        </p:nvSpPr>
        <p:spPr>
          <a:xfrm>
            <a:off x="8477573" y="970539"/>
            <a:ext cx="3481056" cy="4630402"/>
          </a:xfrm>
          <a:prstGeom prst="rect">
            <a:avLst/>
          </a:prstGeom>
          <a:solidFill>
            <a:srgbClr val="8FCAE7">
              <a:alpha val="40000"/>
            </a:srgbClr>
          </a:solidFill>
          <a:ln>
            <a:noFill/>
          </a:ln>
        </p:spPr>
        <p:txBody>
          <a:bodyPr/>
          <a:lstStyle/>
          <a:p>
            <a:pPr algn="just">
              <a:lnSpc>
                <a:spcPct val="100000"/>
              </a:lnSpc>
            </a:pPr>
            <a:r>
              <a:rPr lang="en-US" sz="2400" b="1" dirty="0" err="1" smtClean="0">
                <a:solidFill>
                  <a:srgbClr val="000000"/>
                </a:solidFill>
                <a:latin typeface="Calibri" panose="020F0502020204030204" pitchFamily="34" charset="0"/>
              </a:rPr>
              <a:t>Actie</a:t>
            </a:r>
            <a:r>
              <a:rPr lang="en-US" sz="2400" b="1" dirty="0" smtClean="0">
                <a:solidFill>
                  <a:srgbClr val="000000"/>
                </a:solidFill>
                <a:latin typeface="Calibri" panose="020F0502020204030204" pitchFamily="34" charset="0"/>
              </a:rPr>
              <a:t>-tips</a:t>
            </a:r>
            <a:endParaRPr lang="en-US" sz="2400" b="1" dirty="0">
              <a:solidFill>
                <a:srgbClr val="000000"/>
              </a:solidFill>
              <a:latin typeface="Calibri" panose="020F0502020204030204" pitchFamily="34" charset="0"/>
            </a:endParaRPr>
          </a:p>
          <a:p>
            <a:pPr>
              <a:lnSpc>
                <a:spcPct val="100000"/>
              </a:lnSpc>
            </a:pPr>
            <a:endParaRPr lang="en-US" sz="2400" dirty="0">
              <a:solidFill>
                <a:srgbClr val="000000"/>
              </a:solidFill>
              <a:latin typeface="Calibri" panose="020F0502020204030204" pitchFamily="34" charset="0"/>
            </a:endParaRPr>
          </a:p>
          <a:p>
            <a:pPr marL="285750" indent="-285750">
              <a:lnSpc>
                <a:spcPct val="100000"/>
              </a:lnSpc>
              <a:buFont typeface="Arial" panose="020B0604020202020204" pitchFamily="34" charset="0"/>
              <a:buChar char="•"/>
            </a:pPr>
            <a:r>
              <a:rPr lang="en-US" sz="2400" dirty="0" err="1" smtClean="0">
                <a:solidFill>
                  <a:srgbClr val="000000"/>
                </a:solidFill>
                <a:latin typeface="Calibri" panose="020F0502020204030204" pitchFamily="34" charset="0"/>
              </a:rPr>
              <a:t>Organiseer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debat</a:t>
            </a:r>
            <a:r>
              <a:rPr lang="en-US" sz="2400" dirty="0" smtClean="0">
                <a:solidFill>
                  <a:srgbClr val="000000"/>
                </a:solidFill>
                <a:latin typeface="Calibri" panose="020F0502020204030204" pitchFamily="34" charset="0"/>
              </a:rPr>
              <a:t> met de </a:t>
            </a:r>
            <a:r>
              <a:rPr lang="en-US" sz="2400" dirty="0" err="1" smtClean="0">
                <a:solidFill>
                  <a:srgbClr val="000000"/>
                </a:solidFill>
                <a:latin typeface="Calibri" panose="020F0502020204030204" pitchFamily="34" charset="0"/>
              </a:rPr>
              <a:t>directeur</a:t>
            </a:r>
            <a:endParaRPr lang="en-US" sz="2400" dirty="0">
              <a:solidFill>
                <a:srgbClr val="000000"/>
              </a:solidFill>
              <a:latin typeface="Calibri" panose="020F0502020204030204" pitchFamily="34" charset="0"/>
            </a:endParaRPr>
          </a:p>
          <a:p>
            <a:pPr marL="285750" indent="-285750">
              <a:lnSpc>
                <a:spcPct val="100000"/>
              </a:lnSpc>
              <a:buFont typeface="Arial" panose="020B0604020202020204" pitchFamily="34" charset="0"/>
              <a:buChar char="•"/>
            </a:pPr>
            <a:r>
              <a:rPr lang="en-US" sz="2400" dirty="0" smtClean="0">
                <a:solidFill>
                  <a:srgbClr val="000000"/>
                </a:solidFill>
                <a:latin typeface="Calibri" panose="020F0502020204030204" pitchFamily="34" charset="0"/>
              </a:rPr>
              <a:t>Start </a:t>
            </a:r>
            <a:r>
              <a:rPr lang="en-US" sz="2400" dirty="0" err="1" smtClean="0">
                <a:solidFill>
                  <a:srgbClr val="000000"/>
                </a:solidFill>
                <a:latin typeface="Calibri" panose="020F0502020204030204" pitchFamily="34" charset="0"/>
              </a:rPr>
              <a:t>een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petitie</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onder</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leerlingen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ouders</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en</a:t>
            </a:r>
            <a:r>
              <a:rPr lang="en-US" sz="2400" dirty="0" smtClean="0">
                <a:solidFill>
                  <a:srgbClr val="000000"/>
                </a:solidFill>
                <a:latin typeface="Calibri" panose="020F0502020204030204" pitchFamily="34" charset="0"/>
              </a:rPr>
              <a:t> </a:t>
            </a:r>
            <a:r>
              <a:rPr lang="en-US" sz="2400" dirty="0" err="1" smtClean="0">
                <a:solidFill>
                  <a:srgbClr val="000000"/>
                </a:solidFill>
                <a:latin typeface="Calibri" panose="020F0502020204030204" pitchFamily="34" charset="0"/>
              </a:rPr>
              <a:t>docenten</a:t>
            </a:r>
            <a:endParaRPr lang="en-US" sz="2400" dirty="0">
              <a:solidFill>
                <a:srgbClr val="000000"/>
              </a:solidFill>
              <a:latin typeface="Calibri" panose="020F0502020204030204" pitchFamily="34" charset="0"/>
            </a:endParaRPr>
          </a:p>
          <a:p>
            <a:pPr marL="285750" indent="-285750">
              <a:lnSpc>
                <a:spcPct val="100000"/>
              </a:lnSpc>
              <a:buFont typeface="Arial" panose="020B0604020202020204" pitchFamily="34" charset="0"/>
              <a:buChar char="•"/>
            </a:pPr>
            <a:r>
              <a:rPr lang="en-US" sz="2400" dirty="0" err="1" smtClean="0">
                <a:solidFill>
                  <a:srgbClr val="000000"/>
                </a:solidFill>
                <a:latin typeface="Calibri" panose="020F0502020204030204" pitchFamily="34" charset="0"/>
              </a:rPr>
              <a:t>Voer</a:t>
            </a:r>
            <a:r>
              <a:rPr lang="en-US" sz="2400" dirty="0" smtClean="0">
                <a:solidFill>
                  <a:srgbClr val="000000"/>
                </a:solidFill>
                <a:latin typeface="Calibri" panose="020F0502020204030204" pitchFamily="34" charset="0"/>
              </a:rPr>
              <a:t> </a:t>
            </a:r>
            <a:r>
              <a:rPr lang="en-US" sz="2400" dirty="0">
                <a:solidFill>
                  <a:srgbClr val="000000"/>
                </a:solidFill>
                <a:latin typeface="Calibri" panose="020F0502020204030204" pitchFamily="34" charset="0"/>
              </a:rPr>
              <a:t>online </a:t>
            </a:r>
            <a:r>
              <a:rPr lang="en-US" sz="2400" dirty="0" err="1">
                <a:solidFill>
                  <a:srgbClr val="000000"/>
                </a:solidFill>
                <a:latin typeface="Calibri" panose="020F0502020204030204" pitchFamily="34" charset="0"/>
              </a:rPr>
              <a:t>actie</a:t>
            </a:r>
            <a:r>
              <a:rPr lang="en-US" sz="2400" dirty="0">
                <a:solidFill>
                  <a:srgbClr val="000000"/>
                </a:solidFill>
                <a:latin typeface="Calibri" panose="020F0502020204030204" pitchFamily="34" charset="0"/>
              </a:rPr>
              <a:t> op social media. </a:t>
            </a:r>
          </a:p>
          <a:p>
            <a:pPr>
              <a:lnSpc>
                <a:spcPct val="100000"/>
              </a:lnSpc>
            </a:pPr>
            <a:endParaRPr lang="en-US" sz="2400" dirty="0">
              <a:solidFill>
                <a:srgbClr val="000000"/>
              </a:solidFill>
              <a:latin typeface="Calibri" panose="020F0502020204030204" pitchFamily="34" charset="0"/>
            </a:endParaRPr>
          </a:p>
          <a:p>
            <a:pPr algn="just">
              <a:lnSpc>
                <a:spcPct val="100000"/>
              </a:lnSpc>
            </a:pPr>
            <a:endParaRPr lang="en-US" sz="2400" b="1" dirty="0">
              <a:solidFill>
                <a:srgbClr val="000000"/>
              </a:solidFill>
              <a:latin typeface="Calibri" panose="020F0502020204030204" pitchFamily="34" charset="0"/>
            </a:endParaRPr>
          </a:p>
        </p:txBody>
      </p:sp>
      <p:sp>
        <p:nvSpPr>
          <p:cNvPr id="12" name="CustomShape 2"/>
          <p:cNvSpPr/>
          <p:nvPr/>
        </p:nvSpPr>
        <p:spPr>
          <a:xfrm>
            <a:off x="-1" y="6013494"/>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4" name="Rectangle 13">
            <a:hlinkClick r:id="rId3" action="ppaction://hlinksldjump"/>
          </p:cNvPr>
          <p:cNvSpPr/>
          <p:nvPr/>
        </p:nvSpPr>
        <p:spPr>
          <a:xfrm>
            <a:off x="3934684" y="6137215"/>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tangle 18">
            <a:hlinkClick r:id="rId4" action="ppaction://hlinksldjump"/>
          </p:cNvPr>
          <p:cNvSpPr/>
          <p:nvPr/>
        </p:nvSpPr>
        <p:spPr>
          <a:xfrm>
            <a:off x="8477573" y="6137215"/>
            <a:ext cx="3289810"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tangle 21"/>
          <p:cNvSpPr/>
          <p:nvPr/>
        </p:nvSpPr>
        <p:spPr>
          <a:xfrm rot="21135638">
            <a:off x="9910301" y="4657014"/>
            <a:ext cx="2015914" cy="523220"/>
          </a:xfrm>
          <a:prstGeom prst="rect">
            <a:avLst/>
          </a:prstGeom>
        </p:spPr>
        <p:txBody>
          <a:bodyPr wrap="square">
            <a:spAutoFit/>
          </a:bodyPr>
          <a:lstStyle/>
          <a:p>
            <a:pPr algn="just">
              <a:lnSpc>
                <a:spcPct val="100000"/>
              </a:lnSpc>
            </a:pPr>
            <a:r>
              <a:rPr lang="en-US" sz="2800" b="1" spc="-150" dirty="0">
                <a:solidFill>
                  <a:srgbClr val="92D050"/>
                </a:solidFill>
                <a:effectLst>
                  <a:outerShdw blurRad="38100" dist="38100" dir="2700000" algn="tl">
                    <a:srgbClr val="000000">
                      <a:alpha val="43137"/>
                    </a:srgbClr>
                  </a:outerShdw>
                </a:effectLst>
                <a:latin typeface="Calibri" panose="020F0502020204030204" pitchFamily="34" charset="0"/>
              </a:rPr>
              <a:t>#</a:t>
            </a:r>
            <a:r>
              <a:rPr lang="en-US" sz="2800" b="1" spc="-150" dirty="0" err="1">
                <a:solidFill>
                  <a:srgbClr val="92D050"/>
                </a:solidFill>
                <a:effectLst>
                  <a:outerShdw blurRad="38100" dist="38100" dir="2700000" algn="tl">
                    <a:srgbClr val="000000">
                      <a:alpha val="43137"/>
                    </a:srgbClr>
                  </a:outerShdw>
                </a:effectLst>
                <a:latin typeface="Calibri" panose="020F0502020204030204" pitchFamily="34" charset="0"/>
              </a:rPr>
              <a:t>LoveKlimaat</a:t>
            </a:r>
            <a:endParaRPr lang="en-US" sz="2800" b="1" spc="-150" dirty="0">
              <a:solidFill>
                <a:srgbClr val="92D050"/>
              </a:solidFill>
              <a:effectLst>
                <a:outerShdw blurRad="38100" dist="38100" dir="2700000" algn="tl">
                  <a:srgbClr val="000000">
                    <a:alpha val="43137"/>
                  </a:srgbClr>
                </a:outerShdw>
              </a:effectLst>
              <a:latin typeface="Calibri" panose="020F0502020204030204" pitchFamily="34"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008" y="2117413"/>
            <a:ext cx="6760783" cy="4222132"/>
          </a:xfrm>
          <a:prstGeom prst="rect">
            <a:avLst/>
          </a:prstGeom>
        </p:spPr>
      </p:pic>
      <p:pic>
        <p:nvPicPr>
          <p:cNvPr id="15" name="Picture 10"/>
          <p:cNvPicPr/>
          <p:nvPr/>
        </p:nvPicPr>
        <p:blipFill>
          <a:blip r:embed="rId6"/>
          <a:stretch/>
        </p:blipFill>
        <p:spPr>
          <a:xfrm>
            <a:off x="9092880" y="6254100"/>
            <a:ext cx="2894760" cy="452880"/>
          </a:xfrm>
          <a:prstGeom prst="rect">
            <a:avLst/>
          </a:prstGeom>
          <a:ln>
            <a:noFill/>
          </a:ln>
        </p:spPr>
      </p:pic>
    </p:spTree>
    <p:extLst>
      <p:ext uri="{BB962C8B-B14F-4D97-AF65-F5344CB8AC3E}">
        <p14:creationId xmlns:p14="http://schemas.microsoft.com/office/powerpoint/2010/main" val="37471980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5951622" y="1686768"/>
            <a:ext cx="5999414" cy="3945667"/>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2400" b="1" dirty="0" smtClean="0">
                <a:solidFill>
                  <a:schemeClr val="tx2"/>
                </a:solidFill>
                <a:latin typeface="Calibri" panose="020F0502020204030204" pitchFamily="34" charset="0"/>
              </a:rPr>
              <a:t>Meer </a:t>
            </a:r>
            <a:r>
              <a:rPr lang="en-US" sz="2400" b="1" dirty="0" err="1" smtClean="0">
                <a:solidFill>
                  <a:schemeClr val="tx2"/>
                </a:solidFill>
                <a:latin typeface="Calibri" panose="020F0502020204030204" pitchFamily="34" charset="0"/>
              </a:rPr>
              <a:t>weten</a:t>
            </a:r>
            <a:r>
              <a:rPr lang="en-US" sz="2400" b="1" dirty="0" smtClean="0">
                <a:solidFill>
                  <a:schemeClr val="tx2"/>
                </a:solidFill>
                <a:latin typeface="Calibri" panose="020F0502020204030204" pitchFamily="34" charset="0"/>
              </a:rPr>
              <a:t> over Greenpeace of het </a:t>
            </a:r>
            <a:r>
              <a:rPr lang="en-US" sz="2400" b="1" dirty="0" err="1" smtClean="0">
                <a:solidFill>
                  <a:schemeClr val="tx2"/>
                </a:solidFill>
                <a:latin typeface="Calibri" panose="020F0502020204030204" pitchFamily="34" charset="0"/>
              </a:rPr>
              <a:t>klimaat</a:t>
            </a:r>
            <a:r>
              <a:rPr lang="en-US" sz="2400" b="1" dirty="0" smtClean="0">
                <a:solidFill>
                  <a:schemeClr val="tx2"/>
                </a:solidFill>
                <a:latin typeface="Calibri" panose="020F0502020204030204" pitchFamily="34" charset="0"/>
              </a:rPr>
              <a:t>?</a:t>
            </a:r>
          </a:p>
          <a:p>
            <a:pPr marL="0" indent="0" algn="r">
              <a:buFont typeface="Arial" panose="020B0604020202020204" pitchFamily="34" charset="0"/>
              <a:buNone/>
            </a:pPr>
            <a:r>
              <a:rPr lang="en-US" sz="2400" dirty="0" err="1" smtClean="0">
                <a:solidFill>
                  <a:schemeClr val="tx2"/>
                </a:solidFill>
                <a:latin typeface="Calibri" panose="020F0502020204030204" pitchFamily="34" charset="0"/>
              </a:rPr>
              <a:t>Kijk</a:t>
            </a:r>
            <a:r>
              <a:rPr lang="en-US" sz="2400" dirty="0" smtClean="0">
                <a:solidFill>
                  <a:schemeClr val="tx2"/>
                </a:solidFill>
                <a:latin typeface="Calibri" panose="020F0502020204030204" pitchFamily="34" charset="0"/>
              </a:rPr>
              <a:t> op greenpeace.nl/</a:t>
            </a:r>
            <a:r>
              <a:rPr lang="en-US" sz="2400" dirty="0" err="1" smtClean="0">
                <a:solidFill>
                  <a:schemeClr val="tx2"/>
                </a:solidFill>
                <a:latin typeface="Calibri" panose="020F0502020204030204" pitchFamily="34" charset="0"/>
              </a:rPr>
              <a:t>jongeren</a:t>
            </a:r>
            <a:endParaRPr lang="en-US" sz="2400" dirty="0" smtClean="0">
              <a:solidFill>
                <a:schemeClr val="tx2"/>
              </a:solidFill>
              <a:latin typeface="Calibri" panose="020F0502020204030204" pitchFamily="34" charset="0"/>
            </a:endParaRPr>
          </a:p>
          <a:p>
            <a:pPr marL="0" indent="0" algn="r">
              <a:buFont typeface="Arial" panose="020B0604020202020204" pitchFamily="34" charset="0"/>
              <a:buNone/>
            </a:pPr>
            <a:endParaRPr lang="en-US" sz="2400" dirty="0" smtClean="0">
              <a:solidFill>
                <a:schemeClr val="tx2"/>
              </a:solidFill>
              <a:latin typeface="Calibri" panose="020F0502020204030204" pitchFamily="34" charset="0"/>
            </a:endParaRPr>
          </a:p>
          <a:p>
            <a:pPr marL="0" indent="0" algn="r">
              <a:buFont typeface="Arial" panose="020B0604020202020204" pitchFamily="34" charset="0"/>
              <a:buNone/>
            </a:pPr>
            <a:r>
              <a:rPr lang="en-US" sz="2400" b="1" dirty="0" err="1" smtClean="0">
                <a:solidFill>
                  <a:schemeClr val="tx2"/>
                </a:solidFill>
                <a:latin typeface="Calibri" panose="020F0502020204030204" pitchFamily="34" charset="0"/>
              </a:rPr>
              <a:t>Deel</a:t>
            </a:r>
            <a:r>
              <a:rPr lang="en-US" sz="2400" b="1" dirty="0" smtClean="0">
                <a:solidFill>
                  <a:schemeClr val="tx2"/>
                </a:solidFill>
                <a:latin typeface="Calibri" panose="020F0502020204030204" pitchFamily="34" charset="0"/>
              </a:rPr>
              <a:t> je </a:t>
            </a:r>
            <a:r>
              <a:rPr lang="en-US" sz="2400" b="1" dirty="0" err="1" smtClean="0">
                <a:solidFill>
                  <a:schemeClr val="tx2"/>
                </a:solidFill>
                <a:latin typeface="Calibri" panose="020F0502020204030204" pitchFamily="34" charset="0"/>
              </a:rPr>
              <a:t>acties</a:t>
            </a:r>
            <a:r>
              <a:rPr lang="en-US" sz="2400" b="1" dirty="0" smtClean="0">
                <a:solidFill>
                  <a:schemeClr val="tx2"/>
                </a:solidFill>
                <a:latin typeface="Calibri" panose="020F0502020204030204" pitchFamily="34" charset="0"/>
              </a:rPr>
              <a:t>: </a:t>
            </a:r>
          </a:p>
          <a:p>
            <a:pPr marL="0" indent="0" algn="r">
              <a:buFont typeface="Arial" panose="020B0604020202020204" pitchFamily="34" charset="0"/>
              <a:buNone/>
            </a:pPr>
            <a:r>
              <a:rPr lang="en-US" sz="2400" dirty="0" smtClean="0">
                <a:solidFill>
                  <a:schemeClr val="tx2"/>
                </a:solidFill>
                <a:latin typeface="Calibri" panose="020F0502020204030204" pitchFamily="34" charset="0"/>
              </a:rPr>
              <a:t>Mail </a:t>
            </a:r>
            <a:r>
              <a:rPr lang="en-US" sz="2400" dirty="0" err="1" smtClean="0">
                <a:solidFill>
                  <a:schemeClr val="tx2"/>
                </a:solidFill>
                <a:latin typeface="Calibri" panose="020F0502020204030204" pitchFamily="34" charset="0"/>
              </a:rPr>
              <a:t>naar</a:t>
            </a:r>
            <a:r>
              <a:rPr lang="en-US" sz="2400" dirty="0" smtClean="0">
                <a:solidFill>
                  <a:schemeClr val="tx2"/>
                </a:solidFill>
                <a:latin typeface="Calibri" panose="020F0502020204030204" pitchFamily="34" charset="0"/>
              </a:rPr>
              <a:t> </a:t>
            </a:r>
            <a:r>
              <a:rPr lang="en-US" sz="2400" dirty="0" smtClean="0">
                <a:solidFill>
                  <a:schemeClr val="tx2"/>
                </a:solidFill>
                <a:latin typeface="Calibri" panose="020F0502020204030204" pitchFamily="34" charset="0"/>
              </a:rPr>
              <a:t>educatie.nl@greenpeace.org</a:t>
            </a:r>
            <a:endParaRPr lang="en-US" sz="2400" dirty="0" smtClean="0">
              <a:solidFill>
                <a:schemeClr val="tx2"/>
              </a:solidFill>
              <a:latin typeface="Calibri" panose="020F0502020204030204" pitchFamily="34" charset="0"/>
            </a:endParaRPr>
          </a:p>
          <a:p>
            <a:pPr marL="0" indent="0" algn="r">
              <a:buFont typeface="Arial" panose="020B0604020202020204" pitchFamily="34" charset="0"/>
              <a:buNone/>
            </a:pPr>
            <a:r>
              <a:rPr lang="en-US" sz="2400" dirty="0" err="1" smtClean="0">
                <a:solidFill>
                  <a:schemeClr val="tx2"/>
                </a:solidFill>
                <a:latin typeface="Calibri" panose="020F0502020204030204" pitchFamily="34" charset="0"/>
              </a:rPr>
              <a:t>Plaats</a:t>
            </a:r>
            <a:r>
              <a:rPr lang="en-US" sz="2400" dirty="0" smtClean="0">
                <a:solidFill>
                  <a:schemeClr val="tx2"/>
                </a:solidFill>
                <a:latin typeface="Calibri" panose="020F0502020204030204" pitchFamily="34" charset="0"/>
              </a:rPr>
              <a:t> ‘m op Greenpeacejongeren.tumblr.com </a:t>
            </a:r>
          </a:p>
          <a:p>
            <a:pPr marL="0" indent="0" algn="r">
              <a:buFont typeface="Arial" panose="020B0604020202020204" pitchFamily="34" charset="0"/>
              <a:buNone/>
            </a:pPr>
            <a:r>
              <a:rPr lang="en-US" sz="2400" dirty="0" smtClean="0">
                <a:solidFill>
                  <a:schemeClr val="tx2"/>
                </a:solidFill>
                <a:latin typeface="Calibri" panose="020F0502020204030204" pitchFamily="34" charset="0"/>
              </a:rPr>
              <a:t>of Instagram </a:t>
            </a:r>
            <a:r>
              <a:rPr lang="en-US" sz="2400" dirty="0" err="1" smtClean="0">
                <a:solidFill>
                  <a:schemeClr val="tx2"/>
                </a:solidFill>
                <a:latin typeface="Calibri" panose="020F0502020204030204" pitchFamily="34" charset="0"/>
              </a:rPr>
              <a:t>mee</a:t>
            </a:r>
            <a:r>
              <a:rPr lang="en-US" sz="2400" dirty="0" smtClean="0">
                <a:solidFill>
                  <a:schemeClr val="tx2"/>
                </a:solidFill>
                <a:latin typeface="Calibri" panose="020F0502020204030204" pitchFamily="34" charset="0"/>
              </a:rPr>
              <a:t> via #</a:t>
            </a:r>
            <a:r>
              <a:rPr lang="en-US" sz="2400" dirty="0" err="1" smtClean="0">
                <a:solidFill>
                  <a:schemeClr val="tx2"/>
                </a:solidFill>
                <a:latin typeface="Calibri" panose="020F0502020204030204" pitchFamily="34" charset="0"/>
              </a:rPr>
              <a:t>LoveKlimaat</a:t>
            </a:r>
            <a:endParaRPr lang="en-US" sz="2400" dirty="0" smtClean="0">
              <a:solidFill>
                <a:schemeClr val="tx2"/>
              </a:solidFill>
              <a:latin typeface="Calibri" panose="020F0502020204030204" pitchFamily="34" charset="0"/>
            </a:endParaRPr>
          </a:p>
          <a:p>
            <a:pPr marL="0" indent="0" algn="r">
              <a:buFont typeface="Arial" panose="020B0604020202020204" pitchFamily="34" charset="0"/>
              <a:buNone/>
            </a:pPr>
            <a:endParaRPr lang="en-US" sz="2400" dirty="0" smtClean="0">
              <a:solidFill>
                <a:schemeClr val="tx2"/>
              </a:solidFill>
              <a:latin typeface="Calibri" panose="020F0502020204030204" pitchFamily="34" charset="0"/>
            </a:endParaRPr>
          </a:p>
          <a:p>
            <a:pPr marL="0" indent="0" algn="r">
              <a:buFont typeface="Arial" panose="020B0604020202020204" pitchFamily="34" charset="0"/>
              <a:buNone/>
            </a:pPr>
            <a:endParaRPr lang="en-US" sz="2400" dirty="0" smtClean="0">
              <a:latin typeface="Calibri" panose="020F0502020204030204" pitchFamily="34" charset="0"/>
            </a:endParaRPr>
          </a:p>
          <a:p>
            <a:pPr marL="0" indent="0" algn="r">
              <a:buFont typeface="Arial" panose="020B0604020202020204" pitchFamily="34" charset="0"/>
              <a:buNone/>
            </a:pPr>
            <a:endParaRPr lang="nl-NL" sz="2400" dirty="0">
              <a:latin typeface="Calibri" panose="020F0502020204030204" pitchFamily="34" charset="0"/>
            </a:endParaRPr>
          </a:p>
        </p:txBody>
      </p:sp>
      <p:sp>
        <p:nvSpPr>
          <p:cNvPr id="12" name="Rectangular Callout 11"/>
          <p:cNvSpPr/>
          <p:nvPr/>
        </p:nvSpPr>
        <p:spPr>
          <a:xfrm>
            <a:off x="4223569" y="587172"/>
            <a:ext cx="3744622" cy="820615"/>
          </a:xfrm>
          <a:prstGeom prst="wedgeRectCallout">
            <a:avLst>
              <a:gd name="adj1" fmla="val -42559"/>
              <a:gd name="adj2" fmla="val 121394"/>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t>BEDANKT!</a:t>
            </a:r>
            <a:endParaRPr lang="nl-NL" sz="4400" b="1" dirty="0"/>
          </a:p>
        </p:txBody>
      </p:sp>
      <p:sp>
        <p:nvSpPr>
          <p:cNvPr id="17" name="CustomShape 1"/>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8" name="Picture 10"/>
          <p:cNvPicPr/>
          <p:nvPr/>
        </p:nvPicPr>
        <p:blipFill>
          <a:blip r:embed="rId4"/>
          <a:stretch/>
        </p:blipFill>
        <p:spPr>
          <a:xfrm>
            <a:off x="9092880" y="6185520"/>
            <a:ext cx="2894760" cy="452880"/>
          </a:xfrm>
          <a:prstGeom prst="rect">
            <a:avLst/>
          </a:prstGeom>
          <a:ln>
            <a:noFill/>
          </a:ln>
        </p:spPr>
      </p:pic>
      <p:sp>
        <p:nvSpPr>
          <p:cNvPr id="19" name="CustomShape 2"/>
          <p:cNvSpPr/>
          <p:nvPr/>
        </p:nvSpPr>
        <p:spPr>
          <a:xfrm>
            <a:off x="182879" y="6185520"/>
            <a:ext cx="4914881"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2400" b="1" strike="noStrike" dirty="0" err="1" smtClean="0">
                <a:solidFill>
                  <a:srgbClr val="FFFFFF"/>
                </a:solidFill>
                <a:latin typeface="HelveticaNeue bold"/>
              </a:rPr>
              <a:t>www.greenpeace.nl</a:t>
            </a:r>
            <a:r>
              <a:rPr lang="en-US" sz="2400" b="1" strike="noStrike" dirty="0" smtClean="0">
                <a:solidFill>
                  <a:srgbClr val="FFFFFF"/>
                </a:solidFill>
                <a:latin typeface="HelveticaNeue bold"/>
              </a:rPr>
              <a:t>/</a:t>
            </a:r>
            <a:r>
              <a:rPr lang="en-US" sz="2400" b="1" strike="noStrike" dirty="0" err="1" smtClean="0">
                <a:solidFill>
                  <a:srgbClr val="FFFFFF"/>
                </a:solidFill>
                <a:latin typeface="HelveticaNeue bold"/>
              </a:rPr>
              <a:t>jongeren</a:t>
            </a:r>
            <a:endParaRPr dirty="0"/>
          </a:p>
        </p:txBody>
      </p:sp>
      <p:pic>
        <p:nvPicPr>
          <p:cNvPr id="2050" name="Picture 2" descr="http://myithaka.nl/water/wp-content/uploads/2011/09/aarde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418" y="1686768"/>
            <a:ext cx="3726297" cy="37262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47882275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1" name="CustomShape 3"/>
          <p:cNvSpPr/>
          <p:nvPr/>
        </p:nvSpPr>
        <p:spPr>
          <a:xfrm flipH="1">
            <a:off x="-638040" y="338252"/>
            <a:ext cx="7287158"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DE ENERGIETRANSITIE</a:t>
            </a:r>
            <a:endParaRPr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Shape 4"/>
          <p:cNvSpPr txBox="1"/>
          <p:nvPr/>
        </p:nvSpPr>
        <p:spPr>
          <a:xfrm rot="21323234">
            <a:off x="518802" y="2945529"/>
            <a:ext cx="5421349" cy="2888235"/>
          </a:xfrm>
          <a:prstGeom prst="rect">
            <a:avLst/>
          </a:prstGeom>
          <a:solidFill>
            <a:srgbClr val="8FCAE7">
              <a:alpha val="40000"/>
            </a:srgbClr>
          </a:solidFill>
          <a:ln>
            <a:noFill/>
          </a:ln>
        </p:spPr>
        <p:txBody>
          <a:bodyPr/>
          <a:lstStyle/>
          <a:p>
            <a:pPr fontAlgn="base"/>
            <a:r>
              <a:rPr lang="nl-NL" sz="2000" b="1" dirty="0">
                <a:latin typeface="Calibri" panose="020F0502020204030204" pitchFamily="34" charset="0"/>
              </a:rPr>
              <a:t>Voorbeelden:</a:t>
            </a:r>
          </a:p>
          <a:p>
            <a:pPr marL="285750" indent="-285750" fontAlgn="base">
              <a:buFont typeface="Wingdings" panose="05000000000000000000" pitchFamily="2" charset="2"/>
              <a:buChar char="ü"/>
            </a:pPr>
            <a:r>
              <a:rPr lang="nl-NL" sz="2000" dirty="0">
                <a:latin typeface="Calibri" panose="020F0502020204030204" pitchFamily="34" charset="0"/>
              </a:rPr>
              <a:t>Probeer een week lang vegetarisch te eten of organiseer een vleesvrije dag in de schoolkantine</a:t>
            </a:r>
          </a:p>
          <a:p>
            <a:pPr marL="285750" indent="-285750" fontAlgn="base">
              <a:buFont typeface="Wingdings" panose="05000000000000000000" pitchFamily="2" charset="2"/>
              <a:buChar char="ü"/>
            </a:pPr>
            <a:r>
              <a:rPr lang="nl-NL" sz="2000" dirty="0">
                <a:latin typeface="Calibri" panose="020F0502020204030204" pitchFamily="34" charset="0"/>
              </a:rPr>
              <a:t>Organiseer op school een kledingruilparty. In plaats van nieuwe kleding te kopen kun je kleding recyclen.</a:t>
            </a:r>
          </a:p>
          <a:p>
            <a:pPr marL="285750" indent="-285750" fontAlgn="base">
              <a:buFont typeface="Wingdings" panose="05000000000000000000" pitchFamily="2" charset="2"/>
              <a:buChar char="ü"/>
            </a:pPr>
            <a:r>
              <a:rPr lang="nl-NL" sz="2000" dirty="0">
                <a:latin typeface="Calibri" panose="020F0502020204030204" pitchFamily="34" charset="0"/>
              </a:rPr>
              <a:t>Maak docenten bewust dat ze minder (en dubbelzijdig) moeten printen.</a:t>
            </a:r>
          </a:p>
        </p:txBody>
      </p:sp>
      <p:pic>
        <p:nvPicPr>
          <p:cNvPr id="13" name="Picture 1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74385" y="1836245"/>
            <a:ext cx="860698" cy="884279"/>
          </a:xfrm>
          <a:prstGeom prst="rect">
            <a:avLst/>
          </a:prstGeom>
        </p:spPr>
      </p:pic>
      <p:sp>
        <p:nvSpPr>
          <p:cNvPr id="11" name="TextShape 4"/>
          <p:cNvSpPr txBox="1"/>
          <p:nvPr/>
        </p:nvSpPr>
        <p:spPr>
          <a:xfrm rot="319518">
            <a:off x="6629851" y="336650"/>
            <a:ext cx="4725939" cy="4395691"/>
          </a:xfrm>
          <a:prstGeom prst="rect">
            <a:avLst/>
          </a:prstGeom>
          <a:solidFill>
            <a:srgbClr val="8FCAE7">
              <a:alpha val="40000"/>
            </a:srgbClr>
          </a:solidFill>
          <a:ln>
            <a:noFill/>
          </a:ln>
        </p:spPr>
        <p:txBody>
          <a:bodyPr/>
          <a:lstStyle/>
          <a:p>
            <a:pPr algn="just">
              <a:lnSpc>
                <a:spcPct val="100000"/>
              </a:lnSpc>
            </a:pPr>
            <a:endParaRPr lang="en-US" sz="2800"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b="1" dirty="0">
              <a:solidFill>
                <a:srgbClr val="000000"/>
              </a:solidFill>
              <a:latin typeface="Calibri" panose="020F0502020204030204" pitchFamily="34" charset="0"/>
            </a:endParaRPr>
          </a:p>
          <a:p>
            <a:pPr algn="just">
              <a:lnSpc>
                <a:spcPct val="100000"/>
              </a:lnSpc>
            </a:pPr>
            <a:endParaRPr lang="en-US" sz="2800" dirty="0" smtClean="0">
              <a:solidFill>
                <a:srgbClr val="000000"/>
              </a:solidFill>
              <a:latin typeface="Calibri" panose="020F0502020204030204" pitchFamily="34" charset="0"/>
            </a:endParaRPr>
          </a:p>
          <a:p>
            <a:pPr algn="just">
              <a:lnSpc>
                <a:spcPct val="100000"/>
              </a:lnSpc>
            </a:pPr>
            <a:endParaRPr lang="nl-NL" sz="2800" strike="noStrike" dirty="0" smtClean="0">
              <a:solidFill>
                <a:srgbClr val="000000"/>
              </a:solidFill>
              <a:latin typeface="Calibri" panose="020F0502020204030204" pitchFamily="34" charset="0"/>
            </a:endParaRPr>
          </a:p>
          <a:p>
            <a:pPr algn="just">
              <a:lnSpc>
                <a:spcPct val="100000"/>
              </a:lnSpc>
            </a:pPr>
            <a:endParaRPr lang="nl-NL" sz="2400" dirty="0">
              <a:solidFill>
                <a:srgbClr val="000000"/>
              </a:solidFill>
              <a:latin typeface="Calibri"/>
            </a:endParaRPr>
          </a:p>
          <a:p>
            <a:pPr algn="just">
              <a:lnSpc>
                <a:spcPct val="100000"/>
              </a:lnSpc>
            </a:pPr>
            <a:endParaRPr sz="2400" dirty="0"/>
          </a:p>
        </p:txBody>
      </p:sp>
      <p:sp>
        <p:nvSpPr>
          <p:cNvPr id="12" name="Tekstvak 15"/>
          <p:cNvSpPr txBox="1"/>
          <p:nvPr/>
        </p:nvSpPr>
        <p:spPr>
          <a:xfrm rot="335544">
            <a:off x="6954954" y="360145"/>
            <a:ext cx="4418428" cy="4555093"/>
          </a:xfrm>
          <a:prstGeom prst="rect">
            <a:avLst/>
          </a:prstGeom>
          <a:noFill/>
        </p:spPr>
        <p:txBody>
          <a:bodyPr wrap="square" rtlCol="0">
            <a:spAutoFit/>
          </a:bodyPr>
          <a:lstStyle/>
          <a:p>
            <a:pPr fontAlgn="base"/>
            <a:r>
              <a:rPr lang="en-US" sz="2000" b="1" dirty="0" smtClean="0">
                <a:latin typeface="Calibri" panose="020F0502020204030204" pitchFamily="34" charset="0"/>
              </a:rPr>
              <a:t>Je </a:t>
            </a:r>
            <a:r>
              <a:rPr lang="en-US" sz="2000" b="1" dirty="0" err="1" smtClean="0">
                <a:latin typeface="Calibri" panose="020F0502020204030204" pitchFamily="34" charset="0"/>
              </a:rPr>
              <a:t>eigen</a:t>
            </a:r>
            <a:r>
              <a:rPr lang="en-US" sz="2000" b="1" dirty="0" smtClean="0">
                <a:latin typeface="Calibri" panose="020F0502020204030204" pitchFamily="34" charset="0"/>
              </a:rPr>
              <a:t> </a:t>
            </a:r>
            <a:r>
              <a:rPr lang="en-US" sz="2000" b="1" dirty="0" err="1" smtClean="0">
                <a:latin typeface="Calibri" panose="020F0502020204030204" pitchFamily="34" charset="0"/>
              </a:rPr>
              <a:t>actie</a:t>
            </a:r>
            <a:r>
              <a:rPr lang="en-US" sz="2000" b="1" dirty="0" smtClean="0">
                <a:latin typeface="Calibri" panose="020F0502020204030204" pitchFamily="34" charset="0"/>
              </a:rPr>
              <a:t>: </a:t>
            </a:r>
            <a:r>
              <a:rPr lang="en-US" sz="2000" b="1" dirty="0" err="1" smtClean="0">
                <a:latin typeface="Calibri" panose="020F0502020204030204" pitchFamily="34" charset="0"/>
              </a:rPr>
              <a:t>verbeter</a:t>
            </a:r>
            <a:r>
              <a:rPr lang="en-US" sz="2000" b="1" dirty="0" smtClean="0">
                <a:latin typeface="Calibri" panose="020F0502020204030204" pitchFamily="34" charset="0"/>
              </a:rPr>
              <a:t> het (school)</a:t>
            </a:r>
            <a:r>
              <a:rPr lang="en-US" sz="2000" b="1" dirty="0" err="1" smtClean="0">
                <a:latin typeface="Calibri" panose="020F0502020204030204" pitchFamily="34" charset="0"/>
              </a:rPr>
              <a:t>klimaat</a:t>
            </a:r>
            <a:r>
              <a:rPr lang="en-US" sz="2000" b="1" dirty="0" smtClean="0">
                <a:latin typeface="Calibri" panose="020F0502020204030204" pitchFamily="34" charset="0"/>
              </a:rPr>
              <a:t>!</a:t>
            </a:r>
            <a:endParaRPr lang="en-US" sz="2000" b="1" dirty="0">
              <a:latin typeface="Calibri" panose="020F0502020204030204" pitchFamily="34" charset="0"/>
            </a:endParaRPr>
          </a:p>
          <a:p>
            <a:pPr fontAlgn="base"/>
            <a:endParaRPr lang="nl-NL" sz="1000" dirty="0" smtClean="0">
              <a:latin typeface="Calibri" panose="020F0502020204030204" pitchFamily="34" charset="0"/>
            </a:endParaRPr>
          </a:p>
          <a:p>
            <a:pPr marL="285750" indent="-285750" fontAlgn="base">
              <a:buFont typeface="Wingdings" panose="05000000000000000000" pitchFamily="2" charset="2"/>
              <a:buChar char="ü"/>
            </a:pPr>
            <a:r>
              <a:rPr lang="nl-NL" sz="2000" dirty="0" smtClean="0">
                <a:latin typeface="Calibri" panose="020F0502020204030204" pitchFamily="34" charset="0"/>
              </a:rPr>
              <a:t>Kijk in en rond het schoolgebouw waar en door wie er energie bespaard kan worden</a:t>
            </a:r>
          </a:p>
          <a:p>
            <a:pPr marL="285750" indent="-285750" fontAlgn="base">
              <a:buFont typeface="Wingdings" panose="05000000000000000000" pitchFamily="2" charset="2"/>
              <a:buChar char="ü"/>
            </a:pPr>
            <a:r>
              <a:rPr lang="nl-NL" sz="2000" dirty="0" smtClean="0">
                <a:latin typeface="Calibri" panose="020F0502020204030204" pitchFamily="34" charset="0"/>
              </a:rPr>
              <a:t>Praat met de directeur over energiebesparing van het gebouw </a:t>
            </a:r>
          </a:p>
          <a:p>
            <a:pPr marL="285750" indent="-285750" fontAlgn="base">
              <a:buFont typeface="Wingdings" panose="05000000000000000000" pitchFamily="2" charset="2"/>
              <a:buChar char="ü"/>
            </a:pPr>
            <a:r>
              <a:rPr lang="nl-NL" sz="2000" dirty="0" smtClean="0">
                <a:latin typeface="Calibri" panose="020F0502020204030204" pitchFamily="34" charset="0"/>
              </a:rPr>
              <a:t>Kijk wat er in de kantine anders kan aan het assortiment </a:t>
            </a:r>
          </a:p>
          <a:p>
            <a:pPr marL="285750" indent="-285750" fontAlgn="base">
              <a:buFont typeface="Wingdings" panose="05000000000000000000" pitchFamily="2" charset="2"/>
              <a:buChar char="ü"/>
            </a:pPr>
            <a:r>
              <a:rPr lang="nl-NL" sz="2000" dirty="0" smtClean="0">
                <a:latin typeface="Calibri" panose="020F0502020204030204" pitchFamily="34" charset="0"/>
              </a:rPr>
              <a:t>Kijk naar het gedrag van de leerlingen, wat kunnen zij beter doen? </a:t>
            </a:r>
          </a:p>
          <a:p>
            <a:pPr marL="285750" indent="-285750" fontAlgn="base">
              <a:buFont typeface="Wingdings" panose="05000000000000000000" pitchFamily="2" charset="2"/>
              <a:buChar char="ü"/>
            </a:pPr>
            <a:r>
              <a:rPr lang="nl-NL" sz="2000" dirty="0" smtClean="0">
                <a:latin typeface="Calibri" panose="020F0502020204030204" pitchFamily="34" charset="0"/>
              </a:rPr>
              <a:t>Kijk naar het gedrag van de docenten, wat kunnen zij beter doen?</a:t>
            </a:r>
          </a:p>
          <a:p>
            <a:endParaRPr lang="nl-NL" sz="2000"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339305">
            <a:off x="499836" y="320693"/>
            <a:ext cx="4450697" cy="2502294"/>
          </a:xfrm>
          <a:prstGeom prst="rect">
            <a:avLst/>
          </a:prstGeom>
          <a:ln w="57150">
            <a:solidFill>
              <a:schemeClr val="bg1"/>
            </a:solidFill>
          </a:ln>
        </p:spPr>
      </p:pic>
      <p:sp>
        <p:nvSpPr>
          <p:cNvPr id="14"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7" name="Picture 10"/>
          <p:cNvPicPr/>
          <p:nvPr/>
        </p:nvPicPr>
        <p:blipFill>
          <a:blip r:embed="rId5"/>
          <a:stretch/>
        </p:blipFill>
        <p:spPr>
          <a:xfrm>
            <a:off x="9092880" y="6254100"/>
            <a:ext cx="2894760" cy="452880"/>
          </a:xfrm>
          <a:prstGeom prst="rect">
            <a:avLst/>
          </a:prstGeom>
          <a:ln>
            <a:noFill/>
          </a:ln>
        </p:spPr>
      </p:pic>
    </p:spTree>
    <p:extLst>
      <p:ext uri="{BB962C8B-B14F-4D97-AF65-F5344CB8AC3E}">
        <p14:creationId xmlns:p14="http://schemas.microsoft.com/office/powerpoint/2010/main" val="194239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4" name="Arc 15"/>
          <p:cNvSpPr/>
          <p:nvPr/>
        </p:nvSpPr>
        <p:spPr>
          <a:xfrm rot="3063607" flipH="1">
            <a:off x="4876478" y="586290"/>
            <a:ext cx="503541"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5" name="TextBox 14"/>
          <p:cNvSpPr txBox="1"/>
          <p:nvPr/>
        </p:nvSpPr>
        <p:spPr>
          <a:xfrm rot="21400958">
            <a:off x="5309436" y="311667"/>
            <a:ext cx="4584261" cy="769441"/>
          </a:xfrm>
          <a:prstGeom prst="rect">
            <a:avLst/>
          </a:prstGeom>
          <a:noFill/>
        </p:spPr>
        <p:txBody>
          <a:bodyPr wrap="square" rtlCol="0">
            <a:spAutoFit/>
          </a:bodyPr>
          <a:lstStyle/>
          <a:p>
            <a:r>
              <a:rPr lang="en-US" sz="2000" b="1" dirty="0" err="1" smtClean="0">
                <a:solidFill>
                  <a:schemeClr val="accent1"/>
                </a:solidFill>
                <a:latin typeface="Kristen ITC" panose="03050502040202030202" pitchFamily="66" charset="0"/>
              </a:rPr>
              <a:t>Bekijk</a:t>
            </a:r>
            <a:r>
              <a:rPr lang="en-US" sz="2000" b="1" dirty="0" smtClean="0">
                <a:solidFill>
                  <a:schemeClr val="accent1"/>
                </a:solidFill>
                <a:latin typeface="Kristen ITC" panose="03050502040202030202" pitchFamily="66" charset="0"/>
              </a:rPr>
              <a:t> </a:t>
            </a:r>
            <a:r>
              <a:rPr lang="en-US" sz="2000" b="1" dirty="0" err="1" smtClean="0">
                <a:solidFill>
                  <a:schemeClr val="accent1"/>
                </a:solidFill>
                <a:latin typeface="Kristen ITC" panose="03050502040202030202" pitchFamily="66" charset="0"/>
              </a:rPr>
              <a:t>dit</a:t>
            </a:r>
            <a:r>
              <a:rPr lang="en-US" sz="2000" b="1" dirty="0" smtClean="0">
                <a:solidFill>
                  <a:schemeClr val="accent1"/>
                </a:solidFill>
                <a:latin typeface="Kristen ITC" panose="03050502040202030202" pitchFamily="66" charset="0"/>
              </a:rPr>
              <a:t> </a:t>
            </a:r>
            <a:r>
              <a:rPr lang="en-US" sz="2400" b="1" dirty="0" err="1" smtClean="0">
                <a:solidFill>
                  <a:schemeClr val="accent1"/>
                </a:solidFill>
                <a:latin typeface="Kristen ITC" panose="03050502040202030202" pitchFamily="66" charset="0"/>
              </a:rPr>
              <a:t>filmpje</a:t>
            </a:r>
            <a:r>
              <a:rPr lang="en-US" sz="2000" b="1" dirty="0" smtClean="0">
                <a:solidFill>
                  <a:schemeClr val="accent1"/>
                </a:solidFill>
                <a:latin typeface="Kristen ITC" panose="03050502040202030202" pitchFamily="66" charset="0"/>
              </a:rPr>
              <a:t>. Let </a:t>
            </a:r>
            <a:r>
              <a:rPr lang="en-US" sz="2000" b="1" dirty="0" err="1" smtClean="0">
                <a:solidFill>
                  <a:schemeClr val="accent1"/>
                </a:solidFill>
                <a:latin typeface="Kristen ITC" panose="03050502040202030202" pitchFamily="66" charset="0"/>
              </a:rPr>
              <a:t>goed</a:t>
            </a:r>
            <a:r>
              <a:rPr lang="en-US" sz="2000" b="1" dirty="0" smtClean="0">
                <a:solidFill>
                  <a:schemeClr val="accent1"/>
                </a:solidFill>
                <a:latin typeface="Kristen ITC" panose="03050502040202030202" pitchFamily="66" charset="0"/>
              </a:rPr>
              <a:t> op, </a:t>
            </a:r>
            <a:r>
              <a:rPr lang="en-US" sz="2000" b="1" dirty="0" err="1" smtClean="0">
                <a:solidFill>
                  <a:schemeClr val="accent1"/>
                </a:solidFill>
                <a:latin typeface="Kristen ITC" panose="03050502040202030202" pitchFamily="66" charset="0"/>
              </a:rPr>
              <a:t>er</a:t>
            </a:r>
            <a:r>
              <a:rPr lang="en-US" sz="2000" b="1" dirty="0" smtClean="0">
                <a:solidFill>
                  <a:schemeClr val="accent1"/>
                </a:solidFill>
                <a:latin typeface="Kristen ITC" panose="03050502040202030202" pitchFamily="66" charset="0"/>
              </a:rPr>
              <a:t> </a:t>
            </a:r>
            <a:r>
              <a:rPr lang="en-US" sz="2000" b="1" dirty="0" err="1" smtClean="0">
                <a:solidFill>
                  <a:schemeClr val="accent1"/>
                </a:solidFill>
                <a:latin typeface="Kristen ITC" panose="03050502040202030202" pitchFamily="66" charset="0"/>
              </a:rPr>
              <a:t>komt</a:t>
            </a:r>
            <a:r>
              <a:rPr lang="en-US" sz="2000" b="1" dirty="0" smtClean="0">
                <a:solidFill>
                  <a:schemeClr val="accent1"/>
                </a:solidFill>
                <a:latin typeface="Kristen ITC" panose="03050502040202030202" pitchFamily="66" charset="0"/>
              </a:rPr>
              <a:t> zo </a:t>
            </a:r>
            <a:r>
              <a:rPr lang="en-US" sz="2000" b="1" dirty="0" err="1" smtClean="0">
                <a:solidFill>
                  <a:schemeClr val="accent1"/>
                </a:solidFill>
                <a:latin typeface="Kristen ITC" panose="03050502040202030202" pitchFamily="66" charset="0"/>
              </a:rPr>
              <a:t>een</a:t>
            </a:r>
            <a:r>
              <a:rPr lang="en-US" sz="2000" b="1" dirty="0" smtClean="0">
                <a:solidFill>
                  <a:schemeClr val="accent1"/>
                </a:solidFill>
                <a:latin typeface="Kristen ITC" panose="03050502040202030202" pitchFamily="66" charset="0"/>
              </a:rPr>
              <a:t> </a:t>
            </a:r>
            <a:r>
              <a:rPr lang="en-US" sz="2000" b="1" dirty="0" err="1" smtClean="0">
                <a:solidFill>
                  <a:schemeClr val="accent1"/>
                </a:solidFill>
                <a:latin typeface="Kristen ITC" panose="03050502040202030202" pitchFamily="66" charset="0"/>
              </a:rPr>
              <a:t>quizvraag</a:t>
            </a:r>
            <a:r>
              <a:rPr lang="en-US" sz="2000" b="1" dirty="0" smtClean="0">
                <a:solidFill>
                  <a:schemeClr val="accent1"/>
                </a:solidFill>
                <a:latin typeface="Kristen ITC" panose="03050502040202030202" pitchFamily="66" charset="0"/>
              </a:rPr>
              <a:t> over. </a:t>
            </a:r>
            <a:endParaRPr lang="nl-NL" sz="2000" b="1" u="sng" dirty="0">
              <a:solidFill>
                <a:schemeClr val="accent1"/>
              </a:solidFill>
              <a:latin typeface="Kristen ITC" panose="03050502040202030202" pitchFamily="66" charset="0"/>
            </a:endParaRPr>
          </a:p>
        </p:txBody>
      </p:sp>
      <p:sp>
        <p:nvSpPr>
          <p:cNvPr id="10" name="Rectangle 9"/>
          <p:cNvSpPr/>
          <p:nvPr/>
        </p:nvSpPr>
        <p:spPr>
          <a:xfrm>
            <a:off x="7927340" y="1708603"/>
            <a:ext cx="3929292" cy="3416320"/>
          </a:xfrm>
          <a:prstGeom prst="rect">
            <a:avLst/>
          </a:prstGeom>
          <a:solidFill>
            <a:srgbClr val="8FCAE7">
              <a:alpha val="40000"/>
            </a:srgbClr>
          </a:solidFill>
        </p:spPr>
        <p:txBody>
          <a:bodyPr wrap="square">
            <a:spAutoFit/>
          </a:bodyPr>
          <a:lstStyle/>
          <a:p>
            <a:pPr algn="just"/>
            <a:r>
              <a:rPr lang="en-US" altLang="nl-NL" sz="2400" b="1" dirty="0" err="1">
                <a:latin typeface="Calibri" panose="020F0502020204030204" pitchFamily="34" charset="0"/>
              </a:rPr>
              <a:t>Klimaatverandering</a:t>
            </a:r>
            <a:endParaRPr lang="en-US" altLang="nl-NL" sz="2400" b="1" dirty="0">
              <a:latin typeface="Calibri" panose="020F0502020204030204" pitchFamily="34" charset="0"/>
            </a:endParaRPr>
          </a:p>
          <a:p>
            <a:pPr algn="just"/>
            <a:endParaRPr lang="nl-NL" altLang="nl-NL" sz="2400" dirty="0">
              <a:latin typeface="Calibri" panose="020F0502020204030204" pitchFamily="34" charset="0"/>
            </a:endParaRPr>
          </a:p>
          <a:p>
            <a:pPr algn="just"/>
            <a:r>
              <a:rPr lang="nl-NL" altLang="nl-NL" sz="2400" dirty="0">
                <a:latin typeface="Calibri" panose="020F0502020204030204" pitchFamily="34" charset="0"/>
              </a:rPr>
              <a:t>Door het </a:t>
            </a:r>
            <a:r>
              <a:rPr lang="nl-NL" altLang="nl-NL" sz="2400" dirty="0" smtClean="0">
                <a:latin typeface="Calibri" panose="020F0502020204030204" pitchFamily="34" charset="0"/>
              </a:rPr>
              <a:t>verbranden </a:t>
            </a:r>
            <a:r>
              <a:rPr lang="nl-NL" altLang="nl-NL" sz="2400" dirty="0">
                <a:latin typeface="Calibri" panose="020F0502020204030204" pitchFamily="34" charset="0"/>
              </a:rPr>
              <a:t>van fossiele brandstoffen – kolen, olie en gas </a:t>
            </a:r>
            <a:r>
              <a:rPr lang="nl-NL" altLang="nl-NL" sz="2400" dirty="0" smtClean="0">
                <a:latin typeface="Calibri" panose="020F0502020204030204" pitchFamily="34" charset="0"/>
              </a:rPr>
              <a:t>- pompen </a:t>
            </a:r>
            <a:r>
              <a:rPr lang="nl-NL" altLang="nl-NL" sz="2400" dirty="0">
                <a:latin typeface="Calibri" panose="020F0502020204030204" pitchFamily="34" charset="0"/>
              </a:rPr>
              <a:t>we grote hoeveelheden broeikasgassen (zoals CO</a:t>
            </a:r>
            <a:r>
              <a:rPr lang="nl-NL" altLang="nl-NL" dirty="0">
                <a:latin typeface="Calibri" panose="020F0502020204030204" pitchFamily="34" charset="0"/>
              </a:rPr>
              <a:t>2</a:t>
            </a:r>
            <a:r>
              <a:rPr lang="nl-NL" altLang="nl-NL" sz="2400" dirty="0">
                <a:latin typeface="Calibri" panose="020F0502020204030204" pitchFamily="34" charset="0"/>
              </a:rPr>
              <a:t>) de </a:t>
            </a:r>
            <a:r>
              <a:rPr lang="nl-NL" altLang="nl-NL" sz="2400" dirty="0" smtClean="0">
                <a:latin typeface="Calibri" panose="020F0502020204030204" pitchFamily="34" charset="0"/>
              </a:rPr>
              <a:t>lucht in. </a:t>
            </a:r>
            <a:r>
              <a:rPr lang="nl-NL" altLang="nl-NL" sz="2400" dirty="0">
                <a:latin typeface="Calibri" panose="020F0502020204030204" pitchFamily="34" charset="0"/>
              </a:rPr>
              <a:t>Hierdoor verandert ons klimaat ingrijpend</a:t>
            </a:r>
            <a:r>
              <a:rPr lang="nl-NL" altLang="nl-NL" sz="2400" dirty="0" smtClean="0">
                <a:latin typeface="Calibri" panose="020F0502020204030204" pitchFamily="34" charset="0"/>
              </a:rPr>
              <a:t>.</a:t>
            </a:r>
            <a:endParaRPr lang="nl-NL" altLang="nl-NL" sz="2400" dirty="0">
              <a:latin typeface="Calibri" panose="020F0502020204030204" pitchFamily="34" charset="0"/>
            </a:endParaRPr>
          </a:p>
        </p:txBody>
      </p:sp>
      <p:sp>
        <p:nvSpPr>
          <p:cNvPr id="9" name="CustomShape 2"/>
          <p:cNvSpPr/>
          <p:nvPr/>
        </p:nvSpPr>
        <p:spPr>
          <a:xfrm>
            <a:off x="-1" y="596700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2" name="dI4-a_yw01g"/>
          <p:cNvPicPr>
            <a:picLocks noRot="1" noChangeAspect="1"/>
          </p:cNvPicPr>
          <p:nvPr>
            <a:videoFile r:link="rId1"/>
          </p:nvPr>
        </p:nvPicPr>
        <p:blipFill>
          <a:blip r:embed="rId4"/>
          <a:stretch>
            <a:fillRect/>
          </a:stretch>
        </p:blipFill>
        <p:spPr>
          <a:xfrm>
            <a:off x="364511" y="1340128"/>
            <a:ext cx="7140344" cy="4016442"/>
          </a:xfrm>
          <a:prstGeom prst="rect">
            <a:avLst/>
          </a:prstGeom>
          <a:ln w="76200">
            <a:solidFill>
              <a:srgbClr val="FFFFFF"/>
            </a:solidFill>
          </a:ln>
          <a:effectLst>
            <a:outerShdw blurRad="50800" dist="38100" dir="2700000" algn="tl" rotWithShape="0">
              <a:prstClr val="black">
                <a:alpha val="40000"/>
              </a:prstClr>
            </a:outerShdw>
          </a:effectLst>
        </p:spPr>
      </p:pic>
      <p:pic>
        <p:nvPicPr>
          <p:cNvPr id="16" name="Picture 9"/>
          <p:cNvPicPr/>
          <p:nvPr/>
        </p:nvPicPr>
        <p:blipFill>
          <a:blip r:embed="rId5" cstate="print">
            <a:extLst>
              <a:ext uri="{28A0092B-C50C-407E-A947-70E740481C1C}">
                <a14:useLocalDpi xmlns:a14="http://schemas.microsoft.com/office/drawing/2010/main"/>
              </a:ext>
            </a:extLst>
          </a:blip>
          <a:stretch/>
        </p:blipFill>
        <p:spPr>
          <a:xfrm>
            <a:off x="9092880" y="6185520"/>
            <a:ext cx="2894760" cy="452880"/>
          </a:xfrm>
          <a:prstGeom prst="rect">
            <a:avLst/>
          </a:prstGeom>
          <a:ln>
            <a:noFill/>
          </a:ln>
        </p:spPr>
      </p:pic>
    </p:spTree>
    <p:extLst>
      <p:ext uri="{BB962C8B-B14F-4D97-AF65-F5344CB8AC3E}">
        <p14:creationId xmlns:p14="http://schemas.microsoft.com/office/powerpoint/2010/main" val="26588881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Shape 1"/>
          <p:cNvSpPr txBox="1"/>
          <p:nvPr/>
        </p:nvSpPr>
        <p:spPr>
          <a:xfrm>
            <a:off x="0" y="365040"/>
            <a:ext cx="2338466" cy="779040"/>
          </a:xfrm>
          <a:prstGeom prst="rec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a:effectLst>
            <a:outerShdw blurRad="50800" dist="38100" dir="2700000" algn="tl" rotWithShape="0">
              <a:prstClr val="black">
                <a:alpha val="40000"/>
              </a:prstClr>
            </a:outerShdw>
          </a:effectLst>
        </p:spPr>
        <p:txBody>
          <a:bodyPr anchor="ctr"/>
          <a:lstStyle/>
          <a:p>
            <a:pPr algn="r">
              <a:lnSpc>
                <a:spcPct val="100000"/>
              </a:lnSpc>
            </a:pPr>
            <a:r>
              <a:rPr lang="nl-NL" sz="4400" b="1" strike="noStrike" dirty="0">
                <a:solidFill>
                  <a:srgbClr val="FFFFFF"/>
                </a:solidFill>
                <a:latin typeface="HelveticaNeue bold"/>
              </a:rPr>
              <a:t> </a:t>
            </a:r>
            <a:r>
              <a:rPr lang="nl-NL" sz="4800" b="1" strike="noStrike" dirty="0" smtClean="0">
                <a:solidFill>
                  <a:srgbClr val="FFFFFF"/>
                </a:solidFill>
                <a:latin typeface="HelveticaNeue bold"/>
              </a:rPr>
              <a:t>QUIZ</a:t>
            </a:r>
            <a:endParaRPr dirty="0"/>
          </a:p>
        </p:txBody>
      </p:sp>
      <p:grpSp>
        <p:nvGrpSpPr>
          <p:cNvPr id="3" name="Group 2"/>
          <p:cNvGrpSpPr/>
          <p:nvPr/>
        </p:nvGrpSpPr>
        <p:grpSpPr>
          <a:xfrm>
            <a:off x="689804" y="1672969"/>
            <a:ext cx="5426659" cy="3172285"/>
            <a:chOff x="978058" y="1538270"/>
            <a:chExt cx="3645668" cy="2336680"/>
          </a:xfrm>
        </p:grpSpPr>
        <p:pic>
          <p:nvPicPr>
            <p:cNvPr id="8" name="Picture 39"/>
            <p:cNvPicPr/>
            <p:nvPr/>
          </p:nvPicPr>
          <p:blipFill rotWithShape="1">
            <a:blip r:embed="rId4" cstate="print">
              <a:extLst>
                <a:ext uri="{28A0092B-C50C-407E-A947-70E740481C1C}">
                  <a14:useLocalDpi xmlns:a14="http://schemas.microsoft.com/office/drawing/2010/main"/>
                </a:ext>
              </a:extLst>
            </a:blip>
            <a:srcRect b="32808"/>
            <a:stretch/>
          </p:blipFill>
          <p:spPr>
            <a:xfrm rot="21257913">
              <a:off x="978058" y="1538270"/>
              <a:ext cx="3645668" cy="2336680"/>
            </a:xfrm>
            <a:prstGeom prst="rect">
              <a:avLst/>
            </a:prstGeom>
            <a:ln>
              <a:noFill/>
            </a:ln>
            <a:effectLst>
              <a:outerShdw blurRad="50800" dist="38100" dir="2700000" algn="tl" rotWithShape="0">
                <a:prstClr val="black">
                  <a:alpha val="40000"/>
                </a:prstClr>
              </a:outerShdw>
            </a:effectLst>
          </p:spPr>
        </p:pic>
        <p:sp>
          <p:nvSpPr>
            <p:cNvPr id="2" name="Rectangle 1"/>
            <p:cNvSpPr/>
            <p:nvPr/>
          </p:nvSpPr>
          <p:spPr>
            <a:xfrm rot="21287296">
              <a:off x="1637550" y="2370273"/>
              <a:ext cx="2924395" cy="1020176"/>
            </a:xfrm>
            <a:prstGeom prst="rect">
              <a:avLst/>
            </a:prstGeom>
          </p:spPr>
          <p:txBody>
            <a:bodyPr wrap="square">
              <a:spAutoFit/>
            </a:bodyPr>
            <a:lstStyle/>
            <a:p>
              <a:r>
                <a:rPr lang="en-US" sz="2800" dirty="0" err="1" smtClean="0">
                  <a:latin typeface="Calibri" panose="020F0502020204030204" pitchFamily="34" charset="0"/>
                </a:rPr>
                <a:t>Beantwoord</a:t>
              </a:r>
              <a:r>
                <a:rPr lang="en-US" sz="2800" dirty="0" smtClean="0">
                  <a:latin typeface="Calibri" panose="020F0502020204030204" pitchFamily="34" charset="0"/>
                </a:rPr>
                <a:t> de </a:t>
              </a:r>
              <a:r>
                <a:rPr lang="en-US" sz="2800" dirty="0" err="1" smtClean="0">
                  <a:latin typeface="Calibri" panose="020F0502020204030204" pitchFamily="34" charset="0"/>
                </a:rPr>
                <a:t>vraag</a:t>
              </a:r>
              <a:r>
                <a:rPr lang="en-US" sz="2800" dirty="0" smtClean="0">
                  <a:latin typeface="Calibri" panose="020F0502020204030204" pitchFamily="34" charset="0"/>
                </a:rPr>
                <a:t> </a:t>
              </a:r>
              <a:r>
                <a:rPr lang="en-US" sz="2800" dirty="0" err="1" smtClean="0">
                  <a:latin typeface="Calibri" panose="020F0502020204030204" pitchFamily="34" charset="0"/>
                </a:rPr>
                <a:t>snel</a:t>
              </a:r>
              <a:r>
                <a:rPr lang="en-US" sz="2800" dirty="0" smtClean="0">
                  <a:latin typeface="Calibri" panose="020F0502020204030204" pitchFamily="34" charset="0"/>
                </a:rPr>
                <a:t>,  </a:t>
              </a:r>
              <a:r>
                <a:rPr lang="en-US" sz="2800" dirty="0" err="1" smtClean="0">
                  <a:latin typeface="Calibri" panose="020F0502020204030204" pitchFamily="34" charset="0"/>
                </a:rPr>
                <a:t>voordat</a:t>
              </a:r>
              <a:r>
                <a:rPr lang="en-US" sz="2800" dirty="0" smtClean="0">
                  <a:latin typeface="Calibri" panose="020F0502020204030204" pitchFamily="34" charset="0"/>
                </a:rPr>
                <a:t> de </a:t>
              </a:r>
              <a:r>
                <a:rPr lang="en-US" sz="2800" dirty="0" err="1" smtClean="0">
                  <a:latin typeface="Calibri" panose="020F0502020204030204" pitchFamily="34" charset="0"/>
                </a:rPr>
                <a:t>wereldbol</a:t>
              </a:r>
              <a:r>
                <a:rPr lang="en-US" sz="2800" dirty="0" smtClean="0">
                  <a:latin typeface="Calibri" panose="020F0502020204030204" pitchFamily="34" charset="0"/>
                </a:rPr>
                <a:t> </a:t>
              </a:r>
              <a:r>
                <a:rPr lang="en-US" sz="2800" dirty="0" err="1" smtClean="0">
                  <a:latin typeface="Calibri" panose="020F0502020204030204" pitchFamily="34" charset="0"/>
                </a:rPr>
                <a:t>weg</a:t>
              </a:r>
              <a:r>
                <a:rPr lang="en-US" sz="2800" dirty="0" smtClean="0">
                  <a:latin typeface="Calibri" panose="020F0502020204030204" pitchFamily="34" charset="0"/>
                </a:rPr>
                <a:t> is</a:t>
              </a:r>
              <a:r>
                <a:rPr lang="en-US" sz="2800" dirty="0">
                  <a:latin typeface="Calibri" panose="020F0502020204030204" pitchFamily="34" charset="0"/>
                </a:rPr>
                <a:t>!</a:t>
              </a:r>
              <a:endParaRPr lang="nl-NL" sz="2800" dirty="0">
                <a:latin typeface="Calibri" panose="020F0502020204030204" pitchFamily="34" charset="0"/>
              </a:endParaRPr>
            </a:p>
          </p:txBody>
        </p:sp>
      </p:grpSp>
      <p:pic>
        <p:nvPicPr>
          <p:cNvPr id="10" name="Picture 4" descr="http://aquila.stjohnscollege.co.za/blogs/wp-content/uploads/2014/02/Globe.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584588" y="1144080"/>
            <a:ext cx="3201791" cy="318845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Arc 15"/>
          <p:cNvSpPr/>
          <p:nvPr/>
        </p:nvSpPr>
        <p:spPr>
          <a:xfrm rot="16700561" flipH="1">
            <a:off x="5840536" y="2178456"/>
            <a:ext cx="503541" cy="3220974"/>
          </a:xfrm>
          <a:prstGeom prst="arc">
            <a:avLst>
              <a:gd name="adj1" fmla="val 18455988"/>
              <a:gd name="adj2" fmla="val 5077491"/>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1"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2" name="Picture 10"/>
          <p:cNvPicPr/>
          <p:nvPr/>
        </p:nvPicPr>
        <p:blipFill>
          <a:blip r:embed="rId6"/>
          <a:stretch/>
        </p:blipFill>
        <p:spPr>
          <a:xfrm>
            <a:off x="9092880" y="6254100"/>
            <a:ext cx="2894760" cy="452880"/>
          </a:xfrm>
          <a:prstGeom prst="rect">
            <a:avLst/>
          </a:prstGeom>
          <a:ln>
            <a:noFill/>
          </a:ln>
        </p:spPr>
      </p:pic>
    </p:spTree>
    <p:extLst>
      <p:ext uri="{BB962C8B-B14F-4D97-AF65-F5344CB8AC3E}">
        <p14:creationId xmlns:p14="http://schemas.microsoft.com/office/powerpoint/2010/main" val="359761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10000"/>
                                        <p:tgtEl>
                                          <p:spTgt spid="10"/>
                                        </p:tgtEl>
                                      </p:cBhvr>
                                    </p:animEffect>
                                    <p:set>
                                      <p:cBhvr>
                                        <p:cTn id="7" dur="1" fill="hold">
                                          <p:stCondLst>
                                            <p:cond delay="9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987640" y="614149"/>
            <a:ext cx="9000000" cy="5083909"/>
          </a:xfrm>
          <a:prstGeom prst="rect">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Wat is waar?</a:t>
            </a:r>
          </a:p>
          <a:p>
            <a:pPr marL="742950" indent="-742950" algn="ctr">
              <a:buAutoNum type="alphaLcPeriod"/>
            </a:pPr>
            <a:r>
              <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Broeikasgas in de lucht is altijd slecht</a:t>
            </a:r>
          </a:p>
          <a:p>
            <a:pPr marL="742950" indent="-742950" algn="ctr">
              <a:buAutoNum type="alphaLcPeriod"/>
            </a:pP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Te</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veel</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broeikasgas</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zorgt</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voor</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klimaatverandering</a:t>
            </a:r>
            <a:endParaRPr lang="nl-NL" sz="4400" b="1" dirty="0" smtClean="0">
              <a:solidFill>
                <a:schemeClr val="accent3"/>
              </a:solidFill>
              <a:effectLst>
                <a:outerShdw blurRad="38100" dist="38100" dir="2700000" algn="tl">
                  <a:srgbClr val="000000">
                    <a:alpha val="43137"/>
                  </a:srgbClr>
                </a:outerShdw>
              </a:effectLst>
              <a:latin typeface="Calibri" panose="020F0502020204030204" pitchFamily="34" charset="0"/>
            </a:endParaRPr>
          </a:p>
          <a:p>
            <a:pPr marL="742950" indent="-742950" algn="ctr">
              <a:buAutoNum type="alphaLcPeriod"/>
            </a:pP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Beide</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antwoorden</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zijn</a:t>
            </a:r>
            <a:r>
              <a:rPr lang="en-US" sz="4400" b="1" dirty="0" smtClean="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waar</a:t>
            </a:r>
            <a:endParaRPr lang="nl-NL" sz="4400" b="1" dirty="0">
              <a:solidFill>
                <a:schemeClr val="accent3"/>
              </a:solidFill>
              <a:effectLst>
                <a:outerShdw blurRad="38100" dist="38100" dir="2700000" algn="tl">
                  <a:srgbClr val="000000">
                    <a:alpha val="43137"/>
                  </a:srgbClr>
                </a:outerShdw>
              </a:effectLst>
              <a:latin typeface="Calibri" panose="020F0502020204030204" pitchFamily="34" charset="0"/>
            </a:endParaRPr>
          </a:p>
        </p:txBody>
      </p:sp>
      <p:pic>
        <p:nvPicPr>
          <p:cNvPr id="2052"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6590" y="1412661"/>
            <a:ext cx="2286000" cy="2276475"/>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3"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173990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2052"/>
                                        </p:tgtEl>
                                      </p:cBhvr>
                                    </p:animEffect>
                                    <p:set>
                                      <p:cBhvr>
                                        <p:cTn id="7" dur="1" fill="hold">
                                          <p:stCondLst>
                                            <p:cond delay="19999"/>
                                          </p:stCondLst>
                                        </p:cTn>
                                        <p:tgtEl>
                                          <p:spTgt spid="2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4" name="Arc 15"/>
          <p:cNvSpPr/>
          <p:nvPr/>
        </p:nvSpPr>
        <p:spPr>
          <a:xfrm rot="3063607">
            <a:off x="8727488" y="1469504"/>
            <a:ext cx="329188"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5" name="TextBox 14"/>
          <p:cNvSpPr txBox="1"/>
          <p:nvPr/>
        </p:nvSpPr>
        <p:spPr>
          <a:xfrm rot="21400958">
            <a:off x="8934664" y="266639"/>
            <a:ext cx="3383444" cy="1569660"/>
          </a:xfrm>
          <a:prstGeom prst="rect">
            <a:avLst/>
          </a:prstGeom>
          <a:noFill/>
        </p:spPr>
        <p:txBody>
          <a:bodyPr wrap="square" rtlCol="0">
            <a:spAutoFit/>
          </a:bodyPr>
          <a:lstStyle/>
          <a:p>
            <a:r>
              <a:rPr lang="en-US" sz="2400" b="1" dirty="0" err="1" smtClean="0">
                <a:solidFill>
                  <a:schemeClr val="accent1"/>
                </a:solidFill>
                <a:latin typeface="Kristen ITC" panose="03050502040202030202" pitchFamily="66" charset="0"/>
              </a:rPr>
              <a:t>Bekijk</a:t>
            </a:r>
            <a:r>
              <a:rPr lang="en-US" sz="2400" b="1" dirty="0" smtClean="0">
                <a:solidFill>
                  <a:schemeClr val="accent1"/>
                </a:solidFill>
                <a:latin typeface="Kristen ITC" panose="03050502040202030202" pitchFamily="66" charset="0"/>
              </a:rPr>
              <a:t> </a:t>
            </a:r>
            <a:r>
              <a:rPr lang="en-US" sz="2400" b="1" dirty="0" err="1" smtClean="0">
                <a:solidFill>
                  <a:schemeClr val="accent1"/>
                </a:solidFill>
                <a:latin typeface="Kristen ITC" panose="03050502040202030202" pitchFamily="66" charset="0"/>
              </a:rPr>
              <a:t>dit</a:t>
            </a:r>
            <a:r>
              <a:rPr lang="en-US" sz="2400" b="1" dirty="0" smtClean="0">
                <a:solidFill>
                  <a:schemeClr val="accent1"/>
                </a:solidFill>
                <a:latin typeface="Kristen ITC" panose="03050502040202030202" pitchFamily="66" charset="0"/>
              </a:rPr>
              <a:t> </a:t>
            </a:r>
            <a:r>
              <a:rPr lang="en-US" sz="2400" b="1" dirty="0" err="1" smtClean="0">
                <a:solidFill>
                  <a:schemeClr val="accent1"/>
                </a:solidFill>
                <a:latin typeface="Kristen ITC" panose="03050502040202030202" pitchFamily="66" charset="0"/>
              </a:rPr>
              <a:t>filmpje</a:t>
            </a:r>
            <a:r>
              <a:rPr lang="en-US" sz="2400" b="1" dirty="0" smtClean="0">
                <a:solidFill>
                  <a:schemeClr val="accent1"/>
                </a:solidFill>
                <a:latin typeface="Kristen ITC" panose="03050502040202030202" pitchFamily="66" charset="0"/>
              </a:rPr>
              <a:t>. Let </a:t>
            </a:r>
            <a:r>
              <a:rPr lang="en-US" sz="2400" b="1" dirty="0" err="1" smtClean="0">
                <a:solidFill>
                  <a:schemeClr val="accent1"/>
                </a:solidFill>
                <a:latin typeface="Kristen ITC" panose="03050502040202030202" pitchFamily="66" charset="0"/>
              </a:rPr>
              <a:t>goed</a:t>
            </a:r>
            <a:r>
              <a:rPr lang="en-US" sz="2400" b="1" dirty="0" smtClean="0">
                <a:solidFill>
                  <a:schemeClr val="accent1"/>
                </a:solidFill>
                <a:latin typeface="Kristen ITC" panose="03050502040202030202" pitchFamily="66" charset="0"/>
              </a:rPr>
              <a:t> op,  </a:t>
            </a:r>
            <a:r>
              <a:rPr lang="en-US" sz="2400" b="1" dirty="0" err="1">
                <a:solidFill>
                  <a:schemeClr val="accent1"/>
                </a:solidFill>
                <a:latin typeface="Kristen ITC" panose="03050502040202030202" pitchFamily="66" charset="0"/>
              </a:rPr>
              <a:t>e</a:t>
            </a:r>
            <a:r>
              <a:rPr lang="en-US" sz="2400" b="1" dirty="0" err="1" smtClean="0">
                <a:solidFill>
                  <a:schemeClr val="accent1"/>
                </a:solidFill>
                <a:latin typeface="Kristen ITC" panose="03050502040202030202" pitchFamily="66" charset="0"/>
              </a:rPr>
              <a:t>r</a:t>
            </a:r>
            <a:r>
              <a:rPr lang="en-US" sz="2400" b="1" dirty="0" smtClean="0">
                <a:solidFill>
                  <a:schemeClr val="accent1"/>
                </a:solidFill>
                <a:latin typeface="Kristen ITC" panose="03050502040202030202" pitchFamily="66" charset="0"/>
              </a:rPr>
              <a:t> </a:t>
            </a:r>
            <a:r>
              <a:rPr lang="en-US" sz="2400" b="1" dirty="0" err="1" smtClean="0">
                <a:solidFill>
                  <a:schemeClr val="accent1"/>
                </a:solidFill>
                <a:latin typeface="Kristen ITC" panose="03050502040202030202" pitchFamily="66" charset="0"/>
              </a:rPr>
              <a:t>volgen</a:t>
            </a:r>
            <a:r>
              <a:rPr lang="en-US" sz="2400" b="1" dirty="0" smtClean="0">
                <a:solidFill>
                  <a:schemeClr val="accent1"/>
                </a:solidFill>
                <a:latin typeface="Kristen ITC" panose="03050502040202030202" pitchFamily="66" charset="0"/>
              </a:rPr>
              <a:t> twee </a:t>
            </a:r>
            <a:r>
              <a:rPr lang="en-US" sz="2400" b="1" dirty="0" err="1" smtClean="0">
                <a:solidFill>
                  <a:schemeClr val="accent1"/>
                </a:solidFill>
                <a:latin typeface="Kristen ITC" panose="03050502040202030202" pitchFamily="66" charset="0"/>
              </a:rPr>
              <a:t>quizvragen</a:t>
            </a:r>
            <a:r>
              <a:rPr lang="en-US" sz="2400" b="1" dirty="0" smtClean="0">
                <a:solidFill>
                  <a:schemeClr val="accent1"/>
                </a:solidFill>
                <a:latin typeface="Kristen ITC" panose="03050502040202030202" pitchFamily="66" charset="0"/>
              </a:rPr>
              <a:t>. </a:t>
            </a:r>
            <a:endParaRPr lang="nl-NL" sz="2400" b="1" u="sng" dirty="0">
              <a:solidFill>
                <a:schemeClr val="accent1"/>
              </a:solidFill>
              <a:latin typeface="Kristen ITC" panose="03050502040202030202" pitchFamily="66" charset="0"/>
            </a:endParaRPr>
          </a:p>
        </p:txBody>
      </p:sp>
      <p:pic>
        <p:nvPicPr>
          <p:cNvPr id="3" name="RH7HwR-kLKw"/>
          <p:cNvPicPr>
            <a:picLocks noRot="1" noChangeAspect="1"/>
          </p:cNvPicPr>
          <p:nvPr>
            <a:videoFile r:link="rId1"/>
          </p:nvPr>
        </p:nvPicPr>
        <p:blipFill>
          <a:blip r:embed="rId4"/>
          <a:stretch>
            <a:fillRect/>
          </a:stretch>
        </p:blipFill>
        <p:spPr>
          <a:xfrm>
            <a:off x="386209" y="775321"/>
            <a:ext cx="7962685" cy="4479010"/>
          </a:xfrm>
          <a:prstGeom prst="rect">
            <a:avLst/>
          </a:prstGeom>
          <a:ln w="76200">
            <a:solidFill>
              <a:srgbClr val="FFFFFF"/>
            </a:solidFill>
          </a:ln>
          <a:effectLst>
            <a:outerShdw blurRad="50800" dist="38100" dir="2700000" algn="tl" rotWithShape="0">
              <a:prstClr val="black">
                <a:alpha val="40000"/>
              </a:prstClr>
            </a:outerShdw>
          </a:effectLst>
        </p:spPr>
      </p:pic>
      <p:sp>
        <p:nvSpPr>
          <p:cNvPr id="22"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23" name="Picture 10"/>
          <p:cNvPicPr/>
          <p:nvPr/>
        </p:nvPicPr>
        <p:blipFill>
          <a:blip r:embed="rId5"/>
          <a:stretch/>
        </p:blipFill>
        <p:spPr>
          <a:xfrm>
            <a:off x="9092880" y="6254100"/>
            <a:ext cx="2894760" cy="452880"/>
          </a:xfrm>
          <a:prstGeom prst="rect">
            <a:avLst/>
          </a:prstGeom>
          <a:ln>
            <a:noFill/>
          </a:ln>
        </p:spPr>
      </p:pic>
    </p:spTree>
    <p:extLst>
      <p:ext uri="{BB962C8B-B14F-4D97-AF65-F5344CB8AC3E}">
        <p14:creationId xmlns:p14="http://schemas.microsoft.com/office/powerpoint/2010/main" val="11092496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893324" y="900753"/>
            <a:ext cx="9094315" cy="4846647"/>
          </a:xfrm>
          <a:prstGeom prst="rect">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Wie of wat stoot CO</a:t>
            </a:r>
            <a:r>
              <a:rPr lang="nl-NL" sz="3600" b="1" dirty="0" smtClean="0">
                <a:solidFill>
                  <a:srgbClr val="8FCAE7"/>
                </a:solidFill>
                <a:effectLst>
                  <a:outerShdw blurRad="38100" dist="38100" dir="2700000" algn="tl">
                    <a:srgbClr val="000000">
                      <a:alpha val="43137"/>
                    </a:srgbClr>
                  </a:outerShdw>
                </a:effectLst>
                <a:latin typeface="Calibri" panose="020F0502020204030204" pitchFamily="34" charset="0"/>
              </a:rPr>
              <a:t>2</a:t>
            </a: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 uit?</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2571750" lvl="4" indent="-742950">
              <a:buFont typeface="Arial" panose="020B0604020202020204" pitchFamily="34" charset="0"/>
              <a:buChar cha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Industrie</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energie</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2571750" lvl="4" indent="-742950">
              <a:buFont typeface="Arial" panose="020B0604020202020204" pitchFamily="34" charset="0"/>
              <a:buChar cha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Verkeer</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vervoer</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2571750" lvl="4" indent="-742950">
              <a:buFont typeface="Arial" panose="020B0604020202020204" pitchFamily="34" charset="0"/>
              <a:buChar cha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Gebouwen</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2571750" lvl="4" indent="-742950">
              <a:buFont typeface="Arial" panose="020B0604020202020204" pitchFamily="34" charset="0"/>
              <a:buChar cha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Landbouw</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2571750" lvl="4" indent="-742950">
              <a:buFont typeface="Arial" panose="020B0604020202020204" pitchFamily="34" charset="0"/>
              <a:buChar cha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Afvalverwerking</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p:txBody>
      </p:sp>
      <p:pic>
        <p:nvPicPr>
          <p:cNvPr id="7"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6590" y="1412661"/>
            <a:ext cx="2286000" cy="2276475"/>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4"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2633911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7"/>
                                        </p:tgtEl>
                                      </p:cBhvr>
                                    </p:animEffect>
                                    <p:set>
                                      <p:cBhvr>
                                        <p:cTn id="7" dur="1" fill="hold">
                                          <p:stCondLst>
                                            <p:cond delay="19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2893324" y="900753"/>
            <a:ext cx="9094315" cy="4846647"/>
          </a:xfrm>
          <a:prstGeom prst="rect">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Wat stoot in Nederland de meeste CO</a:t>
            </a:r>
            <a:r>
              <a:rPr lang="nl-NL" sz="3600" b="1" dirty="0" smtClean="0">
                <a:solidFill>
                  <a:srgbClr val="8FCAE7"/>
                </a:solidFill>
                <a:effectLst>
                  <a:outerShdw blurRad="38100" dist="38100" dir="2700000" algn="tl">
                    <a:srgbClr val="000000">
                      <a:alpha val="43137"/>
                    </a:srgbClr>
                  </a:outerShdw>
                </a:effectLst>
                <a:latin typeface="Calibri" panose="020F0502020204030204" pitchFamily="34" charset="0"/>
              </a:rPr>
              <a:t>2</a:t>
            </a:r>
            <a:r>
              <a:rPr lang="nl-NL" sz="4400" b="1" dirty="0">
                <a:solidFill>
                  <a:srgbClr val="8FCAE7"/>
                </a:solidFill>
                <a:effectLst>
                  <a:outerShdw blurRad="38100" dist="38100" dir="2700000" algn="tl">
                    <a:srgbClr val="000000">
                      <a:alpha val="43137"/>
                    </a:srgbClr>
                  </a:outerShdw>
                </a:effectLst>
                <a:latin typeface="Calibri" panose="020F0502020204030204" pitchFamily="34" charset="0"/>
              </a:rPr>
              <a:t> </a:t>
            </a:r>
            <a:r>
              <a:rPr lang="nl-NL" sz="4400" b="1" dirty="0" smtClean="0">
                <a:solidFill>
                  <a:srgbClr val="8FCAE7"/>
                </a:solidFill>
                <a:effectLst>
                  <a:outerShdw blurRad="38100" dist="38100" dir="2700000" algn="tl">
                    <a:srgbClr val="000000">
                      <a:alpha val="43137"/>
                    </a:srgbClr>
                  </a:outerShdw>
                </a:effectLst>
                <a:latin typeface="Calibri" panose="020F0502020204030204" pitchFamily="34" charset="0"/>
              </a:rPr>
              <a:t>uit?</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3028950" lvl="5" indent="-742950">
              <a:buFont typeface="+mj-lt"/>
              <a:buAutoNum type="alphaLcParenR"/>
            </a:pP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Gebouwen</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3028950" lvl="5" indent="-742950">
              <a:buFont typeface="+mj-lt"/>
              <a:buAutoNum type="alphaLcParen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Verkeer</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vervoer</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3028950" lvl="5" indent="-742950">
              <a:buFont typeface="+mj-lt"/>
              <a:buAutoNum type="alphaLcParenR"/>
            </a:pP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Landbouw</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3028950" lvl="5" indent="-742950">
              <a:buFont typeface="+mj-lt"/>
              <a:buAutoNum type="alphaLcParenR"/>
            </a:pP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Industrie</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a:t>
            </a:r>
            <a:r>
              <a:rPr lang="en-US" sz="4400" b="1" dirty="0">
                <a:solidFill>
                  <a:schemeClr val="accent3"/>
                </a:solidFill>
                <a:effectLst>
                  <a:outerShdw blurRad="38100" dist="38100" dir="2700000" algn="tl">
                    <a:srgbClr val="000000">
                      <a:alpha val="43137"/>
                    </a:srgbClr>
                  </a:outerShdw>
                </a:effectLst>
                <a:latin typeface="Calibri" panose="020F0502020204030204" pitchFamily="34" charset="0"/>
              </a:rPr>
              <a:t> </a:t>
            </a:r>
            <a:r>
              <a:rPr lang="en-US" sz="4400" b="1" dirty="0" err="1">
                <a:solidFill>
                  <a:schemeClr val="accent3"/>
                </a:solidFill>
                <a:effectLst>
                  <a:outerShdw blurRad="38100" dist="38100" dir="2700000" algn="tl">
                    <a:srgbClr val="000000">
                      <a:alpha val="43137"/>
                    </a:srgbClr>
                  </a:outerShdw>
                </a:effectLst>
                <a:latin typeface="Calibri" panose="020F0502020204030204" pitchFamily="34" charset="0"/>
              </a:rPr>
              <a:t>energie</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a:p>
            <a:pPr marL="3028950" lvl="5" indent="-742950">
              <a:buFont typeface="+mj-lt"/>
              <a:buAutoNum type="alphaLcParenR"/>
            </a:pPr>
            <a:r>
              <a:rPr lang="en-US" sz="4400" b="1" dirty="0" err="1" smtClean="0">
                <a:solidFill>
                  <a:schemeClr val="accent3"/>
                </a:solidFill>
                <a:effectLst>
                  <a:outerShdw blurRad="38100" dist="38100" dir="2700000" algn="tl">
                    <a:srgbClr val="000000">
                      <a:alpha val="43137"/>
                    </a:srgbClr>
                  </a:outerShdw>
                </a:effectLst>
                <a:latin typeface="Calibri" panose="020F0502020204030204" pitchFamily="34" charset="0"/>
              </a:rPr>
              <a:t>Afvalverwerking</a:t>
            </a:r>
            <a:endParaRPr lang="en-US" sz="4400" b="1" dirty="0">
              <a:solidFill>
                <a:schemeClr val="accent3"/>
              </a:solidFill>
              <a:effectLst>
                <a:outerShdw blurRad="38100" dist="38100" dir="2700000" algn="tl">
                  <a:srgbClr val="000000">
                    <a:alpha val="43137"/>
                  </a:srgbClr>
                </a:outerShdw>
              </a:effectLst>
              <a:latin typeface="Calibri" panose="020F0502020204030204" pitchFamily="34" charset="0"/>
            </a:endParaRPr>
          </a:p>
        </p:txBody>
      </p:sp>
      <p:pic>
        <p:nvPicPr>
          <p:cNvPr id="7" name="Picture 4" descr="http://aquila.stjohnscollege.co.za/blogs/wp-content/uploads/2014/02/Glob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6590" y="1412661"/>
            <a:ext cx="2286000" cy="2276475"/>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CustomShape 1"/>
          <p:cNvSpPr/>
          <p:nvPr/>
        </p:nvSpPr>
        <p:spPr>
          <a:xfrm>
            <a:off x="0" y="6025005"/>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14" name="Picture 10"/>
          <p:cNvPicPr/>
          <p:nvPr/>
        </p:nvPicPr>
        <p:blipFill>
          <a:blip r:embed="rId4"/>
          <a:stretch/>
        </p:blipFill>
        <p:spPr>
          <a:xfrm>
            <a:off x="9092880" y="6254100"/>
            <a:ext cx="2894760" cy="452880"/>
          </a:xfrm>
          <a:prstGeom prst="rect">
            <a:avLst/>
          </a:prstGeom>
          <a:ln>
            <a:noFill/>
          </a:ln>
        </p:spPr>
      </p:pic>
    </p:spTree>
    <p:extLst>
      <p:ext uri="{BB962C8B-B14F-4D97-AF65-F5344CB8AC3E}">
        <p14:creationId xmlns:p14="http://schemas.microsoft.com/office/powerpoint/2010/main" val="358526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0"/>
                                        <p:tgtEl>
                                          <p:spTgt spid="7"/>
                                        </p:tgtEl>
                                      </p:cBhvr>
                                    </p:animEffect>
                                    <p:set>
                                      <p:cBhvr>
                                        <p:cTn id="7" dur="1" fill="hold">
                                          <p:stCondLst>
                                            <p:cond delay="19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41349</TotalTime>
  <Words>2910</Words>
  <Application>Microsoft Office PowerPoint</Application>
  <PresentationFormat>Widescreen</PresentationFormat>
  <Paragraphs>296</Paragraphs>
  <Slides>30</Slides>
  <Notes>30</Notes>
  <HiddenSlides>0</HiddenSlides>
  <MMClips>3</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Arial</vt:lpstr>
      <vt:lpstr>Calibri</vt:lpstr>
      <vt:lpstr>Calibri Light</vt:lpstr>
      <vt:lpstr>DejaVu Sans</vt:lpstr>
      <vt:lpstr>HelveticaNeue bold</vt:lpstr>
      <vt:lpstr>Kristen ITC</vt:lpstr>
      <vt:lpstr>StarSymbol</vt:lpstr>
      <vt:lpstr>Times New Roman</vt:lpstr>
      <vt:lpstr>Wingdings</vt:lpstr>
      <vt:lpstr>Kantoorthema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Greenpeace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Elize van Berkel</dc:creator>
  <cp:lastModifiedBy>Elize van Berkel</cp:lastModifiedBy>
  <cp:revision>420</cp:revision>
  <dcterms:created xsi:type="dcterms:W3CDTF">2015-07-21T11:35:35Z</dcterms:created>
  <dcterms:modified xsi:type="dcterms:W3CDTF">2018-11-21T12:21:17Z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Greenpeace</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19</vt:i4>
  </property>
</Properties>
</file>