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66" r:id="rId2"/>
    <p:sldId id="285" r:id="rId3"/>
    <p:sldId id="269" r:id="rId4"/>
    <p:sldId id="304" r:id="rId5"/>
    <p:sldId id="303" r:id="rId6"/>
    <p:sldId id="302" r:id="rId7"/>
    <p:sldId id="256" r:id="rId8"/>
    <p:sldId id="299" r:id="rId9"/>
    <p:sldId id="296" r:id="rId10"/>
    <p:sldId id="282" r:id="rId11"/>
    <p:sldId id="280" r:id="rId12"/>
    <p:sldId id="281" r:id="rId13"/>
    <p:sldId id="258" r:id="rId14"/>
    <p:sldId id="277" r:id="rId15"/>
    <p:sldId id="307" r:id="rId16"/>
    <p:sldId id="284" r:id="rId17"/>
    <p:sldId id="294" r:id="rId18"/>
    <p:sldId id="279" r:id="rId19"/>
    <p:sldId id="300" r:id="rId20"/>
    <p:sldId id="295" r:id="rId21"/>
    <p:sldId id="263" r:id="rId22"/>
    <p:sldId id="305" r:id="rId23"/>
    <p:sldId id="308" r:id="rId24"/>
    <p:sldId id="287" r:id="rId25"/>
    <p:sldId id="286" r:id="rId26"/>
    <p:sldId id="293" r:id="rId27"/>
    <p:sldId id="289" r:id="rId28"/>
    <p:sldId id="291" r:id="rId29"/>
    <p:sldId id="288" r:id="rId30"/>
    <p:sldId id="309" r:id="rId31"/>
    <p:sldId id="301" r:id="rId32"/>
    <p:sldId id="270" r:id="rId33"/>
    <p:sldId id="306" r:id="rId3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1">
          <p15:clr>
            <a:srgbClr val="A4A3A4"/>
          </p15:clr>
        </p15:guide>
        <p15:guide id="2" pos="336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je van Leeuwen" initials="MvL" lastIdx="3" clrIdx="0">
    <p:extLst/>
  </p:cmAuthor>
  <p:cmAuthor id="2" name="Frederieke Vlek" initials="FV" lastIdx="4" clrIdx="1">
    <p:extLst/>
  </p:cmAuthor>
  <p:cmAuthor id="3" name="Elize van Berkel" initials="" lastIdx="0" clrIdx="2"/>
  <p:cmAuthor id="4" name="Elize van Berkel" initials="EvB" lastIdx="6" clrIdx="3">
    <p:extLst>
      <p:ext uri="{19B8F6BF-5375-455C-9EA6-DF929625EA0E}">
        <p15:presenceInfo xmlns:p15="http://schemas.microsoft.com/office/powerpoint/2012/main" userId="S-1-5-21-1982372317-2837371276-3961410776-1620" providerId="AD"/>
      </p:ext>
    </p:extLst>
  </p:cmAuthor>
  <p:cmAuthor id="5" name="Hiekelien van den Herik" initials="HvdH" lastIdx="4" clrIdx="4">
    <p:extLst>
      <p:ext uri="{19B8F6BF-5375-455C-9EA6-DF929625EA0E}">
        <p15:presenceInfo xmlns:p15="http://schemas.microsoft.com/office/powerpoint/2012/main" userId="S-1-5-21-1982372317-2837371276-3961410776-1333" providerId="AD"/>
      </p:ext>
    </p:extLst>
  </p:cmAuthor>
  <p:cmAuthor id="6" name="Marit Vrijenhoek" initials="MV" lastIdx="5" clrIdx="5">
    <p:extLst>
      <p:ext uri="{19B8F6BF-5375-455C-9EA6-DF929625EA0E}">
        <p15:presenceInfo xmlns:p15="http://schemas.microsoft.com/office/powerpoint/2012/main" userId="S-1-5-21-1982372317-2837371276-3961410776-14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D349"/>
    <a:srgbClr val="A8DC6E"/>
    <a:srgbClr val="5B8F22"/>
    <a:srgbClr val="FBE7D9"/>
    <a:srgbClr val="F7CCAF"/>
    <a:srgbClr val="F5C19D"/>
    <a:srgbClr val="73BE1E"/>
    <a:srgbClr val="666699"/>
    <a:srgbClr val="800080"/>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20" autoAdjust="0"/>
    <p:restoredTop sz="85099" autoAdjust="0"/>
  </p:normalViewPr>
  <p:slideViewPr>
    <p:cSldViewPr snapToGrid="0">
      <p:cViewPr varScale="1">
        <p:scale>
          <a:sx n="75" d="100"/>
          <a:sy n="75" d="100"/>
        </p:scale>
        <p:origin x="826" y="67"/>
      </p:cViewPr>
      <p:guideLst>
        <p:guide orient="horz" pos="2201"/>
        <p:guide pos="336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496585-AE16-4E13-8C98-EC340174FB58}" type="datetimeFigureOut">
              <a:rPr lang="nl-NL" smtClean="0"/>
              <a:t>26-04-2018</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E9AE4A-B536-42E4-B619-85F504FABA15}" type="slidenum">
              <a:rPr lang="nl-NL" smtClean="0"/>
              <a:t>‹#›</a:t>
            </a:fld>
            <a:endParaRPr lang="nl-NL"/>
          </a:p>
        </p:txBody>
      </p:sp>
    </p:spTree>
    <p:extLst>
      <p:ext uri="{BB962C8B-B14F-4D97-AF65-F5344CB8AC3E}">
        <p14:creationId xmlns:p14="http://schemas.microsoft.com/office/powerpoint/2010/main" val="1938574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act.gp/vroceanen"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smtClean="0"/>
              <a:t>Dit</a:t>
            </a:r>
            <a:r>
              <a:rPr lang="en-US" b="0" baseline="0" dirty="0" smtClean="0"/>
              <a:t> is de </a:t>
            </a:r>
            <a:r>
              <a:rPr lang="en-US" b="0" baseline="0" dirty="0" err="1" smtClean="0"/>
              <a:t>powerpoint</a:t>
            </a:r>
            <a:r>
              <a:rPr lang="en-US" b="0" baseline="0" dirty="0" smtClean="0"/>
              <a:t> </a:t>
            </a:r>
            <a:r>
              <a:rPr lang="en-US" b="0" baseline="0" dirty="0" err="1" smtClean="0"/>
              <a:t>bij</a:t>
            </a:r>
            <a:r>
              <a:rPr lang="en-US" b="0" baseline="0" dirty="0" smtClean="0"/>
              <a:t> het </a:t>
            </a:r>
            <a:r>
              <a:rPr lang="en-US" b="0" baseline="0" dirty="0" err="1" smtClean="0"/>
              <a:t>lesmateriaal</a:t>
            </a:r>
            <a:r>
              <a:rPr lang="en-US" b="0" baseline="0" dirty="0" smtClean="0"/>
              <a:t> ‘</a:t>
            </a:r>
            <a:r>
              <a:rPr lang="en-US" b="0" baseline="0" dirty="0" err="1" smtClean="0"/>
              <a:t>Levende</a:t>
            </a:r>
            <a:r>
              <a:rPr lang="en-US" b="0" baseline="0" dirty="0" smtClean="0"/>
              <a:t> </a:t>
            </a:r>
            <a:r>
              <a:rPr lang="en-US" b="0" baseline="0" dirty="0" err="1" smtClean="0"/>
              <a:t>oceanen</a:t>
            </a:r>
            <a:r>
              <a:rPr lang="en-US" b="0" baseline="0" dirty="0" smtClean="0"/>
              <a:t>’ </a:t>
            </a:r>
            <a:r>
              <a:rPr lang="en-US" b="0" baseline="0" dirty="0" err="1" smtClean="0"/>
              <a:t>voor</a:t>
            </a:r>
            <a:r>
              <a:rPr lang="en-US" b="0" baseline="0" dirty="0" smtClean="0"/>
              <a:t> het </a:t>
            </a:r>
            <a:r>
              <a:rPr lang="en-US" b="0" baseline="0" dirty="0" err="1" smtClean="0"/>
              <a:t>basisonderwijs</a:t>
            </a:r>
            <a:r>
              <a:rPr lang="en-US" b="0" baseline="0" dirty="0" smtClean="0"/>
              <a:t> (</a:t>
            </a:r>
            <a:r>
              <a:rPr lang="en-US" b="0" baseline="0" dirty="0" err="1" smtClean="0"/>
              <a:t>groep</a:t>
            </a:r>
            <a:r>
              <a:rPr lang="en-US" b="0" baseline="0" dirty="0" smtClean="0"/>
              <a:t> 6 t/m 8). </a:t>
            </a:r>
            <a:r>
              <a:rPr lang="en-US" b="0" baseline="0" dirty="0" err="1" smtClean="0"/>
              <a:t>Voor</a:t>
            </a:r>
            <a:r>
              <a:rPr lang="en-US" b="0" baseline="0" dirty="0" smtClean="0"/>
              <a:t> </a:t>
            </a:r>
            <a:r>
              <a:rPr lang="en-US" b="0" baseline="0" dirty="0" err="1" smtClean="0"/>
              <a:t>vragen</a:t>
            </a:r>
            <a:r>
              <a:rPr lang="en-US" b="0" baseline="0" dirty="0" smtClean="0"/>
              <a:t> </a:t>
            </a:r>
            <a:r>
              <a:rPr lang="en-US" b="0" baseline="0" dirty="0" err="1" smtClean="0"/>
              <a:t>en</a:t>
            </a:r>
            <a:r>
              <a:rPr lang="en-US" b="0" baseline="0" dirty="0" smtClean="0"/>
              <a:t> </a:t>
            </a:r>
            <a:r>
              <a:rPr lang="en-US" b="0" baseline="0" dirty="0" err="1" smtClean="0"/>
              <a:t>opmerkingen</a:t>
            </a:r>
            <a:r>
              <a:rPr lang="en-US" b="0" baseline="0" dirty="0" smtClean="0"/>
              <a:t>: neem contact op met Elize van Berkel via educatie.nl@greenpeace.org / 0615007405 </a:t>
            </a:r>
            <a:endParaRPr lang="en-US" b="0" dirty="0" smtClean="0"/>
          </a:p>
          <a:p>
            <a:endParaRPr lang="en-US" b="1" dirty="0" smtClean="0"/>
          </a:p>
          <a:p>
            <a:r>
              <a:rPr lang="en-US" b="1" dirty="0" smtClean="0"/>
              <a:t>Virtual</a:t>
            </a:r>
            <a:r>
              <a:rPr lang="en-US" b="1" baseline="0" dirty="0" smtClean="0"/>
              <a:t> reality film: </a:t>
            </a:r>
            <a:r>
              <a:rPr lang="nl-NL" sz="1200" b="0" i="0" u="none" strike="noStrike" kern="1200" dirty="0" smtClean="0">
                <a:solidFill>
                  <a:schemeClr val="tx1"/>
                </a:solidFill>
                <a:effectLst/>
                <a:latin typeface="+mn-lt"/>
                <a:ea typeface="+mn-ea"/>
                <a:cs typeface="+mn-cs"/>
                <a:hlinkClick r:id="rId3"/>
              </a:rPr>
              <a:t>act.gp/</a:t>
            </a:r>
            <a:r>
              <a:rPr lang="nl-NL" sz="1200" b="0" i="0" u="none" strike="noStrike" kern="1200" dirty="0" err="1" smtClean="0">
                <a:solidFill>
                  <a:schemeClr val="tx1"/>
                </a:solidFill>
                <a:effectLst/>
                <a:latin typeface="+mn-lt"/>
                <a:ea typeface="+mn-ea"/>
                <a:cs typeface="+mn-cs"/>
                <a:hlinkClick r:id="rId3"/>
              </a:rPr>
              <a:t>vroceanen</a:t>
            </a:r>
            <a:r>
              <a:rPr lang="nl-NL" sz="1200" b="0" i="0" u="none" strike="noStrike" kern="1200" dirty="0" smtClean="0">
                <a:solidFill>
                  <a:schemeClr val="tx1"/>
                </a:solidFill>
                <a:effectLst/>
                <a:latin typeface="+mn-lt"/>
                <a:ea typeface="+mn-ea"/>
                <a:cs typeface="+mn-cs"/>
              </a:rPr>
              <a:t> Typ deze link in de</a:t>
            </a:r>
            <a:r>
              <a:rPr lang="nl-NL" sz="1200" b="0" i="0" u="none" strike="noStrike" kern="1200" baseline="0" dirty="0" smtClean="0">
                <a:solidFill>
                  <a:schemeClr val="tx1"/>
                </a:solidFill>
                <a:effectLst/>
                <a:latin typeface="+mn-lt"/>
                <a:ea typeface="+mn-ea"/>
                <a:cs typeface="+mn-cs"/>
              </a:rPr>
              <a:t> browser van je telefoon. Open vervolgens de video in de YouTube app.</a:t>
            </a:r>
            <a:endParaRPr lang="en-US" b="0" dirty="0" smtClean="0"/>
          </a:p>
          <a:p>
            <a:r>
              <a:rPr lang="en-US" b="1" dirty="0" err="1" smtClean="0"/>
              <a:t>Opdracht</a:t>
            </a:r>
            <a:r>
              <a:rPr lang="en-US" b="1" dirty="0" smtClean="0"/>
              <a:t>: </a:t>
            </a:r>
            <a:r>
              <a:rPr lang="en-US" dirty="0" err="1" smtClean="0"/>
              <a:t>Deel</a:t>
            </a:r>
            <a:r>
              <a:rPr lang="en-US" baseline="0" dirty="0" smtClean="0"/>
              <a:t> de </a:t>
            </a:r>
            <a:r>
              <a:rPr lang="en-US" baseline="0" dirty="0" err="1" smtClean="0"/>
              <a:t>klas</a:t>
            </a:r>
            <a:r>
              <a:rPr lang="en-US" baseline="0" dirty="0" smtClean="0"/>
              <a:t> op in </a:t>
            </a:r>
            <a:r>
              <a:rPr lang="en-US" baseline="0" dirty="0" err="1" smtClean="0"/>
              <a:t>groepjes</a:t>
            </a:r>
            <a:r>
              <a:rPr lang="en-US" baseline="0" dirty="0" smtClean="0"/>
              <a:t> van 5 </a:t>
            </a:r>
            <a:r>
              <a:rPr lang="en-US" baseline="0" dirty="0" err="1" smtClean="0"/>
              <a:t>leerlingen</a:t>
            </a:r>
            <a:r>
              <a:rPr lang="en-US" baseline="0" dirty="0" smtClean="0"/>
              <a:t>. </a:t>
            </a:r>
            <a:r>
              <a:rPr lang="en-US" baseline="0" dirty="0" err="1" smtClean="0"/>
              <a:t>Één</a:t>
            </a:r>
            <a:r>
              <a:rPr lang="en-US" baseline="0" dirty="0" smtClean="0"/>
              <a:t> </a:t>
            </a:r>
            <a:r>
              <a:rPr lang="en-US" baseline="0" dirty="0" err="1" smtClean="0"/>
              <a:t>groepje</a:t>
            </a:r>
            <a:r>
              <a:rPr lang="en-US" baseline="0" dirty="0" smtClean="0"/>
              <a:t> </a:t>
            </a:r>
            <a:r>
              <a:rPr lang="en-US" baseline="0" dirty="0" err="1" smtClean="0"/>
              <a:t>krijgt</a:t>
            </a:r>
            <a:r>
              <a:rPr lang="en-US" baseline="0" dirty="0" smtClean="0"/>
              <a:t> de virtual reality </a:t>
            </a:r>
            <a:r>
              <a:rPr lang="en-US" baseline="0" dirty="0" err="1" smtClean="0"/>
              <a:t>brillen</a:t>
            </a:r>
            <a:r>
              <a:rPr lang="en-US" baseline="0" dirty="0" smtClean="0"/>
              <a:t> </a:t>
            </a:r>
            <a:r>
              <a:rPr lang="en-US" baseline="0" dirty="0" err="1" smtClean="0"/>
              <a:t>en</a:t>
            </a:r>
            <a:r>
              <a:rPr lang="en-US" baseline="0" dirty="0" smtClean="0"/>
              <a:t> </a:t>
            </a:r>
            <a:r>
              <a:rPr lang="en-US" baseline="0" dirty="0" err="1" smtClean="0"/>
              <a:t>begint</a:t>
            </a:r>
            <a:r>
              <a:rPr lang="en-US" baseline="0" dirty="0" smtClean="0"/>
              <a:t> met het </a:t>
            </a:r>
            <a:r>
              <a:rPr lang="en-US" baseline="0" dirty="0" err="1" smtClean="0"/>
              <a:t>filmpje</a:t>
            </a:r>
            <a:r>
              <a:rPr lang="en-US" baseline="0" dirty="0" smtClean="0"/>
              <a:t>. De rest van de </a:t>
            </a:r>
            <a:r>
              <a:rPr lang="en-US" baseline="0" dirty="0" err="1" smtClean="0"/>
              <a:t>groepjes</a:t>
            </a:r>
            <a:r>
              <a:rPr lang="en-US" baseline="0" dirty="0" smtClean="0"/>
              <a:t> </a:t>
            </a:r>
            <a:r>
              <a:rPr lang="en-US" baseline="0" dirty="0" err="1" smtClean="0"/>
              <a:t>beginnen</a:t>
            </a:r>
            <a:r>
              <a:rPr lang="en-US" baseline="0" dirty="0" smtClean="0"/>
              <a:t> met de </a:t>
            </a:r>
            <a:r>
              <a:rPr lang="en-US" baseline="0" dirty="0" err="1" smtClean="0"/>
              <a:t>mindmap</a:t>
            </a:r>
            <a:r>
              <a:rPr lang="en-US" baseline="0" dirty="0" smtClean="0"/>
              <a:t> op het </a:t>
            </a:r>
            <a:r>
              <a:rPr lang="en-US" baseline="0" dirty="0" err="1" smtClean="0"/>
              <a:t>werkblad</a:t>
            </a:r>
            <a:r>
              <a:rPr lang="en-US" baseline="0" dirty="0" smtClean="0"/>
              <a:t>. De </a:t>
            </a:r>
            <a:r>
              <a:rPr lang="en-US" baseline="0" dirty="0" err="1" smtClean="0"/>
              <a:t>brillen</a:t>
            </a:r>
            <a:r>
              <a:rPr lang="en-US" baseline="0" dirty="0" smtClean="0"/>
              <a:t> </a:t>
            </a:r>
            <a:r>
              <a:rPr lang="en-US" baseline="0" dirty="0" err="1" smtClean="0"/>
              <a:t>worden</a:t>
            </a:r>
            <a:r>
              <a:rPr lang="en-US" baseline="0" dirty="0" smtClean="0"/>
              <a:t> per </a:t>
            </a:r>
            <a:r>
              <a:rPr lang="en-US" baseline="0" dirty="0" err="1" smtClean="0"/>
              <a:t>groepje</a:t>
            </a:r>
            <a:r>
              <a:rPr lang="en-US" baseline="0" dirty="0" smtClean="0"/>
              <a:t> </a:t>
            </a:r>
            <a:r>
              <a:rPr lang="en-US" baseline="0" dirty="0" err="1" smtClean="0"/>
              <a:t>doorgeschoven</a:t>
            </a:r>
            <a:r>
              <a:rPr lang="en-US" baseline="0" dirty="0" smtClean="0"/>
              <a:t>. </a:t>
            </a:r>
          </a:p>
          <a:p>
            <a:endParaRPr lang="en-US" baseline="0" dirty="0" smtClean="0"/>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1</a:t>
            </a:fld>
            <a:endParaRPr lang="nl-NL"/>
          </a:p>
        </p:txBody>
      </p:sp>
    </p:spTree>
    <p:extLst>
      <p:ext uri="{BB962C8B-B14F-4D97-AF65-F5344CB8AC3E}">
        <p14:creationId xmlns:p14="http://schemas.microsoft.com/office/powerpoint/2010/main" val="3336860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200" b="1" kern="1200" dirty="0" smtClean="0">
                <a:solidFill>
                  <a:schemeClr val="tx1"/>
                </a:solidFill>
                <a:effectLst/>
                <a:latin typeface="+mn-lt"/>
                <a:ea typeface="+mn-ea"/>
                <a:cs typeface="+mn-cs"/>
              </a:rPr>
              <a:t>Opdracht: </a:t>
            </a:r>
            <a:r>
              <a:rPr lang="nl-NL" sz="1200" b="0" kern="1200" dirty="0" smtClean="0">
                <a:solidFill>
                  <a:schemeClr val="tx1"/>
                </a:solidFill>
                <a:effectLst/>
                <a:latin typeface="+mn-lt"/>
                <a:ea typeface="+mn-ea"/>
                <a:cs typeface="+mn-cs"/>
              </a:rPr>
              <a:t>Kijk </a:t>
            </a:r>
            <a:r>
              <a:rPr lang="nl-NL" sz="1200" kern="1200" dirty="0" smtClean="0">
                <a:solidFill>
                  <a:schemeClr val="tx1"/>
                </a:solidFill>
                <a:effectLst/>
                <a:latin typeface="+mn-lt"/>
                <a:ea typeface="+mn-ea"/>
                <a:cs typeface="+mn-cs"/>
              </a:rPr>
              <a:t>welk afval jullie rondom de school kunnen vinden.</a:t>
            </a:r>
          </a:p>
          <a:p>
            <a:pPr marL="0" marR="0" indent="0" algn="l" defTabSz="914400" rtl="0" eaLnBrk="1" fontAlgn="auto" latinLnBrk="0" hangingPunct="1">
              <a:lnSpc>
                <a:spcPct val="100000"/>
              </a:lnSpc>
              <a:spcBef>
                <a:spcPts val="0"/>
              </a:spcBef>
              <a:spcAft>
                <a:spcPts val="0"/>
              </a:spcAft>
              <a:buClrTx/>
              <a:buSzTx/>
              <a:buFontTx/>
              <a:buNone/>
              <a:tabLst/>
              <a:defRPr/>
            </a:pPr>
            <a:r>
              <a:rPr lang="nl-NL" sz="1200" kern="1200" dirty="0" smtClean="0">
                <a:solidFill>
                  <a:schemeClr val="tx1"/>
                </a:solidFill>
                <a:effectLst/>
                <a:latin typeface="+mn-lt"/>
                <a:ea typeface="+mn-ea"/>
                <a:cs typeface="+mn-cs"/>
              </a:rPr>
              <a:t>In de bijlage van de docentenhandleiding is een bestand opgenomen met daarin de gemiddelde afbraaktijden van verschillende materialen. </a:t>
            </a:r>
          </a:p>
          <a:p>
            <a:pPr marL="0" marR="0" indent="0" algn="l" defTabSz="914400" rtl="0" eaLnBrk="1" fontAlgn="auto" latinLnBrk="0" hangingPunct="1">
              <a:lnSpc>
                <a:spcPct val="100000"/>
              </a:lnSpc>
              <a:spcBef>
                <a:spcPts val="0"/>
              </a:spcBef>
              <a:spcAft>
                <a:spcPts val="0"/>
              </a:spcAft>
              <a:buClrTx/>
              <a:buSzTx/>
              <a:buFontTx/>
              <a:buNone/>
              <a:tabLst/>
              <a:defRPr/>
            </a:pPr>
            <a:r>
              <a:rPr lang="nl-NL" sz="1200" b="1" kern="1200" dirty="0" smtClean="0">
                <a:solidFill>
                  <a:schemeClr val="tx1"/>
                </a:solidFill>
                <a:effectLst/>
                <a:latin typeface="+mn-lt"/>
                <a:ea typeface="+mn-ea"/>
                <a:cs typeface="+mn-cs"/>
              </a:rPr>
              <a:t>Bron: </a:t>
            </a:r>
            <a:r>
              <a:rPr lang="nl-NL" sz="1200" kern="1200" dirty="0" smtClean="0">
                <a:solidFill>
                  <a:schemeClr val="tx1"/>
                </a:solidFill>
                <a:effectLst/>
                <a:latin typeface="+mn-lt"/>
                <a:ea typeface="+mn-ea"/>
                <a:cs typeface="+mn-cs"/>
              </a:rPr>
              <a:t>www.nederlandschoon.nl/node/489</a:t>
            </a:r>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10</a:t>
            </a:fld>
            <a:endParaRPr lang="nl-NL"/>
          </a:p>
        </p:txBody>
      </p:sp>
    </p:spTree>
    <p:extLst>
      <p:ext uri="{BB962C8B-B14F-4D97-AF65-F5344CB8AC3E}">
        <p14:creationId xmlns:p14="http://schemas.microsoft.com/office/powerpoint/2010/main" val="1359911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i="1" kern="1200" dirty="0" smtClean="0">
                <a:solidFill>
                  <a:schemeClr val="tx1"/>
                </a:solidFill>
                <a:effectLst/>
                <a:latin typeface="+mn-lt"/>
                <a:ea typeface="+mn-ea"/>
                <a:cs typeface="+mn-cs"/>
              </a:rPr>
              <a:t>Bijvoorbeeld: </a:t>
            </a:r>
            <a:r>
              <a:rPr lang="nl-NL" sz="1200" kern="1200" dirty="0" smtClean="0">
                <a:solidFill>
                  <a:schemeClr val="tx1"/>
                </a:solidFill>
                <a:effectLst/>
                <a:latin typeface="+mn-lt"/>
                <a:ea typeface="+mn-ea"/>
                <a:cs typeface="+mn-cs"/>
              </a:rPr>
              <a:t>Basisschool de Sirius in Gouda &gt; Kattensingel &gt; De Gouwe &gt; Hollandsche IJssel &gt; Nieuwe Maas &gt; Het Scheur &gt; de Noordzee</a:t>
            </a:r>
          </a:p>
          <a:p>
            <a:endParaRPr lang="en-US" sz="1200" kern="1200" dirty="0" smtClean="0">
              <a:solidFill>
                <a:schemeClr val="tx1"/>
              </a:solidFill>
              <a:effectLst/>
              <a:latin typeface="+mn-lt"/>
              <a:ea typeface="+mn-ea"/>
              <a:cs typeface="+mn-cs"/>
            </a:endParaRPr>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13</a:t>
            </a:fld>
            <a:endParaRPr lang="nl-NL"/>
          </a:p>
        </p:txBody>
      </p:sp>
    </p:spTree>
    <p:extLst>
      <p:ext uri="{BB962C8B-B14F-4D97-AF65-F5344CB8AC3E}">
        <p14:creationId xmlns:p14="http://schemas.microsoft.com/office/powerpoint/2010/main" val="2457356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Opdracht</a:t>
            </a:r>
            <a:r>
              <a:rPr lang="en-US" b="1" dirty="0" smtClean="0"/>
              <a:t>: </a:t>
            </a:r>
            <a:r>
              <a:rPr lang="en-US" b="0" baseline="0" dirty="0" smtClean="0"/>
              <a:t> </a:t>
            </a:r>
            <a:r>
              <a:rPr lang="en-US" b="0" baseline="0" dirty="0" err="1" smtClean="0"/>
              <a:t>Laat</a:t>
            </a:r>
            <a:r>
              <a:rPr lang="en-US" b="0" baseline="0" dirty="0" smtClean="0"/>
              <a:t> de </a:t>
            </a:r>
            <a:r>
              <a:rPr lang="en-US" b="0" baseline="0" dirty="0" err="1" smtClean="0"/>
              <a:t>leerlingen</a:t>
            </a:r>
            <a:r>
              <a:rPr lang="en-US" b="0" baseline="0" dirty="0" smtClean="0"/>
              <a:t> in </a:t>
            </a:r>
            <a:r>
              <a:rPr lang="en-US" b="0" baseline="0" dirty="0" err="1" smtClean="0"/>
              <a:t>groepjes</a:t>
            </a:r>
            <a:r>
              <a:rPr lang="en-US" b="0" baseline="0" dirty="0" smtClean="0"/>
              <a:t> </a:t>
            </a:r>
            <a:r>
              <a:rPr lang="en-US" b="0" baseline="0" dirty="0" err="1" smtClean="0"/>
              <a:t>een</a:t>
            </a:r>
            <a:r>
              <a:rPr lang="en-US" b="0" baseline="0" dirty="0" smtClean="0"/>
              <a:t> plan </a:t>
            </a:r>
            <a:r>
              <a:rPr lang="en-US" b="0" baseline="0" dirty="0" err="1" smtClean="0"/>
              <a:t>maken</a:t>
            </a:r>
            <a:r>
              <a:rPr lang="en-US" b="0" baseline="0" dirty="0" smtClean="0"/>
              <a:t> </a:t>
            </a:r>
            <a:r>
              <a:rPr lang="en-US" b="0" baseline="0" dirty="0" err="1" smtClean="0"/>
              <a:t>en</a:t>
            </a:r>
            <a:r>
              <a:rPr lang="en-US" b="0" baseline="0" dirty="0" smtClean="0"/>
              <a:t> </a:t>
            </a:r>
            <a:r>
              <a:rPr lang="en-US" b="0" baseline="0" dirty="0" err="1" smtClean="0"/>
              <a:t>invullen</a:t>
            </a:r>
            <a:r>
              <a:rPr lang="en-US" b="0" baseline="0" dirty="0" smtClean="0"/>
              <a:t> op </a:t>
            </a:r>
            <a:r>
              <a:rPr lang="en-US" b="0" baseline="0" dirty="0" err="1" smtClean="0"/>
              <a:t>hun</a:t>
            </a:r>
            <a:r>
              <a:rPr lang="en-US" b="0" baseline="0" dirty="0" smtClean="0"/>
              <a:t> </a:t>
            </a:r>
            <a:r>
              <a:rPr lang="en-US" b="0" baseline="0" dirty="0" err="1" smtClean="0"/>
              <a:t>werkblad</a:t>
            </a:r>
            <a:r>
              <a:rPr lang="en-US" b="0" baseline="0" dirty="0" smtClean="0"/>
              <a:t>. </a:t>
            </a:r>
            <a:r>
              <a:rPr lang="en-US" dirty="0" err="1" smtClean="0"/>
              <a:t>Als</a:t>
            </a:r>
            <a:r>
              <a:rPr lang="en-US" dirty="0" smtClean="0"/>
              <a:t> </a:t>
            </a:r>
            <a:r>
              <a:rPr lang="en-US" dirty="0" err="1" smtClean="0"/>
              <a:t>er</a:t>
            </a:r>
            <a:r>
              <a:rPr lang="en-US" dirty="0" smtClean="0"/>
              <a:t> </a:t>
            </a:r>
            <a:r>
              <a:rPr lang="en-US" dirty="0" err="1" smtClean="0"/>
              <a:t>tijd</a:t>
            </a:r>
            <a:r>
              <a:rPr lang="en-US" dirty="0" smtClean="0"/>
              <a:t> is, </a:t>
            </a:r>
            <a:r>
              <a:rPr lang="en-US" dirty="0" err="1" smtClean="0"/>
              <a:t>laat</a:t>
            </a:r>
            <a:r>
              <a:rPr lang="en-US" dirty="0" smtClean="0"/>
              <a:t> de </a:t>
            </a:r>
            <a:r>
              <a:rPr lang="en-US" dirty="0" err="1" smtClean="0"/>
              <a:t>leerlingen</a:t>
            </a:r>
            <a:r>
              <a:rPr lang="en-US" dirty="0" smtClean="0"/>
              <a:t> </a:t>
            </a:r>
            <a:r>
              <a:rPr lang="en-US" dirty="0" err="1" smtClean="0"/>
              <a:t>dan</a:t>
            </a:r>
            <a:r>
              <a:rPr lang="en-US" dirty="0" smtClean="0"/>
              <a:t> </a:t>
            </a:r>
            <a:r>
              <a:rPr lang="en-US" dirty="0" err="1" smtClean="0"/>
              <a:t>ook</a:t>
            </a:r>
            <a:r>
              <a:rPr lang="en-US" dirty="0" smtClean="0"/>
              <a:t> </a:t>
            </a:r>
            <a:r>
              <a:rPr lang="en-US" dirty="0" err="1" smtClean="0"/>
              <a:t>hun</a:t>
            </a:r>
            <a:r>
              <a:rPr lang="en-US" dirty="0" smtClean="0"/>
              <a:t> </a:t>
            </a:r>
            <a:r>
              <a:rPr lang="en-US" dirty="0" err="1" smtClean="0"/>
              <a:t>eigen</a:t>
            </a:r>
            <a:r>
              <a:rPr lang="en-US" dirty="0" smtClean="0"/>
              <a:t> </a:t>
            </a:r>
            <a:r>
              <a:rPr lang="en-US" dirty="0" err="1" smtClean="0"/>
              <a:t>actie</a:t>
            </a:r>
            <a:r>
              <a:rPr lang="en-US" dirty="0" smtClean="0"/>
              <a:t> </a:t>
            </a:r>
            <a:r>
              <a:rPr lang="en-US" dirty="0" err="1" smtClean="0"/>
              <a:t>uitvoeren</a:t>
            </a:r>
            <a:r>
              <a:rPr lang="en-US" dirty="0" smtClean="0"/>
              <a:t>. </a:t>
            </a:r>
            <a:r>
              <a:rPr lang="en-US" dirty="0" err="1" smtClean="0"/>
              <a:t>Ze</a:t>
            </a:r>
            <a:r>
              <a:rPr lang="en-US" dirty="0" smtClean="0"/>
              <a:t> </a:t>
            </a:r>
            <a:r>
              <a:rPr lang="en-US" dirty="0" err="1" smtClean="0"/>
              <a:t>kunnen</a:t>
            </a:r>
            <a:r>
              <a:rPr lang="en-US" dirty="0" smtClean="0"/>
              <a:t> </a:t>
            </a:r>
            <a:r>
              <a:rPr lang="en-US" dirty="0" err="1" smtClean="0"/>
              <a:t>bijvoorbeeld</a:t>
            </a:r>
            <a:r>
              <a:rPr lang="en-US" dirty="0" smtClean="0"/>
              <a:t> </a:t>
            </a:r>
            <a:r>
              <a:rPr lang="en-US" dirty="0" err="1" smtClean="0"/>
              <a:t>een</a:t>
            </a:r>
            <a:r>
              <a:rPr lang="en-US" dirty="0" smtClean="0"/>
              <a:t> </a:t>
            </a:r>
            <a:r>
              <a:rPr lang="en-US" dirty="0" err="1" smtClean="0"/>
              <a:t>spandoek</a:t>
            </a:r>
            <a:r>
              <a:rPr lang="en-US" baseline="0" dirty="0" smtClean="0"/>
              <a:t> </a:t>
            </a:r>
            <a:r>
              <a:rPr lang="en-US" baseline="0" dirty="0" err="1" smtClean="0"/>
              <a:t>maken</a:t>
            </a:r>
            <a:r>
              <a:rPr lang="en-US" baseline="0" dirty="0" smtClean="0"/>
              <a:t>, </a:t>
            </a:r>
            <a:r>
              <a:rPr lang="en-US" baseline="0" dirty="0" err="1" smtClean="0"/>
              <a:t>een</a:t>
            </a:r>
            <a:r>
              <a:rPr lang="en-US" baseline="0" dirty="0" smtClean="0"/>
              <a:t> </a:t>
            </a:r>
            <a:r>
              <a:rPr lang="en-US" baseline="0" dirty="0" err="1" smtClean="0"/>
              <a:t>kunstwerk</a:t>
            </a:r>
            <a:r>
              <a:rPr lang="en-US" baseline="0" dirty="0" smtClean="0"/>
              <a:t> van het </a:t>
            </a:r>
            <a:r>
              <a:rPr lang="en-US" baseline="0" dirty="0" err="1" smtClean="0"/>
              <a:t>gevonden</a:t>
            </a:r>
            <a:r>
              <a:rPr lang="en-US" baseline="0" dirty="0" smtClean="0"/>
              <a:t> </a:t>
            </a:r>
            <a:r>
              <a:rPr lang="en-US" baseline="0" dirty="0" err="1" smtClean="0"/>
              <a:t>afval</a:t>
            </a:r>
            <a:r>
              <a:rPr lang="en-US" baseline="0" dirty="0" smtClean="0"/>
              <a:t> </a:t>
            </a:r>
            <a:r>
              <a:rPr lang="en-US" baseline="0" dirty="0" err="1" smtClean="0"/>
              <a:t>maken</a:t>
            </a:r>
            <a:r>
              <a:rPr lang="en-US" baseline="0" dirty="0" smtClean="0"/>
              <a:t>, </a:t>
            </a:r>
            <a:r>
              <a:rPr lang="en-US" baseline="0" dirty="0" err="1" smtClean="0"/>
              <a:t>een</a:t>
            </a:r>
            <a:r>
              <a:rPr lang="en-US" baseline="0" dirty="0" smtClean="0"/>
              <a:t> </a:t>
            </a:r>
            <a:r>
              <a:rPr lang="en-US" baseline="0" dirty="0" err="1" smtClean="0"/>
              <a:t>persbericht</a:t>
            </a:r>
            <a:r>
              <a:rPr lang="en-US" baseline="0" dirty="0" smtClean="0"/>
              <a:t> </a:t>
            </a:r>
            <a:r>
              <a:rPr lang="en-US" baseline="0" dirty="0" err="1" smtClean="0"/>
              <a:t>schrijven</a:t>
            </a:r>
            <a:r>
              <a:rPr lang="en-US" baseline="0" dirty="0" smtClean="0"/>
              <a:t> of </a:t>
            </a:r>
            <a:r>
              <a:rPr lang="en-US" baseline="0" dirty="0" err="1" smtClean="0"/>
              <a:t>een</a:t>
            </a:r>
            <a:r>
              <a:rPr lang="en-US" baseline="0" dirty="0" smtClean="0"/>
              <a:t> </a:t>
            </a:r>
            <a:r>
              <a:rPr lang="en-US" baseline="0" dirty="0" err="1" smtClean="0"/>
              <a:t>opruimactie</a:t>
            </a:r>
            <a:r>
              <a:rPr lang="en-US" baseline="0" dirty="0" smtClean="0"/>
              <a:t> </a:t>
            </a:r>
            <a:r>
              <a:rPr lang="en-US" baseline="0" dirty="0" err="1" smtClean="0"/>
              <a:t>organiseren</a:t>
            </a:r>
            <a:r>
              <a:rPr lang="en-US" baseline="0" dirty="0" smtClean="0"/>
              <a:t>. </a:t>
            </a:r>
          </a:p>
          <a:p>
            <a:endParaRPr lang="en-US" baseline="0" dirty="0" smtClean="0"/>
          </a:p>
        </p:txBody>
      </p:sp>
      <p:sp>
        <p:nvSpPr>
          <p:cNvPr id="4" name="Slide Number Placeholder 3"/>
          <p:cNvSpPr>
            <a:spLocks noGrp="1"/>
          </p:cNvSpPr>
          <p:nvPr>
            <p:ph type="sldNum" sz="quarter" idx="10"/>
          </p:nvPr>
        </p:nvSpPr>
        <p:spPr/>
        <p:txBody>
          <a:bodyPr/>
          <a:lstStyle/>
          <a:p>
            <a:fld id="{68E9AE4A-B536-42E4-B619-85F504FABA15}" type="slidenum">
              <a:rPr lang="nl-NL" smtClean="0"/>
              <a:t>14</a:t>
            </a:fld>
            <a:endParaRPr lang="nl-NL"/>
          </a:p>
        </p:txBody>
      </p:sp>
    </p:spTree>
    <p:extLst>
      <p:ext uri="{BB962C8B-B14F-4D97-AF65-F5344CB8AC3E}">
        <p14:creationId xmlns:p14="http://schemas.microsoft.com/office/powerpoint/2010/main" val="20457432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15</a:t>
            </a:fld>
            <a:endParaRPr lang="nl-NL"/>
          </a:p>
        </p:txBody>
      </p:sp>
    </p:spTree>
    <p:extLst>
      <p:ext uri="{BB962C8B-B14F-4D97-AF65-F5344CB8AC3E}">
        <p14:creationId xmlns:p14="http://schemas.microsoft.com/office/powerpoint/2010/main" val="319220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16</a:t>
            </a:fld>
            <a:endParaRPr lang="nl-NL"/>
          </a:p>
        </p:txBody>
      </p:sp>
    </p:spTree>
    <p:extLst>
      <p:ext uri="{BB962C8B-B14F-4D97-AF65-F5344CB8AC3E}">
        <p14:creationId xmlns:p14="http://schemas.microsoft.com/office/powerpoint/2010/main" val="49821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err="1" smtClean="0"/>
              <a:t>Filmpje</a:t>
            </a:r>
            <a:r>
              <a:rPr lang="en-US" dirty="0" smtClean="0"/>
              <a:t>: </a:t>
            </a:r>
            <a:r>
              <a:rPr lang="nl-NL" sz="1200" kern="1200" dirty="0" smtClean="0">
                <a:solidFill>
                  <a:schemeClr val="tx1"/>
                </a:solidFill>
                <a:effectLst/>
                <a:latin typeface="+mn-lt"/>
                <a:ea typeface="+mn-ea"/>
                <a:cs typeface="+mn-cs"/>
              </a:rPr>
              <a:t>http://www.schooltv.nl/video/embedded/overbevissing-de-vissen-raken-op/</a:t>
            </a:r>
          </a:p>
          <a:p>
            <a:r>
              <a:rPr lang="en-US" dirty="0" err="1" smtClean="0"/>
              <a:t>Dit</a:t>
            </a:r>
            <a:r>
              <a:rPr lang="en-US" dirty="0" smtClean="0"/>
              <a:t> </a:t>
            </a:r>
            <a:r>
              <a:rPr lang="en-US" dirty="0" err="1" smtClean="0"/>
              <a:t>filmpje</a:t>
            </a:r>
            <a:r>
              <a:rPr lang="en-US" dirty="0" smtClean="0"/>
              <a:t> is van </a:t>
            </a:r>
            <a:r>
              <a:rPr lang="en-US" dirty="0" err="1" smtClean="0"/>
              <a:t>SchoolTV</a:t>
            </a:r>
            <a:r>
              <a:rPr lang="en-US" dirty="0" smtClean="0"/>
              <a:t> </a:t>
            </a:r>
            <a:r>
              <a:rPr lang="en-US" dirty="0" err="1" smtClean="0"/>
              <a:t>en</a:t>
            </a:r>
            <a:r>
              <a:rPr lang="en-US" dirty="0" smtClean="0"/>
              <a:t> </a:t>
            </a:r>
            <a:r>
              <a:rPr lang="en-US" dirty="0" err="1" smtClean="0"/>
              <a:t>opent</a:t>
            </a:r>
            <a:r>
              <a:rPr lang="en-US" dirty="0" smtClean="0"/>
              <a:t> in </a:t>
            </a:r>
            <a:r>
              <a:rPr lang="en-US" dirty="0" err="1" smtClean="0"/>
              <a:t>een</a:t>
            </a:r>
            <a:r>
              <a:rPr lang="en-US" dirty="0" smtClean="0"/>
              <a:t> </a:t>
            </a:r>
            <a:r>
              <a:rPr lang="en-US" dirty="0" err="1" smtClean="0"/>
              <a:t>nieuw</a:t>
            </a:r>
            <a:r>
              <a:rPr lang="en-US" dirty="0" smtClean="0"/>
              <a:t> </a:t>
            </a:r>
            <a:r>
              <a:rPr lang="en-US" dirty="0" err="1" smtClean="0"/>
              <a:t>venster</a:t>
            </a:r>
            <a:r>
              <a:rPr lang="en-US" dirty="0" smtClean="0"/>
              <a:t>.</a:t>
            </a:r>
          </a:p>
          <a:p>
            <a:endParaRPr lang="en-US" dirty="0" smtClean="0"/>
          </a:p>
          <a:p>
            <a:r>
              <a:rPr lang="en-US" dirty="0" smtClean="0"/>
              <a:t>Tip: </a:t>
            </a:r>
            <a:r>
              <a:rPr lang="en-US" dirty="0" err="1" smtClean="0"/>
              <a:t>tekenfilm</a:t>
            </a:r>
            <a:r>
              <a:rPr lang="en-US" dirty="0" smtClean="0"/>
              <a:t> over </a:t>
            </a:r>
            <a:r>
              <a:rPr lang="en-US" dirty="0" err="1" smtClean="0"/>
              <a:t>overbevissing</a:t>
            </a:r>
            <a:r>
              <a:rPr lang="en-US" dirty="0" smtClean="0"/>
              <a:t>: https://www.youtube.com/watch?v=23ARTtHmaCw</a:t>
            </a:r>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17</a:t>
            </a:fld>
            <a:endParaRPr lang="nl-NL"/>
          </a:p>
        </p:txBody>
      </p:sp>
    </p:spTree>
    <p:extLst>
      <p:ext uri="{BB962C8B-B14F-4D97-AF65-F5344CB8AC3E}">
        <p14:creationId xmlns:p14="http://schemas.microsoft.com/office/powerpoint/2010/main" val="2974655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Bronnen</a:t>
            </a:r>
            <a:r>
              <a:rPr lang="en-US" b="1" dirty="0" smtClean="0"/>
              <a:t>:</a:t>
            </a:r>
            <a:r>
              <a:rPr lang="en-US" b="0" dirty="0" smtClean="0"/>
              <a:t> www.</a:t>
            </a:r>
            <a:r>
              <a:rPr lang="nl-NL" sz="1200" kern="1200" dirty="0" smtClean="0">
                <a:solidFill>
                  <a:schemeClr val="tx1"/>
                </a:solidFill>
                <a:effectLst/>
                <a:latin typeface="+mn-lt"/>
                <a:ea typeface="+mn-ea"/>
                <a:cs typeface="+mn-cs"/>
              </a:rPr>
              <a:t>greenpeace.nl/visvangstwijzer en www.wnf.nl/dieren.htm</a:t>
            </a:r>
          </a:p>
          <a:p>
            <a:r>
              <a:rPr lang="en-US" sz="1200" kern="1200" dirty="0" err="1" smtClean="0">
                <a:solidFill>
                  <a:schemeClr val="tx1"/>
                </a:solidFill>
                <a:effectLst/>
                <a:latin typeface="+mn-lt"/>
                <a:ea typeface="+mn-ea"/>
                <a:cs typeface="+mn-cs"/>
              </a:rPr>
              <a:t>Als</a:t>
            </a:r>
            <a:r>
              <a:rPr lang="en-US" sz="1200" kern="1200" dirty="0" smtClean="0">
                <a:solidFill>
                  <a:schemeClr val="tx1"/>
                </a:solidFill>
                <a:effectLst/>
                <a:latin typeface="+mn-lt"/>
                <a:ea typeface="+mn-ea"/>
                <a:cs typeface="+mn-cs"/>
              </a:rPr>
              <a:t> je</a:t>
            </a:r>
            <a:r>
              <a:rPr lang="en-US" sz="1200" kern="1200" baseline="0" dirty="0" smtClean="0">
                <a:solidFill>
                  <a:schemeClr val="tx1"/>
                </a:solidFill>
                <a:effectLst/>
                <a:latin typeface="+mn-lt"/>
                <a:ea typeface="+mn-ea"/>
                <a:cs typeface="+mn-cs"/>
              </a:rPr>
              <a:t> de </a:t>
            </a:r>
            <a:r>
              <a:rPr lang="en-US" sz="1200" kern="1200" baseline="0" dirty="0" err="1" smtClean="0">
                <a:solidFill>
                  <a:schemeClr val="tx1"/>
                </a:solidFill>
                <a:effectLst/>
                <a:latin typeface="+mn-lt"/>
                <a:ea typeface="+mn-ea"/>
                <a:cs typeface="+mn-cs"/>
              </a:rPr>
              <a:t>visvangstwijzer</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gebruikt</a:t>
            </a:r>
            <a:r>
              <a:rPr lang="en-US" sz="1200" kern="1200" baseline="0" dirty="0" smtClean="0">
                <a:solidFill>
                  <a:schemeClr val="tx1"/>
                </a:solidFill>
                <a:effectLst/>
                <a:latin typeface="+mn-lt"/>
                <a:ea typeface="+mn-ea"/>
                <a:cs typeface="+mn-cs"/>
              </a:rPr>
              <a:t>, is het </a:t>
            </a:r>
            <a:r>
              <a:rPr lang="en-US" sz="1200" kern="1200" baseline="0" dirty="0" err="1" smtClean="0">
                <a:solidFill>
                  <a:schemeClr val="tx1"/>
                </a:solidFill>
                <a:effectLst/>
                <a:latin typeface="+mn-lt"/>
                <a:ea typeface="+mn-ea"/>
                <a:cs typeface="+mn-cs"/>
              </a:rPr>
              <a:t>aan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te</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raden</a:t>
            </a:r>
            <a:r>
              <a:rPr lang="en-US" sz="1200" kern="1200" baseline="0" dirty="0" smtClean="0">
                <a:solidFill>
                  <a:schemeClr val="tx1"/>
                </a:solidFill>
                <a:effectLst/>
                <a:latin typeface="+mn-lt"/>
                <a:ea typeface="+mn-ea"/>
                <a:cs typeface="+mn-cs"/>
              </a:rPr>
              <a:t> om </a:t>
            </a:r>
            <a:r>
              <a:rPr lang="en-US" sz="1200" kern="1200" baseline="0" dirty="0" err="1" smtClean="0">
                <a:solidFill>
                  <a:schemeClr val="tx1"/>
                </a:solidFill>
                <a:effectLst/>
                <a:latin typeface="+mn-lt"/>
                <a:ea typeface="+mn-ea"/>
                <a:cs typeface="+mn-cs"/>
              </a:rPr>
              <a:t>deze</a:t>
            </a:r>
            <a:r>
              <a:rPr lang="en-US" sz="1200" kern="1200" baseline="0" dirty="0" smtClean="0">
                <a:solidFill>
                  <a:schemeClr val="tx1"/>
                </a:solidFill>
                <a:effectLst/>
                <a:latin typeface="+mn-lt"/>
                <a:ea typeface="+mn-ea"/>
                <a:cs typeface="+mn-cs"/>
              </a:rPr>
              <a:t> even </a:t>
            </a:r>
            <a:r>
              <a:rPr lang="en-US" sz="1200" kern="1200" baseline="0" dirty="0" err="1" smtClean="0">
                <a:solidFill>
                  <a:schemeClr val="tx1"/>
                </a:solidFill>
                <a:effectLst/>
                <a:latin typeface="+mn-lt"/>
                <a:ea typeface="+mn-ea"/>
                <a:cs typeface="+mn-cs"/>
              </a:rPr>
              <a:t>klassikaal</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te</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bekijken</a:t>
            </a:r>
            <a:r>
              <a:rPr lang="en-US" sz="1200"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De</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visvangstwijzer</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bevat</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moeilijke</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woorden</a:t>
            </a:r>
            <a:r>
              <a:rPr lang="en-US" sz="1200" b="0" kern="1200" baseline="0" dirty="0" smtClean="0">
                <a:solidFill>
                  <a:schemeClr val="tx1"/>
                </a:solidFill>
                <a:effectLst/>
                <a:latin typeface="+mn-lt"/>
                <a:ea typeface="+mn-ea"/>
                <a:cs typeface="+mn-cs"/>
              </a:rPr>
              <a:t>. De </a:t>
            </a:r>
            <a:r>
              <a:rPr lang="en-US" sz="1200" b="0" kern="1200" baseline="0" dirty="0" err="1" smtClean="0">
                <a:solidFill>
                  <a:schemeClr val="tx1"/>
                </a:solidFill>
                <a:effectLst/>
                <a:latin typeface="+mn-lt"/>
                <a:ea typeface="+mn-ea"/>
                <a:cs typeface="+mn-cs"/>
              </a:rPr>
              <a:t>wijzer</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bevat</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informatie</a:t>
            </a:r>
            <a:r>
              <a:rPr lang="en-US" sz="1200" b="0" kern="1200" baseline="0" dirty="0" smtClean="0">
                <a:solidFill>
                  <a:schemeClr val="tx1"/>
                </a:solidFill>
                <a:effectLst/>
                <a:latin typeface="+mn-lt"/>
                <a:ea typeface="+mn-ea"/>
                <a:cs typeface="+mn-cs"/>
              </a:rPr>
              <a:t> over: </a:t>
            </a:r>
          </a:p>
          <a:p>
            <a:pPr marL="171450" indent="-171450">
              <a:buFont typeface="Arial" panose="020B0604020202020204" pitchFamily="34" charset="0"/>
              <a:buChar char="•"/>
            </a:pPr>
            <a:r>
              <a:rPr lang="en-US" baseline="0" dirty="0" smtClean="0"/>
              <a:t>De </a:t>
            </a:r>
            <a:r>
              <a:rPr lang="en-US" baseline="0" dirty="0" err="1" smtClean="0"/>
              <a:t>visstand</a:t>
            </a:r>
            <a:r>
              <a:rPr lang="en-US" baseline="0" dirty="0" smtClean="0"/>
              <a:t>: </a:t>
            </a:r>
            <a:r>
              <a:rPr lang="en-US" baseline="0" dirty="0" err="1" smtClean="0"/>
              <a:t>hoeveel</a:t>
            </a:r>
            <a:r>
              <a:rPr lang="en-US" baseline="0" dirty="0" smtClean="0"/>
              <a:t> van </a:t>
            </a:r>
            <a:r>
              <a:rPr lang="en-US" baseline="0" dirty="0" err="1" smtClean="0"/>
              <a:t>deze</a:t>
            </a:r>
            <a:r>
              <a:rPr lang="en-US" baseline="0" dirty="0" smtClean="0"/>
              <a:t> vis </a:t>
            </a:r>
            <a:r>
              <a:rPr lang="en-US" baseline="0" dirty="0" err="1" smtClean="0"/>
              <a:t>zwemt</a:t>
            </a:r>
            <a:r>
              <a:rPr lang="en-US" baseline="0" dirty="0" smtClean="0"/>
              <a:t> </a:t>
            </a:r>
            <a:r>
              <a:rPr lang="en-US" baseline="0" dirty="0" err="1" smtClean="0"/>
              <a:t>er</a:t>
            </a:r>
            <a:r>
              <a:rPr lang="en-US" baseline="0" dirty="0" smtClean="0"/>
              <a:t> </a:t>
            </a:r>
            <a:r>
              <a:rPr lang="en-US" baseline="0" dirty="0" err="1" smtClean="0"/>
              <a:t>momenteel</a:t>
            </a:r>
            <a:r>
              <a:rPr lang="en-US" baseline="0" dirty="0" smtClean="0"/>
              <a:t> in </a:t>
            </a:r>
            <a:r>
              <a:rPr lang="en-US" baseline="0" dirty="0" err="1" smtClean="0"/>
              <a:t>een</a:t>
            </a:r>
            <a:r>
              <a:rPr lang="en-US" baseline="0" dirty="0" smtClean="0"/>
              <a:t> </a:t>
            </a:r>
            <a:r>
              <a:rPr lang="en-US" baseline="0" dirty="0" err="1" smtClean="0"/>
              <a:t>bepaald</a:t>
            </a:r>
            <a:r>
              <a:rPr lang="en-US" baseline="0" dirty="0" smtClean="0"/>
              <a:t> </a:t>
            </a:r>
            <a:r>
              <a:rPr lang="en-US" baseline="0" dirty="0" err="1" smtClean="0"/>
              <a:t>gebied</a:t>
            </a:r>
            <a:r>
              <a:rPr lang="en-US" baseline="0" dirty="0" smtClean="0"/>
              <a:t>?</a:t>
            </a:r>
          </a:p>
          <a:p>
            <a:pPr marL="171450" indent="-171450">
              <a:buFont typeface="Arial" panose="020B0604020202020204" pitchFamily="34" charset="0"/>
              <a:buChar char="•"/>
            </a:pPr>
            <a:r>
              <a:rPr lang="en-US" baseline="0" dirty="0" smtClean="0"/>
              <a:t>De </a:t>
            </a:r>
            <a:r>
              <a:rPr lang="en-US" baseline="0" dirty="0" err="1" smtClean="0"/>
              <a:t>visserijdruk</a:t>
            </a:r>
            <a:r>
              <a:rPr lang="en-US" baseline="0" dirty="0" smtClean="0"/>
              <a:t>: </a:t>
            </a:r>
            <a:r>
              <a:rPr lang="en-US" baseline="0" dirty="0" err="1" smtClean="0"/>
              <a:t>hoeveel</a:t>
            </a:r>
            <a:r>
              <a:rPr lang="en-US" baseline="0" dirty="0" smtClean="0"/>
              <a:t> </a:t>
            </a:r>
            <a:r>
              <a:rPr lang="en-US" baseline="0" dirty="0" err="1" smtClean="0"/>
              <a:t>vissers</a:t>
            </a:r>
            <a:r>
              <a:rPr lang="en-US" baseline="0" dirty="0" smtClean="0"/>
              <a:t> </a:t>
            </a:r>
            <a:r>
              <a:rPr lang="en-US" baseline="0" dirty="0" err="1" smtClean="0"/>
              <a:t>vissen</a:t>
            </a:r>
            <a:r>
              <a:rPr lang="en-US" baseline="0" dirty="0" smtClean="0"/>
              <a:t> </a:t>
            </a:r>
            <a:r>
              <a:rPr lang="en-US" baseline="0" dirty="0" err="1" smtClean="0"/>
              <a:t>er</a:t>
            </a:r>
            <a:r>
              <a:rPr lang="en-US" baseline="0" dirty="0" smtClean="0"/>
              <a:t> op </a:t>
            </a:r>
            <a:r>
              <a:rPr lang="en-US" baseline="0" dirty="0" err="1" smtClean="0"/>
              <a:t>deze</a:t>
            </a:r>
            <a:r>
              <a:rPr lang="en-US" baseline="0" dirty="0" smtClean="0"/>
              <a:t> </a:t>
            </a:r>
            <a:r>
              <a:rPr lang="en-US" baseline="0" dirty="0" err="1" smtClean="0"/>
              <a:t>soort</a:t>
            </a:r>
            <a:r>
              <a:rPr lang="en-US" baseline="0" dirty="0" smtClean="0"/>
              <a:t> </a:t>
            </a:r>
            <a:r>
              <a:rPr lang="en-US" baseline="0" dirty="0" err="1" smtClean="0"/>
              <a:t>dit</a:t>
            </a:r>
            <a:r>
              <a:rPr lang="en-US" baseline="0" dirty="0" smtClean="0"/>
              <a:t> </a:t>
            </a:r>
            <a:r>
              <a:rPr lang="en-US" baseline="0" dirty="0" err="1" smtClean="0"/>
              <a:t>jaar</a:t>
            </a:r>
            <a:r>
              <a:rPr lang="en-US" baseline="0" dirty="0" smtClean="0"/>
              <a:t>?</a:t>
            </a:r>
          </a:p>
          <a:p>
            <a:pPr marL="171450" indent="-171450">
              <a:buFont typeface="Arial" panose="020B0604020202020204" pitchFamily="34" charset="0"/>
              <a:buChar char="•"/>
            </a:pPr>
            <a:r>
              <a:rPr lang="en-US" baseline="0" dirty="0" smtClean="0"/>
              <a:t>De </a:t>
            </a:r>
            <a:r>
              <a:rPr lang="en-US" baseline="0" dirty="0" err="1" smtClean="0"/>
              <a:t>destructiviteit</a:t>
            </a:r>
            <a:r>
              <a:rPr lang="en-US" baseline="0" dirty="0" smtClean="0"/>
              <a:t> van de </a:t>
            </a:r>
            <a:r>
              <a:rPr lang="en-US" baseline="0" dirty="0" err="1" smtClean="0"/>
              <a:t>vismethode</a:t>
            </a:r>
            <a:r>
              <a:rPr lang="en-US" baseline="0" dirty="0" smtClean="0"/>
              <a:t>: </a:t>
            </a:r>
            <a:r>
              <a:rPr lang="en-US" baseline="0" dirty="0" err="1" smtClean="0"/>
              <a:t>welke</a:t>
            </a:r>
            <a:r>
              <a:rPr lang="en-US" baseline="0" dirty="0" smtClean="0"/>
              <a:t> </a:t>
            </a:r>
            <a:r>
              <a:rPr lang="en-US" baseline="0" dirty="0" err="1" smtClean="0"/>
              <a:t>vismethode</a:t>
            </a:r>
            <a:r>
              <a:rPr lang="en-US" baseline="0" dirty="0" smtClean="0"/>
              <a:t> (</a:t>
            </a:r>
            <a:r>
              <a:rPr lang="en-US" baseline="0" dirty="0" err="1" smtClean="0"/>
              <a:t>bijvoorbeeld</a:t>
            </a:r>
            <a:r>
              <a:rPr lang="en-US" baseline="0" dirty="0" smtClean="0"/>
              <a:t> </a:t>
            </a:r>
            <a:r>
              <a:rPr lang="en-US" baseline="0" dirty="0" err="1" smtClean="0"/>
              <a:t>een</a:t>
            </a:r>
            <a:r>
              <a:rPr lang="en-US" baseline="0" dirty="0" smtClean="0"/>
              <a:t> </a:t>
            </a:r>
            <a:r>
              <a:rPr lang="en-US" baseline="0" dirty="0" err="1" smtClean="0"/>
              <a:t>handlijn</a:t>
            </a:r>
            <a:r>
              <a:rPr lang="en-US" baseline="0" dirty="0" smtClean="0"/>
              <a:t> of </a:t>
            </a:r>
            <a:r>
              <a:rPr lang="en-US" baseline="0" dirty="0" err="1" smtClean="0"/>
              <a:t>een</a:t>
            </a:r>
            <a:r>
              <a:rPr lang="en-US" baseline="0" dirty="0" smtClean="0"/>
              <a:t> </a:t>
            </a:r>
            <a:r>
              <a:rPr lang="en-US" baseline="0" dirty="0" err="1" smtClean="0"/>
              <a:t>sleepnet</a:t>
            </a:r>
            <a:r>
              <a:rPr lang="en-US" baseline="0" dirty="0" smtClean="0"/>
              <a:t>) </a:t>
            </a:r>
            <a:r>
              <a:rPr lang="en-US" baseline="0" dirty="0" err="1" smtClean="0"/>
              <a:t>wordt</a:t>
            </a:r>
            <a:r>
              <a:rPr lang="en-US" baseline="0" dirty="0" smtClean="0"/>
              <a:t> </a:t>
            </a:r>
            <a:r>
              <a:rPr lang="en-US" baseline="0" dirty="0" err="1" smtClean="0"/>
              <a:t>er</a:t>
            </a:r>
            <a:r>
              <a:rPr lang="en-US" baseline="0" dirty="0" smtClean="0"/>
              <a:t> </a:t>
            </a:r>
            <a:r>
              <a:rPr lang="en-US" baseline="0" dirty="0" err="1" smtClean="0"/>
              <a:t>gebruikt</a:t>
            </a:r>
            <a:r>
              <a:rPr lang="en-US" baseline="0" dirty="0" smtClean="0"/>
              <a:t> </a:t>
            </a:r>
            <a:r>
              <a:rPr lang="en-US" baseline="0" dirty="0" err="1" smtClean="0"/>
              <a:t>en</a:t>
            </a:r>
            <a:r>
              <a:rPr lang="en-US" baseline="0" dirty="0" smtClean="0"/>
              <a:t> </a:t>
            </a:r>
            <a:r>
              <a:rPr lang="en-US" baseline="0" dirty="0" err="1" smtClean="0"/>
              <a:t>hoeveel</a:t>
            </a:r>
            <a:r>
              <a:rPr lang="en-US" baseline="0" dirty="0" smtClean="0"/>
              <a:t> </a:t>
            </a:r>
            <a:r>
              <a:rPr lang="en-US" baseline="0" dirty="0" err="1" smtClean="0"/>
              <a:t>schade</a:t>
            </a:r>
            <a:r>
              <a:rPr lang="en-US" baseline="0" dirty="0" smtClean="0"/>
              <a:t> is </a:t>
            </a:r>
            <a:r>
              <a:rPr lang="en-US" baseline="0" dirty="0" err="1" smtClean="0"/>
              <a:t>er</a:t>
            </a:r>
            <a:r>
              <a:rPr lang="en-US" baseline="0" dirty="0" smtClean="0"/>
              <a:t> </a:t>
            </a:r>
            <a:r>
              <a:rPr lang="en-US" baseline="0" dirty="0" err="1" smtClean="0"/>
              <a:t>voor</a:t>
            </a:r>
            <a:r>
              <a:rPr lang="en-US" baseline="0" dirty="0" smtClean="0"/>
              <a:t> de </a:t>
            </a:r>
            <a:r>
              <a:rPr lang="en-US" baseline="0" dirty="0" err="1" smtClean="0"/>
              <a:t>zeebodem</a:t>
            </a:r>
            <a:r>
              <a:rPr lang="en-US" baseline="0" dirty="0" smtClean="0"/>
              <a:t>? </a:t>
            </a:r>
          </a:p>
          <a:p>
            <a:pPr marL="171450" indent="-171450">
              <a:buFont typeface="Arial" panose="020B0604020202020204" pitchFamily="34" charset="0"/>
              <a:buChar char="•"/>
            </a:pPr>
            <a:r>
              <a:rPr lang="en-US" b="0" baseline="0" dirty="0" smtClean="0"/>
              <a:t>De </a:t>
            </a:r>
            <a:r>
              <a:rPr lang="en-US" b="0" baseline="0" dirty="0" err="1" smtClean="0"/>
              <a:t>ongewenste</a:t>
            </a:r>
            <a:r>
              <a:rPr lang="en-US" b="0" baseline="0" dirty="0" smtClean="0"/>
              <a:t> </a:t>
            </a:r>
            <a:r>
              <a:rPr lang="en-US" b="0" baseline="0" dirty="0" err="1" smtClean="0"/>
              <a:t>bijvangst</a:t>
            </a:r>
            <a:r>
              <a:rPr lang="en-US" b="0" baseline="0" dirty="0" smtClean="0"/>
              <a:t>: </a:t>
            </a:r>
            <a:r>
              <a:rPr lang="en-US" b="0" baseline="0" dirty="0" err="1" smtClean="0"/>
              <a:t>hoeveel</a:t>
            </a:r>
            <a:r>
              <a:rPr lang="en-US" b="0" baseline="0" dirty="0" smtClean="0"/>
              <a:t> </a:t>
            </a:r>
            <a:r>
              <a:rPr lang="en-US" b="0" baseline="0" dirty="0" err="1" smtClean="0"/>
              <a:t>andere</a:t>
            </a:r>
            <a:r>
              <a:rPr lang="en-US" b="0" baseline="0" dirty="0" smtClean="0"/>
              <a:t> </a:t>
            </a:r>
            <a:r>
              <a:rPr lang="en-US" b="0" baseline="0" dirty="0" err="1" smtClean="0"/>
              <a:t>soorten</a:t>
            </a:r>
            <a:r>
              <a:rPr lang="en-US" b="0" baseline="0" dirty="0" smtClean="0"/>
              <a:t> </a:t>
            </a:r>
            <a:r>
              <a:rPr lang="en-US" b="0" baseline="0" dirty="0" err="1" smtClean="0"/>
              <a:t>worden</a:t>
            </a:r>
            <a:r>
              <a:rPr lang="en-US" b="0" baseline="0" dirty="0" smtClean="0"/>
              <a:t> </a:t>
            </a:r>
            <a:r>
              <a:rPr lang="en-US" b="0" baseline="0" dirty="0" err="1" smtClean="0"/>
              <a:t>er</a:t>
            </a:r>
            <a:r>
              <a:rPr lang="en-US" b="0" baseline="0" dirty="0" smtClean="0"/>
              <a:t> </a:t>
            </a:r>
            <a:r>
              <a:rPr lang="en-US" b="0" baseline="0" dirty="0" err="1" smtClean="0"/>
              <a:t>gevangen</a:t>
            </a:r>
            <a:r>
              <a:rPr lang="en-US" b="0" baseline="0" dirty="0" smtClean="0"/>
              <a:t> die (</a:t>
            </a:r>
            <a:r>
              <a:rPr lang="en-US" b="0" baseline="0" dirty="0" err="1" smtClean="0"/>
              <a:t>dood</a:t>
            </a:r>
            <a:r>
              <a:rPr lang="en-US" b="0" baseline="0" dirty="0" smtClean="0"/>
              <a:t>) </a:t>
            </a:r>
            <a:r>
              <a:rPr lang="en-US" b="0" baseline="0" dirty="0" err="1" smtClean="0"/>
              <a:t>weer</a:t>
            </a:r>
            <a:r>
              <a:rPr lang="en-US" b="0" baseline="0" dirty="0" smtClean="0"/>
              <a:t> over </a:t>
            </a:r>
            <a:r>
              <a:rPr lang="en-US" b="0" baseline="0" dirty="0" err="1" smtClean="0"/>
              <a:t>boord</a:t>
            </a:r>
            <a:r>
              <a:rPr lang="en-US" b="0" baseline="0" dirty="0" smtClean="0"/>
              <a:t> </a:t>
            </a:r>
            <a:r>
              <a:rPr lang="en-US" b="0" baseline="0" dirty="0" err="1" smtClean="0"/>
              <a:t>gaan</a:t>
            </a:r>
            <a:r>
              <a:rPr lang="en-US" b="0" baseline="0" dirty="0" smtClean="0"/>
              <a:t>?</a:t>
            </a:r>
            <a:endParaRPr lang="en-US" b="0" dirty="0" smtClean="0"/>
          </a:p>
          <a:p>
            <a:endParaRPr lang="en-US" b="0" dirty="0" smtClean="0"/>
          </a:p>
          <a:p>
            <a:r>
              <a:rPr lang="en-US" b="1" dirty="0" smtClean="0"/>
              <a:t>Tip: </a:t>
            </a:r>
            <a:r>
              <a:rPr lang="en-US" dirty="0" err="1" smtClean="0"/>
              <a:t>gebruik</a:t>
            </a:r>
            <a:r>
              <a:rPr lang="en-US" baseline="0" dirty="0" smtClean="0"/>
              <a:t> </a:t>
            </a:r>
            <a:r>
              <a:rPr lang="en-US" baseline="0" dirty="0" err="1" smtClean="0"/>
              <a:t>bij</a:t>
            </a:r>
            <a:r>
              <a:rPr lang="en-US" baseline="0" dirty="0" smtClean="0"/>
              <a:t> </a:t>
            </a:r>
            <a:r>
              <a:rPr lang="en-US" baseline="0" dirty="0" err="1" smtClean="0"/>
              <a:t>groep</a:t>
            </a:r>
            <a:r>
              <a:rPr lang="en-US" baseline="0" dirty="0" smtClean="0"/>
              <a:t> 8 </a:t>
            </a:r>
            <a:r>
              <a:rPr lang="en-US" dirty="0" err="1" smtClean="0"/>
              <a:t>dit</a:t>
            </a:r>
            <a:r>
              <a:rPr lang="en-US" dirty="0" smtClean="0"/>
              <a:t> </a:t>
            </a:r>
            <a:r>
              <a:rPr lang="en-US" dirty="0" err="1" smtClean="0"/>
              <a:t>filmpje</a:t>
            </a:r>
            <a:r>
              <a:rPr lang="en-US" baseline="0" dirty="0" smtClean="0"/>
              <a:t> https://www.youtube.com/watch?v=dZpFfbI-lZI </a:t>
            </a:r>
          </a:p>
          <a:p>
            <a:endParaRPr lang="en-US" baseline="0" dirty="0" smtClean="0"/>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18</a:t>
            </a:fld>
            <a:endParaRPr lang="nl-NL"/>
          </a:p>
        </p:txBody>
      </p:sp>
    </p:spTree>
    <p:extLst>
      <p:ext uri="{BB962C8B-B14F-4D97-AF65-F5344CB8AC3E}">
        <p14:creationId xmlns:p14="http://schemas.microsoft.com/office/powerpoint/2010/main" val="26305678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Bronnen</a:t>
            </a:r>
            <a:r>
              <a:rPr lang="en-US" b="1" dirty="0" smtClean="0"/>
              <a:t>:</a:t>
            </a:r>
            <a:r>
              <a:rPr lang="en-US" b="0" dirty="0" smtClean="0"/>
              <a:t> www.</a:t>
            </a:r>
            <a:r>
              <a:rPr lang="nl-NL" sz="1200" kern="1200" dirty="0" smtClean="0">
                <a:solidFill>
                  <a:schemeClr val="tx1"/>
                </a:solidFill>
                <a:effectLst/>
                <a:latin typeface="+mn-lt"/>
                <a:ea typeface="+mn-ea"/>
                <a:cs typeface="+mn-cs"/>
              </a:rPr>
              <a:t>greenpeace.nl/visvangstwijzer en www.wnf.nl/dieren.htm</a:t>
            </a:r>
          </a:p>
          <a:p>
            <a:r>
              <a:rPr lang="en-US" sz="1200" kern="1200" dirty="0" err="1" smtClean="0">
                <a:solidFill>
                  <a:schemeClr val="tx1"/>
                </a:solidFill>
                <a:effectLst/>
                <a:latin typeface="+mn-lt"/>
                <a:ea typeface="+mn-ea"/>
                <a:cs typeface="+mn-cs"/>
              </a:rPr>
              <a:t>Als</a:t>
            </a:r>
            <a:r>
              <a:rPr lang="en-US" sz="1200" kern="1200" dirty="0" smtClean="0">
                <a:solidFill>
                  <a:schemeClr val="tx1"/>
                </a:solidFill>
                <a:effectLst/>
                <a:latin typeface="+mn-lt"/>
                <a:ea typeface="+mn-ea"/>
                <a:cs typeface="+mn-cs"/>
              </a:rPr>
              <a:t> je</a:t>
            </a:r>
            <a:r>
              <a:rPr lang="en-US" sz="1200" kern="1200" baseline="0" dirty="0" smtClean="0">
                <a:solidFill>
                  <a:schemeClr val="tx1"/>
                </a:solidFill>
                <a:effectLst/>
                <a:latin typeface="+mn-lt"/>
                <a:ea typeface="+mn-ea"/>
                <a:cs typeface="+mn-cs"/>
              </a:rPr>
              <a:t> de </a:t>
            </a:r>
            <a:r>
              <a:rPr lang="en-US" sz="1200" kern="1200" baseline="0" dirty="0" err="1" smtClean="0">
                <a:solidFill>
                  <a:schemeClr val="tx1"/>
                </a:solidFill>
                <a:effectLst/>
                <a:latin typeface="+mn-lt"/>
                <a:ea typeface="+mn-ea"/>
                <a:cs typeface="+mn-cs"/>
              </a:rPr>
              <a:t>visvangstwijzer</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gebruikt</a:t>
            </a:r>
            <a:r>
              <a:rPr lang="en-US" sz="1200" kern="1200" baseline="0" dirty="0" smtClean="0">
                <a:solidFill>
                  <a:schemeClr val="tx1"/>
                </a:solidFill>
                <a:effectLst/>
                <a:latin typeface="+mn-lt"/>
                <a:ea typeface="+mn-ea"/>
                <a:cs typeface="+mn-cs"/>
              </a:rPr>
              <a:t>, is het </a:t>
            </a:r>
            <a:r>
              <a:rPr lang="en-US" sz="1200" kern="1200" baseline="0" dirty="0" err="1" smtClean="0">
                <a:solidFill>
                  <a:schemeClr val="tx1"/>
                </a:solidFill>
                <a:effectLst/>
                <a:latin typeface="+mn-lt"/>
                <a:ea typeface="+mn-ea"/>
                <a:cs typeface="+mn-cs"/>
              </a:rPr>
              <a:t>aan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te</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raden</a:t>
            </a:r>
            <a:r>
              <a:rPr lang="en-US" sz="1200" kern="1200" baseline="0" dirty="0" smtClean="0">
                <a:solidFill>
                  <a:schemeClr val="tx1"/>
                </a:solidFill>
                <a:effectLst/>
                <a:latin typeface="+mn-lt"/>
                <a:ea typeface="+mn-ea"/>
                <a:cs typeface="+mn-cs"/>
              </a:rPr>
              <a:t> om </a:t>
            </a:r>
            <a:r>
              <a:rPr lang="en-US" sz="1200" kern="1200" baseline="0" dirty="0" err="1" smtClean="0">
                <a:solidFill>
                  <a:schemeClr val="tx1"/>
                </a:solidFill>
                <a:effectLst/>
                <a:latin typeface="+mn-lt"/>
                <a:ea typeface="+mn-ea"/>
                <a:cs typeface="+mn-cs"/>
              </a:rPr>
              <a:t>deze</a:t>
            </a:r>
            <a:r>
              <a:rPr lang="en-US" sz="1200" kern="1200" baseline="0" dirty="0" smtClean="0">
                <a:solidFill>
                  <a:schemeClr val="tx1"/>
                </a:solidFill>
                <a:effectLst/>
                <a:latin typeface="+mn-lt"/>
                <a:ea typeface="+mn-ea"/>
                <a:cs typeface="+mn-cs"/>
              </a:rPr>
              <a:t> even </a:t>
            </a:r>
            <a:r>
              <a:rPr lang="en-US" sz="1200" kern="1200" baseline="0" dirty="0" err="1" smtClean="0">
                <a:solidFill>
                  <a:schemeClr val="tx1"/>
                </a:solidFill>
                <a:effectLst/>
                <a:latin typeface="+mn-lt"/>
                <a:ea typeface="+mn-ea"/>
                <a:cs typeface="+mn-cs"/>
              </a:rPr>
              <a:t>klassikaal</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te</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bekijken</a:t>
            </a:r>
            <a:r>
              <a:rPr lang="en-US" sz="1200"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De</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visvangstwijzer</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bevat</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moeilijke</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woorden</a:t>
            </a:r>
            <a:r>
              <a:rPr lang="en-US" sz="1200" b="0" kern="1200" baseline="0" dirty="0" smtClean="0">
                <a:solidFill>
                  <a:schemeClr val="tx1"/>
                </a:solidFill>
                <a:effectLst/>
                <a:latin typeface="+mn-lt"/>
                <a:ea typeface="+mn-ea"/>
                <a:cs typeface="+mn-cs"/>
              </a:rPr>
              <a:t>. De </a:t>
            </a:r>
            <a:r>
              <a:rPr lang="en-US" sz="1200" b="0" kern="1200" baseline="0" dirty="0" err="1" smtClean="0">
                <a:solidFill>
                  <a:schemeClr val="tx1"/>
                </a:solidFill>
                <a:effectLst/>
                <a:latin typeface="+mn-lt"/>
                <a:ea typeface="+mn-ea"/>
                <a:cs typeface="+mn-cs"/>
              </a:rPr>
              <a:t>wijzer</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bevat</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informatie</a:t>
            </a:r>
            <a:r>
              <a:rPr lang="en-US" sz="1200" b="0" kern="1200" baseline="0" dirty="0" smtClean="0">
                <a:solidFill>
                  <a:schemeClr val="tx1"/>
                </a:solidFill>
                <a:effectLst/>
                <a:latin typeface="+mn-lt"/>
                <a:ea typeface="+mn-ea"/>
                <a:cs typeface="+mn-cs"/>
              </a:rPr>
              <a:t> over: </a:t>
            </a:r>
          </a:p>
          <a:p>
            <a:pPr marL="171450" indent="-171450">
              <a:buFont typeface="Arial" panose="020B0604020202020204" pitchFamily="34" charset="0"/>
              <a:buChar char="•"/>
            </a:pPr>
            <a:r>
              <a:rPr lang="en-US" baseline="0" dirty="0" smtClean="0"/>
              <a:t>De </a:t>
            </a:r>
            <a:r>
              <a:rPr lang="en-US" baseline="0" dirty="0" err="1" smtClean="0"/>
              <a:t>visstand</a:t>
            </a:r>
            <a:r>
              <a:rPr lang="en-US" baseline="0" dirty="0" smtClean="0"/>
              <a:t>: </a:t>
            </a:r>
            <a:r>
              <a:rPr lang="en-US" baseline="0" dirty="0" err="1" smtClean="0"/>
              <a:t>hoeveel</a:t>
            </a:r>
            <a:r>
              <a:rPr lang="en-US" baseline="0" dirty="0" smtClean="0"/>
              <a:t> van </a:t>
            </a:r>
            <a:r>
              <a:rPr lang="en-US" baseline="0" dirty="0" err="1" smtClean="0"/>
              <a:t>deze</a:t>
            </a:r>
            <a:r>
              <a:rPr lang="en-US" baseline="0" dirty="0" smtClean="0"/>
              <a:t> vis </a:t>
            </a:r>
            <a:r>
              <a:rPr lang="en-US" baseline="0" dirty="0" err="1" smtClean="0"/>
              <a:t>zwemt</a:t>
            </a:r>
            <a:r>
              <a:rPr lang="en-US" baseline="0" dirty="0" smtClean="0"/>
              <a:t> </a:t>
            </a:r>
            <a:r>
              <a:rPr lang="en-US" baseline="0" dirty="0" err="1" smtClean="0"/>
              <a:t>er</a:t>
            </a:r>
            <a:r>
              <a:rPr lang="en-US" baseline="0" dirty="0" smtClean="0"/>
              <a:t> </a:t>
            </a:r>
            <a:r>
              <a:rPr lang="en-US" baseline="0" dirty="0" err="1" smtClean="0"/>
              <a:t>momenteel</a:t>
            </a:r>
            <a:r>
              <a:rPr lang="en-US" baseline="0" dirty="0" smtClean="0"/>
              <a:t> in </a:t>
            </a:r>
            <a:r>
              <a:rPr lang="en-US" baseline="0" dirty="0" err="1" smtClean="0"/>
              <a:t>een</a:t>
            </a:r>
            <a:r>
              <a:rPr lang="en-US" baseline="0" dirty="0" smtClean="0"/>
              <a:t> </a:t>
            </a:r>
            <a:r>
              <a:rPr lang="en-US" baseline="0" dirty="0" err="1" smtClean="0"/>
              <a:t>bepaald</a:t>
            </a:r>
            <a:r>
              <a:rPr lang="en-US" baseline="0" dirty="0" smtClean="0"/>
              <a:t> </a:t>
            </a:r>
            <a:r>
              <a:rPr lang="en-US" baseline="0" dirty="0" err="1" smtClean="0"/>
              <a:t>gebied</a:t>
            </a:r>
            <a:r>
              <a:rPr lang="en-US" baseline="0" dirty="0" smtClean="0"/>
              <a:t>?</a:t>
            </a:r>
          </a:p>
          <a:p>
            <a:pPr marL="171450" indent="-171450">
              <a:buFont typeface="Arial" panose="020B0604020202020204" pitchFamily="34" charset="0"/>
              <a:buChar char="•"/>
            </a:pPr>
            <a:r>
              <a:rPr lang="en-US" baseline="0" dirty="0" smtClean="0"/>
              <a:t>De </a:t>
            </a:r>
            <a:r>
              <a:rPr lang="en-US" baseline="0" dirty="0" err="1" smtClean="0"/>
              <a:t>visserijdruk</a:t>
            </a:r>
            <a:r>
              <a:rPr lang="en-US" baseline="0" dirty="0" smtClean="0"/>
              <a:t>: </a:t>
            </a:r>
            <a:r>
              <a:rPr lang="en-US" baseline="0" dirty="0" err="1" smtClean="0"/>
              <a:t>hoeveel</a:t>
            </a:r>
            <a:r>
              <a:rPr lang="en-US" baseline="0" dirty="0" smtClean="0"/>
              <a:t> </a:t>
            </a:r>
            <a:r>
              <a:rPr lang="en-US" baseline="0" dirty="0" err="1" smtClean="0"/>
              <a:t>vissers</a:t>
            </a:r>
            <a:r>
              <a:rPr lang="en-US" baseline="0" dirty="0" smtClean="0"/>
              <a:t> </a:t>
            </a:r>
            <a:r>
              <a:rPr lang="en-US" baseline="0" dirty="0" err="1" smtClean="0"/>
              <a:t>vissen</a:t>
            </a:r>
            <a:r>
              <a:rPr lang="en-US" baseline="0" dirty="0" smtClean="0"/>
              <a:t> </a:t>
            </a:r>
            <a:r>
              <a:rPr lang="en-US" baseline="0" dirty="0" err="1" smtClean="0"/>
              <a:t>er</a:t>
            </a:r>
            <a:r>
              <a:rPr lang="en-US" baseline="0" dirty="0" smtClean="0"/>
              <a:t> op </a:t>
            </a:r>
            <a:r>
              <a:rPr lang="en-US" baseline="0" dirty="0" err="1" smtClean="0"/>
              <a:t>deze</a:t>
            </a:r>
            <a:r>
              <a:rPr lang="en-US" baseline="0" dirty="0" smtClean="0"/>
              <a:t> </a:t>
            </a:r>
            <a:r>
              <a:rPr lang="en-US" baseline="0" dirty="0" err="1" smtClean="0"/>
              <a:t>soort</a:t>
            </a:r>
            <a:r>
              <a:rPr lang="en-US" baseline="0" dirty="0" smtClean="0"/>
              <a:t> </a:t>
            </a:r>
            <a:r>
              <a:rPr lang="en-US" baseline="0" dirty="0" err="1" smtClean="0"/>
              <a:t>dit</a:t>
            </a:r>
            <a:r>
              <a:rPr lang="en-US" baseline="0" dirty="0" smtClean="0"/>
              <a:t> </a:t>
            </a:r>
            <a:r>
              <a:rPr lang="en-US" baseline="0" dirty="0" err="1" smtClean="0"/>
              <a:t>jaar</a:t>
            </a:r>
            <a:r>
              <a:rPr lang="en-US" baseline="0" dirty="0" smtClean="0"/>
              <a:t>?</a:t>
            </a:r>
          </a:p>
          <a:p>
            <a:pPr marL="171450" indent="-171450">
              <a:buFont typeface="Arial" panose="020B0604020202020204" pitchFamily="34" charset="0"/>
              <a:buChar char="•"/>
            </a:pPr>
            <a:r>
              <a:rPr lang="en-US" baseline="0" dirty="0" smtClean="0"/>
              <a:t>De </a:t>
            </a:r>
            <a:r>
              <a:rPr lang="en-US" baseline="0" dirty="0" err="1" smtClean="0"/>
              <a:t>destructiviteit</a:t>
            </a:r>
            <a:r>
              <a:rPr lang="en-US" baseline="0" dirty="0" smtClean="0"/>
              <a:t> van de </a:t>
            </a:r>
            <a:r>
              <a:rPr lang="en-US" baseline="0" dirty="0" err="1" smtClean="0"/>
              <a:t>vismethode</a:t>
            </a:r>
            <a:r>
              <a:rPr lang="en-US" baseline="0" dirty="0" smtClean="0"/>
              <a:t>: </a:t>
            </a:r>
            <a:r>
              <a:rPr lang="en-US" baseline="0" dirty="0" err="1" smtClean="0"/>
              <a:t>welke</a:t>
            </a:r>
            <a:r>
              <a:rPr lang="en-US" baseline="0" dirty="0" smtClean="0"/>
              <a:t> </a:t>
            </a:r>
            <a:r>
              <a:rPr lang="en-US" baseline="0" dirty="0" err="1" smtClean="0"/>
              <a:t>vismethode</a:t>
            </a:r>
            <a:r>
              <a:rPr lang="en-US" baseline="0" dirty="0" smtClean="0"/>
              <a:t> (</a:t>
            </a:r>
            <a:r>
              <a:rPr lang="en-US" baseline="0" dirty="0" err="1" smtClean="0"/>
              <a:t>bijvoorbeeld</a:t>
            </a:r>
            <a:r>
              <a:rPr lang="en-US" baseline="0" dirty="0" smtClean="0"/>
              <a:t> </a:t>
            </a:r>
            <a:r>
              <a:rPr lang="en-US" baseline="0" dirty="0" err="1" smtClean="0"/>
              <a:t>een</a:t>
            </a:r>
            <a:r>
              <a:rPr lang="en-US" baseline="0" dirty="0" smtClean="0"/>
              <a:t> </a:t>
            </a:r>
            <a:r>
              <a:rPr lang="en-US" baseline="0" dirty="0" err="1" smtClean="0"/>
              <a:t>handlijn</a:t>
            </a:r>
            <a:r>
              <a:rPr lang="en-US" baseline="0" dirty="0" smtClean="0"/>
              <a:t> of </a:t>
            </a:r>
            <a:r>
              <a:rPr lang="en-US" baseline="0" dirty="0" err="1" smtClean="0"/>
              <a:t>een</a:t>
            </a:r>
            <a:r>
              <a:rPr lang="en-US" baseline="0" dirty="0" smtClean="0"/>
              <a:t> </a:t>
            </a:r>
            <a:r>
              <a:rPr lang="en-US" baseline="0" dirty="0" err="1" smtClean="0"/>
              <a:t>sleepnet</a:t>
            </a:r>
            <a:r>
              <a:rPr lang="en-US" baseline="0" dirty="0" smtClean="0"/>
              <a:t>) </a:t>
            </a:r>
            <a:r>
              <a:rPr lang="en-US" baseline="0" dirty="0" err="1" smtClean="0"/>
              <a:t>wordt</a:t>
            </a:r>
            <a:r>
              <a:rPr lang="en-US" baseline="0" dirty="0" smtClean="0"/>
              <a:t> </a:t>
            </a:r>
            <a:r>
              <a:rPr lang="en-US" baseline="0" dirty="0" err="1" smtClean="0"/>
              <a:t>er</a:t>
            </a:r>
            <a:r>
              <a:rPr lang="en-US" baseline="0" dirty="0" smtClean="0"/>
              <a:t> </a:t>
            </a:r>
            <a:r>
              <a:rPr lang="en-US" baseline="0" dirty="0" err="1" smtClean="0"/>
              <a:t>gebruikt</a:t>
            </a:r>
            <a:r>
              <a:rPr lang="en-US" baseline="0" dirty="0" smtClean="0"/>
              <a:t> </a:t>
            </a:r>
            <a:r>
              <a:rPr lang="en-US" baseline="0" dirty="0" err="1" smtClean="0"/>
              <a:t>en</a:t>
            </a:r>
            <a:r>
              <a:rPr lang="en-US" baseline="0" dirty="0" smtClean="0"/>
              <a:t> </a:t>
            </a:r>
            <a:r>
              <a:rPr lang="en-US" baseline="0" dirty="0" err="1" smtClean="0"/>
              <a:t>hoeveel</a:t>
            </a:r>
            <a:r>
              <a:rPr lang="en-US" baseline="0" dirty="0" smtClean="0"/>
              <a:t> </a:t>
            </a:r>
            <a:r>
              <a:rPr lang="en-US" baseline="0" dirty="0" err="1" smtClean="0"/>
              <a:t>schade</a:t>
            </a:r>
            <a:r>
              <a:rPr lang="en-US" baseline="0" dirty="0" smtClean="0"/>
              <a:t> is </a:t>
            </a:r>
            <a:r>
              <a:rPr lang="en-US" baseline="0" dirty="0" err="1" smtClean="0"/>
              <a:t>er</a:t>
            </a:r>
            <a:r>
              <a:rPr lang="en-US" baseline="0" dirty="0" smtClean="0"/>
              <a:t> </a:t>
            </a:r>
            <a:r>
              <a:rPr lang="en-US" baseline="0" dirty="0" err="1" smtClean="0"/>
              <a:t>voor</a:t>
            </a:r>
            <a:r>
              <a:rPr lang="en-US" baseline="0" dirty="0" smtClean="0"/>
              <a:t> de </a:t>
            </a:r>
            <a:r>
              <a:rPr lang="en-US" baseline="0" dirty="0" err="1" smtClean="0"/>
              <a:t>zeebodem</a:t>
            </a:r>
            <a:r>
              <a:rPr lang="en-US" baseline="0" dirty="0" smtClean="0"/>
              <a:t>? </a:t>
            </a:r>
          </a:p>
          <a:p>
            <a:pPr marL="171450" indent="-171450">
              <a:buFont typeface="Arial" panose="020B0604020202020204" pitchFamily="34" charset="0"/>
              <a:buChar char="•"/>
            </a:pPr>
            <a:r>
              <a:rPr lang="en-US" b="0" baseline="0" dirty="0" smtClean="0"/>
              <a:t>De </a:t>
            </a:r>
            <a:r>
              <a:rPr lang="en-US" b="0" baseline="0" dirty="0" err="1" smtClean="0"/>
              <a:t>ongewenste</a:t>
            </a:r>
            <a:r>
              <a:rPr lang="en-US" b="0" baseline="0" dirty="0" smtClean="0"/>
              <a:t> </a:t>
            </a:r>
            <a:r>
              <a:rPr lang="en-US" b="0" baseline="0" dirty="0" err="1" smtClean="0"/>
              <a:t>bijvangst</a:t>
            </a:r>
            <a:r>
              <a:rPr lang="en-US" b="0" baseline="0" dirty="0" smtClean="0"/>
              <a:t>: </a:t>
            </a:r>
            <a:r>
              <a:rPr lang="en-US" b="0" baseline="0" dirty="0" err="1" smtClean="0"/>
              <a:t>hoeveel</a:t>
            </a:r>
            <a:r>
              <a:rPr lang="en-US" b="0" baseline="0" dirty="0" smtClean="0"/>
              <a:t> </a:t>
            </a:r>
            <a:r>
              <a:rPr lang="en-US" b="0" baseline="0" dirty="0" err="1" smtClean="0"/>
              <a:t>andere</a:t>
            </a:r>
            <a:r>
              <a:rPr lang="en-US" b="0" baseline="0" dirty="0" smtClean="0"/>
              <a:t> </a:t>
            </a:r>
            <a:r>
              <a:rPr lang="en-US" b="0" baseline="0" dirty="0" err="1" smtClean="0"/>
              <a:t>soorten</a:t>
            </a:r>
            <a:r>
              <a:rPr lang="en-US" b="0" baseline="0" dirty="0" smtClean="0"/>
              <a:t> </a:t>
            </a:r>
            <a:r>
              <a:rPr lang="en-US" b="0" baseline="0" dirty="0" err="1" smtClean="0"/>
              <a:t>worden</a:t>
            </a:r>
            <a:r>
              <a:rPr lang="en-US" b="0" baseline="0" dirty="0" smtClean="0"/>
              <a:t> </a:t>
            </a:r>
            <a:r>
              <a:rPr lang="en-US" b="0" baseline="0" dirty="0" err="1" smtClean="0"/>
              <a:t>er</a:t>
            </a:r>
            <a:r>
              <a:rPr lang="en-US" b="0" baseline="0" dirty="0" smtClean="0"/>
              <a:t> </a:t>
            </a:r>
            <a:r>
              <a:rPr lang="en-US" b="0" baseline="0" dirty="0" err="1" smtClean="0"/>
              <a:t>gevangen</a:t>
            </a:r>
            <a:r>
              <a:rPr lang="en-US" b="0" baseline="0" dirty="0" smtClean="0"/>
              <a:t> die (</a:t>
            </a:r>
            <a:r>
              <a:rPr lang="en-US" b="0" baseline="0" dirty="0" err="1" smtClean="0"/>
              <a:t>dood</a:t>
            </a:r>
            <a:r>
              <a:rPr lang="en-US" b="0" baseline="0" dirty="0" smtClean="0"/>
              <a:t>) </a:t>
            </a:r>
            <a:r>
              <a:rPr lang="en-US" b="0" baseline="0" dirty="0" err="1" smtClean="0"/>
              <a:t>weer</a:t>
            </a:r>
            <a:r>
              <a:rPr lang="en-US" b="0" baseline="0" dirty="0" smtClean="0"/>
              <a:t> over </a:t>
            </a:r>
            <a:r>
              <a:rPr lang="en-US" b="0" baseline="0" dirty="0" err="1" smtClean="0"/>
              <a:t>boord</a:t>
            </a:r>
            <a:r>
              <a:rPr lang="en-US" b="0" baseline="0" dirty="0" smtClean="0"/>
              <a:t> </a:t>
            </a:r>
            <a:r>
              <a:rPr lang="en-US" b="0" baseline="0" dirty="0" err="1" smtClean="0"/>
              <a:t>gaan</a:t>
            </a:r>
            <a:r>
              <a:rPr lang="en-US" b="0" baseline="0" dirty="0" smtClean="0"/>
              <a:t>?</a:t>
            </a:r>
            <a:endParaRPr lang="en-US" b="0" dirty="0" smtClean="0"/>
          </a:p>
          <a:p>
            <a:endParaRPr lang="en-US" b="0" dirty="0" smtClean="0"/>
          </a:p>
          <a:p>
            <a:r>
              <a:rPr lang="en-US" b="1" dirty="0" smtClean="0"/>
              <a:t>Tip: </a:t>
            </a:r>
            <a:r>
              <a:rPr lang="en-US" dirty="0" err="1" smtClean="0"/>
              <a:t>gebruik</a:t>
            </a:r>
            <a:r>
              <a:rPr lang="en-US" baseline="0" dirty="0" smtClean="0"/>
              <a:t> </a:t>
            </a:r>
            <a:r>
              <a:rPr lang="en-US" baseline="0" dirty="0" err="1" smtClean="0"/>
              <a:t>bij</a:t>
            </a:r>
            <a:r>
              <a:rPr lang="en-US" baseline="0" dirty="0" smtClean="0"/>
              <a:t> </a:t>
            </a:r>
            <a:r>
              <a:rPr lang="en-US" baseline="0" dirty="0" err="1" smtClean="0"/>
              <a:t>groep</a:t>
            </a:r>
            <a:r>
              <a:rPr lang="en-US" baseline="0" dirty="0" smtClean="0"/>
              <a:t> 8 </a:t>
            </a:r>
            <a:r>
              <a:rPr lang="en-US" dirty="0" err="1" smtClean="0"/>
              <a:t>dit</a:t>
            </a:r>
            <a:r>
              <a:rPr lang="en-US" dirty="0" smtClean="0"/>
              <a:t> </a:t>
            </a:r>
            <a:r>
              <a:rPr lang="en-US" dirty="0" err="1" smtClean="0"/>
              <a:t>filmpje</a:t>
            </a:r>
            <a:r>
              <a:rPr lang="en-US" baseline="0" dirty="0" smtClean="0"/>
              <a:t> https://www.youtube.com/watch?v=dZpFfbI-lZI </a:t>
            </a:r>
          </a:p>
          <a:p>
            <a:endParaRPr lang="en-US" baseline="0"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err="1" smtClean="0"/>
              <a:t>Afbeelding</a:t>
            </a:r>
            <a:r>
              <a:rPr lang="en-US" dirty="0" smtClean="0"/>
              <a:t>: http://www.amsterdam-travel-guide.net/images/markets/albert-cuyp-market-vis-stall.jpg</a:t>
            </a:r>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solidFill>
                  <a:prstClr val="black"/>
                </a:solidFill>
              </a:rPr>
              <a:pPr/>
              <a:t>19</a:t>
            </a:fld>
            <a:endParaRPr lang="nl-NL">
              <a:solidFill>
                <a:prstClr val="black"/>
              </a:solidFill>
            </a:endParaRPr>
          </a:p>
        </p:txBody>
      </p:sp>
    </p:spTree>
    <p:extLst>
      <p:ext uri="{BB962C8B-B14F-4D97-AF65-F5344CB8AC3E}">
        <p14:creationId xmlns:p14="http://schemas.microsoft.com/office/powerpoint/2010/main" val="2231854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ltLang="nl-NL" sz="1200" b="1" dirty="0" smtClean="0">
                <a:solidFill>
                  <a:srgbClr val="92D050"/>
                </a:solidFill>
                <a:ea typeface="Times New Roman" panose="02020603050405020304" pitchFamily="18" charset="0"/>
                <a:cs typeface="Helvetica" panose="020B0604020202020204" pitchFamily="34" charset="0"/>
              </a:rPr>
              <a:t>Uitleg:</a:t>
            </a:r>
          </a:p>
          <a:p>
            <a:pPr marL="0" marR="0" lvl="0" indent="0" algn="l" defTabSz="914400" rtl="0" eaLnBrk="1" fontAlgn="auto" latinLnBrk="0" hangingPunct="1">
              <a:lnSpc>
                <a:spcPct val="100000"/>
              </a:lnSpc>
              <a:spcBef>
                <a:spcPts val="0"/>
              </a:spcBef>
              <a:spcAft>
                <a:spcPts val="0"/>
              </a:spcAft>
              <a:buClrTx/>
              <a:buSzTx/>
              <a:buFontTx/>
              <a:buNone/>
              <a:tabLst/>
              <a:defRPr/>
            </a:pPr>
            <a:r>
              <a:rPr lang="nl-NL" altLang="nl-NL" sz="1200" dirty="0" err="1" smtClean="0">
                <a:solidFill>
                  <a:srgbClr val="92D050"/>
                </a:solidFill>
                <a:ea typeface="Times New Roman" panose="02020603050405020304" pitchFamily="18" charset="0"/>
                <a:cs typeface="Helvetica" panose="020B0604020202020204" pitchFamily="34" charset="0"/>
              </a:rPr>
              <a:t>Zeereservaat</a:t>
            </a:r>
            <a:r>
              <a:rPr lang="nl-NL" altLang="nl-NL" sz="1200" dirty="0" smtClean="0">
                <a:solidFill>
                  <a:srgbClr val="92D050"/>
                </a:solidFill>
                <a:ea typeface="Times New Roman" panose="02020603050405020304" pitchFamily="18" charset="0"/>
                <a:cs typeface="Helvetica" panose="020B0604020202020204" pitchFamily="34" charset="0"/>
              </a:rPr>
              <a:t>: een</a:t>
            </a:r>
            <a:r>
              <a:rPr lang="nl-NL" altLang="nl-NL" sz="1200" dirty="0" smtClean="0">
                <a:solidFill>
                  <a:srgbClr val="000000"/>
                </a:solidFill>
                <a:ea typeface="Times New Roman" panose="02020603050405020304" pitchFamily="18" charset="0"/>
                <a:cs typeface="Helvetica" panose="020B0604020202020204" pitchFamily="34" charset="0"/>
              </a:rPr>
              <a:t> </a:t>
            </a:r>
            <a:r>
              <a:rPr lang="nl-NL" altLang="nl-NL" sz="1200" dirty="0" smtClean="0">
                <a:solidFill>
                  <a:srgbClr val="000000"/>
                </a:solidFill>
                <a:ea typeface="Times New Roman" panose="02020603050405020304" pitchFamily="18" charset="0"/>
              </a:rPr>
              <a:t>zeegebied waarin al het leven helemaal met rust wordt gelaten: hier mag dus niemand vissen, naar olie of gas boren of zand of grind winnen. </a:t>
            </a:r>
            <a:r>
              <a:rPr lang="nl-NL" altLang="nl-NL" sz="1200" dirty="0" err="1" smtClean="0">
                <a:solidFill>
                  <a:srgbClr val="000000"/>
                </a:solidFill>
                <a:ea typeface="Times New Roman" panose="02020603050405020304" pitchFamily="18" charset="0"/>
              </a:rPr>
              <a:t>Zeereservaten</a:t>
            </a:r>
            <a:r>
              <a:rPr lang="nl-NL" altLang="nl-NL" sz="1200" dirty="0" smtClean="0">
                <a:solidFill>
                  <a:srgbClr val="000000"/>
                </a:solidFill>
                <a:ea typeface="Times New Roman" panose="02020603050405020304" pitchFamily="18" charset="0"/>
              </a:rPr>
              <a:t> zijn</a:t>
            </a:r>
            <a:r>
              <a:rPr lang="nl-NL" altLang="nl-NL" sz="1200" baseline="0" dirty="0" smtClean="0">
                <a:solidFill>
                  <a:srgbClr val="000000"/>
                </a:solidFill>
                <a:ea typeface="Times New Roman" panose="02020603050405020304" pitchFamily="18" charset="0"/>
              </a:rPr>
              <a:t> de kraamkamers waar vissen kunnen groeien. Hierdoor is er rondom de </a:t>
            </a:r>
            <a:r>
              <a:rPr lang="nl-NL" altLang="nl-NL" sz="1200" baseline="0" dirty="0" err="1" smtClean="0">
                <a:solidFill>
                  <a:srgbClr val="000000"/>
                </a:solidFill>
                <a:ea typeface="Times New Roman" panose="02020603050405020304" pitchFamily="18" charset="0"/>
              </a:rPr>
              <a:t>zeereservaten</a:t>
            </a:r>
            <a:r>
              <a:rPr lang="nl-NL" altLang="nl-NL" sz="1200" baseline="0" dirty="0" smtClean="0">
                <a:solidFill>
                  <a:srgbClr val="000000"/>
                </a:solidFill>
                <a:ea typeface="Times New Roman" panose="02020603050405020304" pitchFamily="18" charset="0"/>
              </a:rPr>
              <a:t> ook meer vis. </a:t>
            </a:r>
            <a:endParaRPr lang="nl-NL" altLang="nl-NL" sz="1200" dirty="0" smtClean="0"/>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20</a:t>
            </a:fld>
            <a:endParaRPr lang="nl-NL"/>
          </a:p>
        </p:txBody>
      </p:sp>
    </p:spTree>
    <p:extLst>
      <p:ext uri="{BB962C8B-B14F-4D97-AF65-F5344CB8AC3E}">
        <p14:creationId xmlns:p14="http://schemas.microsoft.com/office/powerpoint/2010/main" val="3580135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Antwoorden</a:t>
            </a:r>
            <a:r>
              <a:rPr lang="en-US" b="1" dirty="0" smtClean="0"/>
              <a:t> </a:t>
            </a:r>
            <a:r>
              <a:rPr lang="en-US" b="1" dirty="0" err="1" smtClean="0"/>
              <a:t>opdracht</a:t>
            </a:r>
            <a:r>
              <a:rPr lang="en-US" b="1" dirty="0" smtClean="0"/>
              <a:t> 2</a:t>
            </a:r>
            <a:r>
              <a:rPr lang="en-US" dirty="0" smtClean="0"/>
              <a:t>: </a:t>
            </a:r>
          </a:p>
          <a:p>
            <a:r>
              <a:rPr lang="nl-NL" sz="1200" kern="1200" dirty="0" smtClean="0">
                <a:solidFill>
                  <a:schemeClr val="tx1"/>
                </a:solidFill>
                <a:effectLst/>
                <a:latin typeface="+mn-lt"/>
                <a:ea typeface="+mn-ea"/>
                <a:cs typeface="+mn-cs"/>
              </a:rPr>
              <a:t>Vraag 1 - </a:t>
            </a:r>
            <a:r>
              <a:rPr lang="nl-NL" sz="1200" b="1" kern="1200" dirty="0" smtClean="0">
                <a:solidFill>
                  <a:schemeClr val="tx1"/>
                </a:solidFill>
                <a:effectLst/>
                <a:latin typeface="+mn-lt"/>
                <a:ea typeface="+mn-ea"/>
                <a:cs typeface="+mn-cs"/>
              </a:rPr>
              <a:t>Als je de wereldkaart bekijkt, hoe groot gedeelte van de kaart is water?</a:t>
            </a:r>
            <a:endParaRPr lang="nl-NL" sz="1200"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A</a:t>
            </a:r>
            <a:r>
              <a:rPr lang="nl-NL" sz="1200" kern="1200" dirty="0" smtClean="0">
                <a:solidFill>
                  <a:schemeClr val="tx1"/>
                </a:solidFill>
                <a:effectLst/>
                <a:latin typeface="+mn-lt"/>
                <a:ea typeface="+mn-ea"/>
                <a:cs typeface="+mn-cs"/>
              </a:rPr>
              <a:t>: Twee derde van de kaart is water</a:t>
            </a:r>
          </a:p>
          <a:p>
            <a:r>
              <a:rPr lang="nl-NL" sz="1200" kern="1200" dirty="0" smtClean="0">
                <a:solidFill>
                  <a:schemeClr val="tx1"/>
                </a:solidFill>
                <a:effectLst/>
                <a:latin typeface="+mn-lt"/>
                <a:ea typeface="+mn-ea"/>
                <a:cs typeface="+mn-cs"/>
              </a:rPr>
              <a:t>Vraag 2 - </a:t>
            </a:r>
            <a:r>
              <a:rPr lang="nl-NL" sz="1200" b="1" kern="1200" dirty="0" smtClean="0">
                <a:solidFill>
                  <a:schemeClr val="tx1"/>
                </a:solidFill>
                <a:effectLst/>
                <a:latin typeface="+mn-lt"/>
                <a:ea typeface="+mn-ea"/>
                <a:cs typeface="+mn-cs"/>
              </a:rPr>
              <a:t>Wat is overbevissing?</a:t>
            </a:r>
            <a:endParaRPr lang="nl-NL" sz="1200"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C</a:t>
            </a:r>
            <a:r>
              <a:rPr lang="nl-NL" sz="1200" kern="1200" dirty="0" smtClean="0">
                <a:solidFill>
                  <a:schemeClr val="tx1"/>
                </a:solidFill>
                <a:effectLst/>
                <a:latin typeface="+mn-lt"/>
                <a:ea typeface="+mn-ea"/>
                <a:cs typeface="+mn-cs"/>
              </a:rPr>
              <a:t>: </a:t>
            </a:r>
            <a:r>
              <a:rPr lang="nl-NL" sz="1200" b="0" kern="1200" dirty="0" smtClean="0">
                <a:solidFill>
                  <a:schemeClr val="tx1"/>
                </a:solidFill>
                <a:effectLst/>
                <a:latin typeface="+mn-lt"/>
                <a:ea typeface="+mn-ea"/>
                <a:cs typeface="+mn-cs"/>
              </a:rPr>
              <a:t>Dat er meer van een vissoort gevangen wordt dan geboren en er daardoor steeds minder van die vis is.</a:t>
            </a:r>
          </a:p>
          <a:p>
            <a:r>
              <a:rPr lang="nl-NL" sz="1200" kern="1200" dirty="0" smtClean="0">
                <a:solidFill>
                  <a:schemeClr val="tx1"/>
                </a:solidFill>
                <a:effectLst/>
                <a:latin typeface="+mn-lt"/>
                <a:ea typeface="+mn-ea"/>
                <a:cs typeface="+mn-cs"/>
              </a:rPr>
              <a:t>Vraag 3 - </a:t>
            </a:r>
            <a:r>
              <a:rPr lang="nl-NL" sz="1200" b="1" kern="1200" dirty="0" smtClean="0">
                <a:solidFill>
                  <a:schemeClr val="tx1"/>
                </a:solidFill>
                <a:effectLst/>
                <a:latin typeface="+mn-lt"/>
                <a:ea typeface="+mn-ea"/>
                <a:cs typeface="+mn-cs"/>
              </a:rPr>
              <a:t>Wat is waar over visserij met grote bodem-sleepnetten? </a:t>
            </a:r>
            <a:endParaRPr lang="nl-NL" sz="1200"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D</a:t>
            </a:r>
            <a:r>
              <a:rPr lang="nl-NL" sz="1200" kern="1200" dirty="0" smtClean="0">
                <a:solidFill>
                  <a:schemeClr val="tx1"/>
                </a:solidFill>
                <a:effectLst/>
                <a:latin typeface="+mn-lt"/>
                <a:ea typeface="+mn-ea"/>
                <a:cs typeface="+mn-cs"/>
              </a:rPr>
              <a:t>: Dit is allemaal waar</a:t>
            </a:r>
          </a:p>
          <a:p>
            <a:r>
              <a:rPr lang="nl-NL" sz="1200" kern="1200" dirty="0" smtClean="0">
                <a:solidFill>
                  <a:schemeClr val="tx1"/>
                </a:solidFill>
                <a:effectLst/>
                <a:latin typeface="+mn-lt"/>
                <a:ea typeface="+mn-ea"/>
                <a:cs typeface="+mn-cs"/>
              </a:rPr>
              <a:t>Vraag 4 - </a:t>
            </a:r>
            <a:r>
              <a:rPr lang="nl-NL" sz="1200" b="1" kern="1200" dirty="0" smtClean="0">
                <a:solidFill>
                  <a:schemeClr val="tx1"/>
                </a:solidFill>
                <a:effectLst/>
                <a:latin typeface="+mn-lt"/>
                <a:ea typeface="+mn-ea"/>
                <a:cs typeface="+mn-cs"/>
              </a:rPr>
              <a:t>Een </a:t>
            </a:r>
            <a:r>
              <a:rPr lang="nl-NL" sz="1200" b="1" kern="1200" dirty="0" err="1" smtClean="0">
                <a:solidFill>
                  <a:schemeClr val="tx1"/>
                </a:solidFill>
                <a:effectLst/>
                <a:latin typeface="+mn-lt"/>
                <a:ea typeface="+mn-ea"/>
                <a:cs typeface="+mn-cs"/>
              </a:rPr>
              <a:t>zeereservaat</a:t>
            </a:r>
            <a:r>
              <a:rPr lang="nl-NL" sz="1200" b="1" kern="1200" dirty="0" smtClean="0">
                <a:solidFill>
                  <a:schemeClr val="tx1"/>
                </a:solidFill>
                <a:effectLst/>
                <a:latin typeface="+mn-lt"/>
                <a:ea typeface="+mn-ea"/>
                <a:cs typeface="+mn-cs"/>
              </a:rPr>
              <a:t> is</a:t>
            </a:r>
            <a:endParaRPr lang="nl-NL" sz="1200"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A</a:t>
            </a:r>
            <a:r>
              <a:rPr lang="nl-NL" sz="1200" kern="1200" dirty="0" smtClean="0">
                <a:solidFill>
                  <a:schemeClr val="tx1"/>
                </a:solidFill>
                <a:effectLst/>
                <a:latin typeface="+mn-lt"/>
                <a:ea typeface="+mn-ea"/>
                <a:cs typeface="+mn-cs"/>
              </a:rPr>
              <a:t>: Een gebied waarin het verboden is voor vissers en bedrijven. De vissen kunnen er zo rustig leven en oud genoeg worden om zich voort te planten. </a:t>
            </a:r>
          </a:p>
          <a:p>
            <a:r>
              <a:rPr lang="nl-NL" sz="1200" kern="1200" dirty="0" smtClean="0">
                <a:solidFill>
                  <a:schemeClr val="tx1"/>
                </a:solidFill>
                <a:effectLst/>
                <a:latin typeface="+mn-lt"/>
                <a:ea typeface="+mn-ea"/>
                <a:cs typeface="+mn-cs"/>
              </a:rPr>
              <a:t>Vraag 5: </a:t>
            </a:r>
            <a:r>
              <a:rPr lang="nl-NL" sz="1200" b="1" kern="1200" dirty="0" smtClean="0">
                <a:solidFill>
                  <a:schemeClr val="tx1"/>
                </a:solidFill>
                <a:effectLst/>
                <a:latin typeface="+mn-lt"/>
                <a:ea typeface="+mn-ea"/>
                <a:cs typeface="+mn-cs"/>
              </a:rPr>
              <a:t>Wat is waar? </a:t>
            </a:r>
            <a:r>
              <a:rPr lang="nl-NL" sz="1200" b="1" kern="1200" dirty="0" err="1" smtClean="0">
                <a:solidFill>
                  <a:schemeClr val="tx1"/>
                </a:solidFill>
                <a:effectLst/>
                <a:latin typeface="+mn-lt"/>
                <a:ea typeface="+mn-ea"/>
                <a:cs typeface="+mn-cs"/>
              </a:rPr>
              <a:t>Zeereservaten</a:t>
            </a:r>
            <a:r>
              <a:rPr lang="nl-NL" sz="1200" b="1" kern="1200" dirty="0" smtClean="0">
                <a:solidFill>
                  <a:schemeClr val="tx1"/>
                </a:solidFill>
                <a:effectLst/>
                <a:latin typeface="+mn-lt"/>
                <a:ea typeface="+mn-ea"/>
                <a:cs typeface="+mn-cs"/>
              </a:rPr>
              <a:t> zijn nodig zodat…</a:t>
            </a:r>
            <a:endParaRPr lang="nl-NL" sz="1200"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D</a:t>
            </a:r>
            <a:r>
              <a:rPr lang="nl-NL" sz="1200" kern="1200" dirty="0" smtClean="0">
                <a:solidFill>
                  <a:schemeClr val="tx1"/>
                </a:solidFill>
                <a:effectLst/>
                <a:latin typeface="+mn-lt"/>
                <a:ea typeface="+mn-ea"/>
                <a:cs typeface="+mn-cs"/>
              </a:rPr>
              <a:t>: Dit is allemaal waar</a:t>
            </a:r>
            <a:endParaRPr lang="nl-NL" sz="1200" b="1" kern="1200" dirty="0" smtClean="0">
              <a:solidFill>
                <a:schemeClr val="tx1"/>
              </a:solidFill>
              <a:effectLst/>
              <a:latin typeface="+mn-lt"/>
              <a:ea typeface="+mn-ea"/>
              <a:cs typeface="+mn-cs"/>
            </a:endParaRPr>
          </a:p>
          <a:p>
            <a:endParaRPr lang="nl-NL" b="0" dirty="0"/>
          </a:p>
        </p:txBody>
      </p:sp>
      <p:sp>
        <p:nvSpPr>
          <p:cNvPr id="4" name="Slide Number Placeholder 3"/>
          <p:cNvSpPr>
            <a:spLocks noGrp="1"/>
          </p:cNvSpPr>
          <p:nvPr>
            <p:ph type="sldNum" sz="quarter" idx="10"/>
          </p:nvPr>
        </p:nvSpPr>
        <p:spPr/>
        <p:txBody>
          <a:bodyPr/>
          <a:lstStyle/>
          <a:p>
            <a:fld id="{68E9AE4A-B536-42E4-B619-85F504FABA15}" type="slidenum">
              <a:rPr lang="nl-NL" smtClean="0"/>
              <a:t>21</a:t>
            </a:fld>
            <a:endParaRPr lang="nl-NL"/>
          </a:p>
        </p:txBody>
      </p:sp>
    </p:spTree>
    <p:extLst>
      <p:ext uri="{BB962C8B-B14F-4D97-AF65-F5344CB8AC3E}">
        <p14:creationId xmlns:p14="http://schemas.microsoft.com/office/powerpoint/2010/main" val="1903980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Nabespreking</a:t>
            </a:r>
            <a:r>
              <a:rPr lang="en-US" b="1" dirty="0" smtClean="0"/>
              <a:t>:</a:t>
            </a:r>
            <a:endParaRPr lang="en-US" dirty="0" smtClean="0"/>
          </a:p>
          <a:p>
            <a:r>
              <a:rPr lang="en-US" baseline="0" dirty="0" err="1" smtClean="0"/>
              <a:t>Wie</a:t>
            </a:r>
            <a:r>
              <a:rPr lang="en-US" baseline="0" dirty="0" smtClean="0"/>
              <a:t> </a:t>
            </a:r>
            <a:r>
              <a:rPr lang="en-US" baseline="0" dirty="0" err="1" smtClean="0"/>
              <a:t>wonen</a:t>
            </a:r>
            <a:r>
              <a:rPr lang="en-US" baseline="0" dirty="0" smtClean="0"/>
              <a:t> </a:t>
            </a:r>
            <a:r>
              <a:rPr lang="en-US" baseline="0" dirty="0" err="1" smtClean="0"/>
              <a:t>er</a:t>
            </a:r>
            <a:r>
              <a:rPr lang="en-US" baseline="0" dirty="0" smtClean="0"/>
              <a:t> </a:t>
            </a:r>
            <a:r>
              <a:rPr lang="en-US" baseline="0" dirty="0" err="1" smtClean="0"/>
              <a:t>allemaal</a:t>
            </a:r>
            <a:r>
              <a:rPr lang="en-US" baseline="0" dirty="0" smtClean="0"/>
              <a:t> in de </a:t>
            </a:r>
            <a:r>
              <a:rPr lang="en-US" baseline="0" dirty="0" err="1" smtClean="0"/>
              <a:t>oceanen</a:t>
            </a:r>
            <a:r>
              <a:rPr lang="en-US" baseline="0" dirty="0" smtClean="0"/>
              <a:t>? </a:t>
            </a:r>
            <a:r>
              <a:rPr lang="en-US" baseline="0" dirty="0" smtClean="0">
                <a:sym typeface="Wingdings" panose="05000000000000000000" pitchFamily="2" charset="2"/>
              </a:rPr>
              <a:t> in de film </a:t>
            </a:r>
            <a:r>
              <a:rPr lang="en-US" baseline="0" dirty="0" err="1" smtClean="0">
                <a:sym typeface="Wingdings" panose="05000000000000000000" pitchFamily="2" charset="2"/>
              </a:rPr>
              <a:t>zie</a:t>
            </a:r>
            <a:r>
              <a:rPr lang="en-US" baseline="0" dirty="0" smtClean="0">
                <a:sym typeface="Wingdings" panose="05000000000000000000" pitchFamily="2" charset="2"/>
              </a:rPr>
              <a:t> je </a:t>
            </a:r>
            <a:r>
              <a:rPr lang="en-US" baseline="0" dirty="0" err="1" smtClean="0">
                <a:sym typeface="Wingdings" panose="05000000000000000000" pitchFamily="2" charset="2"/>
              </a:rPr>
              <a:t>onder</a:t>
            </a:r>
            <a:r>
              <a:rPr lang="en-US" baseline="0" dirty="0" smtClean="0">
                <a:sym typeface="Wingdings" panose="05000000000000000000" pitchFamily="2" charset="2"/>
              </a:rPr>
              <a:t> </a:t>
            </a:r>
            <a:r>
              <a:rPr lang="en-US" baseline="0" dirty="0" err="1" smtClean="0">
                <a:sym typeface="Wingdings" panose="05000000000000000000" pitchFamily="2" charset="2"/>
              </a:rPr>
              <a:t>andere</a:t>
            </a:r>
            <a:r>
              <a:rPr lang="en-US" baseline="0" dirty="0" smtClean="0">
                <a:sym typeface="Wingdings" panose="05000000000000000000" pitchFamily="2" charset="2"/>
              </a:rPr>
              <a:t> </a:t>
            </a:r>
            <a:r>
              <a:rPr lang="en-US" baseline="0" dirty="0" err="1" smtClean="0">
                <a:sym typeface="Wingdings" panose="05000000000000000000" pitchFamily="2" charset="2"/>
              </a:rPr>
              <a:t>koraal</a:t>
            </a:r>
            <a:r>
              <a:rPr lang="en-US" baseline="0" dirty="0" smtClean="0">
                <a:sym typeface="Wingdings" panose="05000000000000000000" pitchFamily="2" charset="2"/>
              </a:rPr>
              <a:t>, </a:t>
            </a:r>
            <a:r>
              <a:rPr lang="en-US" baseline="0" dirty="0" err="1" smtClean="0">
                <a:sym typeface="Wingdings" panose="05000000000000000000" pitchFamily="2" charset="2"/>
              </a:rPr>
              <a:t>zeeschildpad</a:t>
            </a:r>
            <a:r>
              <a:rPr lang="en-US" baseline="0" dirty="0" smtClean="0">
                <a:sym typeface="Wingdings" panose="05000000000000000000" pitchFamily="2" charset="2"/>
              </a:rPr>
              <a:t>, </a:t>
            </a:r>
            <a:r>
              <a:rPr lang="en-US" baseline="0" dirty="0" err="1" smtClean="0">
                <a:sym typeface="Wingdings" panose="05000000000000000000" pitchFamily="2" charset="2"/>
              </a:rPr>
              <a:t>dolfijnen</a:t>
            </a:r>
            <a:r>
              <a:rPr lang="en-US" baseline="0" dirty="0" smtClean="0">
                <a:sym typeface="Wingdings" panose="05000000000000000000" pitchFamily="2" charset="2"/>
              </a:rPr>
              <a:t>, rog</a:t>
            </a:r>
          </a:p>
          <a:p>
            <a:r>
              <a:rPr lang="en-US" baseline="0" dirty="0" err="1" smtClean="0">
                <a:sym typeface="Wingdings" panose="05000000000000000000" pitchFamily="2" charset="2"/>
              </a:rPr>
              <a:t>Waarom</a:t>
            </a:r>
            <a:r>
              <a:rPr lang="en-US" baseline="0" dirty="0" smtClean="0">
                <a:sym typeface="Wingdings" panose="05000000000000000000" pitchFamily="2" charset="2"/>
              </a:rPr>
              <a:t> </a:t>
            </a:r>
            <a:r>
              <a:rPr lang="en-US" baseline="0" dirty="0" err="1" smtClean="0">
                <a:sym typeface="Wingdings" panose="05000000000000000000" pitchFamily="2" charset="2"/>
              </a:rPr>
              <a:t>zijn</a:t>
            </a:r>
            <a:r>
              <a:rPr lang="en-US" baseline="0" dirty="0" smtClean="0">
                <a:sym typeface="Wingdings" panose="05000000000000000000" pitchFamily="2" charset="2"/>
              </a:rPr>
              <a:t> de </a:t>
            </a:r>
            <a:r>
              <a:rPr lang="en-US" baseline="0" dirty="0" err="1" smtClean="0">
                <a:sym typeface="Wingdings" panose="05000000000000000000" pitchFamily="2" charset="2"/>
              </a:rPr>
              <a:t>oceanen</a:t>
            </a:r>
            <a:r>
              <a:rPr lang="en-US" baseline="0" dirty="0" smtClean="0">
                <a:sym typeface="Wingdings" panose="05000000000000000000" pitchFamily="2" charset="2"/>
              </a:rPr>
              <a:t> </a:t>
            </a:r>
            <a:r>
              <a:rPr lang="en-US" baseline="0" dirty="0" err="1" smtClean="0">
                <a:sym typeface="Wingdings" panose="05000000000000000000" pitchFamily="2" charset="2"/>
              </a:rPr>
              <a:t>belangrijk</a:t>
            </a:r>
            <a:r>
              <a:rPr lang="en-US" baseline="0" dirty="0" smtClean="0">
                <a:sym typeface="Wingdings" panose="05000000000000000000" pitchFamily="2" charset="2"/>
              </a:rPr>
              <a:t>?  </a:t>
            </a:r>
            <a:r>
              <a:rPr lang="en-US" sz="1200" dirty="0" smtClean="0">
                <a:solidFill>
                  <a:srgbClr val="5B8F22"/>
                </a:solidFill>
              </a:rPr>
              <a:t>In de </a:t>
            </a:r>
            <a:r>
              <a:rPr lang="en-US" sz="1200" dirty="0" err="1" smtClean="0">
                <a:solidFill>
                  <a:srgbClr val="5B8F22"/>
                </a:solidFill>
              </a:rPr>
              <a:t>oceanen</a:t>
            </a:r>
            <a:r>
              <a:rPr lang="en-US" sz="1200" dirty="0" smtClean="0">
                <a:solidFill>
                  <a:srgbClr val="5B8F22"/>
                </a:solidFill>
              </a:rPr>
              <a:t> </a:t>
            </a:r>
            <a:r>
              <a:rPr lang="en-US" sz="1200" dirty="0" err="1" smtClean="0">
                <a:solidFill>
                  <a:srgbClr val="5B8F22"/>
                </a:solidFill>
              </a:rPr>
              <a:t>leven</a:t>
            </a:r>
            <a:r>
              <a:rPr lang="en-US" sz="1200" dirty="0" smtClean="0">
                <a:solidFill>
                  <a:srgbClr val="5B8F22"/>
                </a:solidFill>
              </a:rPr>
              <a:t> </a:t>
            </a:r>
            <a:r>
              <a:rPr lang="en-US" sz="1200" dirty="0" err="1" smtClean="0">
                <a:solidFill>
                  <a:srgbClr val="5B8F22"/>
                </a:solidFill>
              </a:rPr>
              <a:t>duizenden</a:t>
            </a:r>
            <a:r>
              <a:rPr lang="en-US" sz="1200" dirty="0" smtClean="0">
                <a:solidFill>
                  <a:srgbClr val="5B8F22"/>
                </a:solidFill>
              </a:rPr>
              <a:t> </a:t>
            </a:r>
            <a:r>
              <a:rPr lang="en-US" sz="1200" dirty="0" err="1" smtClean="0">
                <a:solidFill>
                  <a:srgbClr val="5B8F22"/>
                </a:solidFill>
              </a:rPr>
              <a:t>bijzondere</a:t>
            </a:r>
            <a:r>
              <a:rPr lang="en-US" sz="1200" dirty="0" smtClean="0">
                <a:solidFill>
                  <a:srgbClr val="5B8F22"/>
                </a:solidFill>
              </a:rPr>
              <a:t> </a:t>
            </a:r>
            <a:r>
              <a:rPr lang="en-US" sz="1200" dirty="0" err="1" smtClean="0">
                <a:solidFill>
                  <a:srgbClr val="5B8F22"/>
                </a:solidFill>
              </a:rPr>
              <a:t>diersoorten</a:t>
            </a:r>
            <a:r>
              <a:rPr lang="en-US" sz="1200" dirty="0" smtClean="0">
                <a:solidFill>
                  <a:srgbClr val="5B8F22"/>
                </a:solidFill>
              </a:rPr>
              <a:t>. </a:t>
            </a:r>
            <a:r>
              <a:rPr lang="en-US" sz="1200" dirty="0" err="1" smtClean="0">
                <a:solidFill>
                  <a:srgbClr val="5B8F22"/>
                </a:solidFill>
              </a:rPr>
              <a:t>Ook</a:t>
            </a:r>
            <a:r>
              <a:rPr lang="en-US" sz="1200" dirty="0" smtClean="0">
                <a:solidFill>
                  <a:srgbClr val="5B8F22"/>
                </a:solidFill>
              </a:rPr>
              <a:t> </a:t>
            </a:r>
            <a:r>
              <a:rPr lang="en-US" sz="1200" dirty="0" err="1" smtClean="0">
                <a:solidFill>
                  <a:srgbClr val="5B8F22"/>
                </a:solidFill>
              </a:rPr>
              <a:t>hebben</a:t>
            </a:r>
            <a:r>
              <a:rPr lang="en-US" sz="1200" dirty="0" smtClean="0">
                <a:solidFill>
                  <a:srgbClr val="5B8F22"/>
                </a:solidFill>
              </a:rPr>
              <a:t> de </a:t>
            </a:r>
            <a:r>
              <a:rPr lang="en-US" sz="1200" dirty="0" err="1" smtClean="0">
                <a:solidFill>
                  <a:srgbClr val="5B8F22"/>
                </a:solidFill>
              </a:rPr>
              <a:t>oceanen</a:t>
            </a:r>
            <a:r>
              <a:rPr lang="en-US" sz="1200" dirty="0" smtClean="0">
                <a:solidFill>
                  <a:srgbClr val="5B8F22"/>
                </a:solidFill>
              </a:rPr>
              <a:t> </a:t>
            </a:r>
            <a:r>
              <a:rPr lang="en-US" sz="1200" dirty="0" err="1" smtClean="0">
                <a:solidFill>
                  <a:srgbClr val="5B8F22"/>
                </a:solidFill>
              </a:rPr>
              <a:t>een</a:t>
            </a:r>
            <a:r>
              <a:rPr lang="en-US" sz="1200" dirty="0" smtClean="0">
                <a:solidFill>
                  <a:srgbClr val="5B8F22"/>
                </a:solidFill>
              </a:rPr>
              <a:t> </a:t>
            </a:r>
            <a:r>
              <a:rPr lang="en-US" sz="1200" dirty="0" err="1" smtClean="0">
                <a:solidFill>
                  <a:srgbClr val="5B8F22"/>
                </a:solidFill>
              </a:rPr>
              <a:t>grote</a:t>
            </a:r>
            <a:r>
              <a:rPr lang="en-US" sz="1200" dirty="0" smtClean="0">
                <a:solidFill>
                  <a:srgbClr val="5B8F22"/>
                </a:solidFill>
              </a:rPr>
              <a:t> </a:t>
            </a:r>
            <a:r>
              <a:rPr lang="en-US" sz="1200" dirty="0" err="1" smtClean="0">
                <a:solidFill>
                  <a:srgbClr val="5B8F22"/>
                </a:solidFill>
              </a:rPr>
              <a:t>rol</a:t>
            </a:r>
            <a:r>
              <a:rPr lang="en-US" sz="1200" dirty="0" smtClean="0">
                <a:solidFill>
                  <a:srgbClr val="5B8F22"/>
                </a:solidFill>
              </a:rPr>
              <a:t> </a:t>
            </a:r>
            <a:r>
              <a:rPr lang="en-US" sz="1200" dirty="0" err="1" smtClean="0">
                <a:solidFill>
                  <a:srgbClr val="5B8F22"/>
                </a:solidFill>
              </a:rPr>
              <a:t>bij</a:t>
            </a:r>
            <a:r>
              <a:rPr lang="en-US" sz="1200" dirty="0" smtClean="0">
                <a:solidFill>
                  <a:srgbClr val="5B8F22"/>
                </a:solidFill>
              </a:rPr>
              <a:t> het </a:t>
            </a:r>
            <a:r>
              <a:rPr lang="en-US" sz="1200" dirty="0" err="1" smtClean="0">
                <a:solidFill>
                  <a:srgbClr val="5B8F22"/>
                </a:solidFill>
              </a:rPr>
              <a:t>regelen</a:t>
            </a:r>
            <a:r>
              <a:rPr lang="en-US" sz="1200" dirty="0" smtClean="0">
                <a:solidFill>
                  <a:srgbClr val="5B8F22"/>
                </a:solidFill>
              </a:rPr>
              <a:t> van het </a:t>
            </a:r>
            <a:r>
              <a:rPr lang="en-US" sz="1200" dirty="0" err="1" smtClean="0">
                <a:solidFill>
                  <a:srgbClr val="5B8F22"/>
                </a:solidFill>
              </a:rPr>
              <a:t>klimaat</a:t>
            </a:r>
            <a:r>
              <a:rPr lang="en-US" sz="1200" dirty="0" smtClean="0">
                <a:solidFill>
                  <a:srgbClr val="5B8F22"/>
                </a:solidFill>
              </a:rPr>
              <a:t>. </a:t>
            </a:r>
            <a:r>
              <a:rPr lang="en-US" sz="1200" dirty="0" err="1" smtClean="0">
                <a:solidFill>
                  <a:srgbClr val="5B8F22"/>
                </a:solidFill>
              </a:rPr>
              <a:t>Ze</a:t>
            </a:r>
            <a:r>
              <a:rPr lang="en-US" sz="1200" dirty="0" smtClean="0">
                <a:solidFill>
                  <a:srgbClr val="5B8F22"/>
                </a:solidFill>
              </a:rPr>
              <a:t> </a:t>
            </a:r>
            <a:r>
              <a:rPr lang="en-US" sz="1200" dirty="0" err="1" smtClean="0">
                <a:solidFill>
                  <a:srgbClr val="5B8F22"/>
                </a:solidFill>
              </a:rPr>
              <a:t>zorgen</a:t>
            </a:r>
            <a:r>
              <a:rPr lang="en-US" sz="1200" dirty="0" smtClean="0">
                <a:solidFill>
                  <a:srgbClr val="5B8F22"/>
                </a:solidFill>
              </a:rPr>
              <a:t> </a:t>
            </a:r>
            <a:r>
              <a:rPr lang="en-US" sz="1200" dirty="0" err="1" smtClean="0">
                <a:solidFill>
                  <a:srgbClr val="5B8F22"/>
                </a:solidFill>
              </a:rPr>
              <a:t>voor</a:t>
            </a:r>
            <a:r>
              <a:rPr lang="en-US" sz="1200" dirty="0" smtClean="0">
                <a:solidFill>
                  <a:srgbClr val="5B8F22"/>
                </a:solidFill>
              </a:rPr>
              <a:t> de </a:t>
            </a:r>
            <a:r>
              <a:rPr lang="en-US" sz="1200" dirty="0" err="1" smtClean="0">
                <a:solidFill>
                  <a:srgbClr val="5B8F22"/>
                </a:solidFill>
              </a:rPr>
              <a:t>helft</a:t>
            </a:r>
            <a:r>
              <a:rPr lang="en-US" sz="1200" dirty="0" smtClean="0">
                <a:solidFill>
                  <a:srgbClr val="5B8F22"/>
                </a:solidFill>
              </a:rPr>
              <a:t> van de </a:t>
            </a:r>
            <a:r>
              <a:rPr lang="en-US" sz="1200" dirty="0" err="1" smtClean="0">
                <a:solidFill>
                  <a:srgbClr val="5B8F22"/>
                </a:solidFill>
              </a:rPr>
              <a:t>zuurstof</a:t>
            </a:r>
            <a:r>
              <a:rPr lang="en-US" sz="1200" dirty="0" smtClean="0">
                <a:solidFill>
                  <a:srgbClr val="5B8F22"/>
                </a:solidFill>
              </a:rPr>
              <a:t> van de </a:t>
            </a:r>
            <a:r>
              <a:rPr lang="en-US" sz="1200" dirty="0" err="1" smtClean="0">
                <a:solidFill>
                  <a:srgbClr val="5B8F22"/>
                </a:solidFill>
              </a:rPr>
              <a:t>aarde</a:t>
            </a:r>
            <a:r>
              <a:rPr lang="en-US" sz="1200" dirty="0" smtClean="0">
                <a:solidFill>
                  <a:srgbClr val="5B8F22"/>
                </a:solidFill>
              </a:rPr>
              <a:t>.  </a:t>
            </a:r>
            <a:r>
              <a:rPr lang="en-US" sz="1200" dirty="0" err="1" smtClean="0">
                <a:solidFill>
                  <a:srgbClr val="5B8F22"/>
                </a:solidFill>
              </a:rPr>
              <a:t>En</a:t>
            </a:r>
            <a:r>
              <a:rPr lang="en-US" sz="1200" dirty="0" smtClean="0">
                <a:solidFill>
                  <a:srgbClr val="5B8F22"/>
                </a:solidFill>
              </a:rPr>
              <a:t> </a:t>
            </a:r>
            <a:r>
              <a:rPr lang="en-US" sz="1200" dirty="0" err="1" smtClean="0">
                <a:solidFill>
                  <a:srgbClr val="5B8F22"/>
                </a:solidFill>
              </a:rPr>
              <a:t>ze</a:t>
            </a:r>
            <a:r>
              <a:rPr lang="en-US" sz="1200" dirty="0" smtClean="0">
                <a:solidFill>
                  <a:srgbClr val="5B8F22"/>
                </a:solidFill>
              </a:rPr>
              <a:t> </a:t>
            </a:r>
            <a:r>
              <a:rPr lang="en-US" sz="1200" dirty="0" err="1" smtClean="0">
                <a:solidFill>
                  <a:srgbClr val="5B8F22"/>
                </a:solidFill>
              </a:rPr>
              <a:t>zorgen</a:t>
            </a:r>
            <a:r>
              <a:rPr lang="en-US" sz="1200" dirty="0" smtClean="0">
                <a:solidFill>
                  <a:srgbClr val="5B8F22"/>
                </a:solidFill>
              </a:rPr>
              <a:t> </a:t>
            </a:r>
            <a:r>
              <a:rPr lang="en-US" sz="1200" dirty="0" err="1" smtClean="0">
                <a:solidFill>
                  <a:srgbClr val="5B8F22"/>
                </a:solidFill>
              </a:rPr>
              <a:t>voor</a:t>
            </a:r>
            <a:r>
              <a:rPr lang="en-US" sz="1200" dirty="0" smtClean="0">
                <a:solidFill>
                  <a:srgbClr val="5B8F22"/>
                </a:solidFill>
              </a:rPr>
              <a:t> </a:t>
            </a:r>
            <a:r>
              <a:rPr lang="en-US" sz="1200" dirty="0" err="1" smtClean="0">
                <a:solidFill>
                  <a:srgbClr val="5B8F22"/>
                </a:solidFill>
              </a:rPr>
              <a:t>ons</a:t>
            </a:r>
            <a:r>
              <a:rPr lang="en-US" sz="1200" baseline="0" dirty="0" smtClean="0">
                <a:solidFill>
                  <a:srgbClr val="5B8F22"/>
                </a:solidFill>
              </a:rPr>
              <a:t> </a:t>
            </a:r>
            <a:r>
              <a:rPr lang="en-US" sz="1200" baseline="0" dirty="0" err="1" smtClean="0">
                <a:solidFill>
                  <a:srgbClr val="5B8F22"/>
                </a:solidFill>
              </a:rPr>
              <a:t>voedsel</a:t>
            </a:r>
            <a:r>
              <a:rPr lang="en-US" sz="1200" baseline="0" dirty="0" smtClean="0">
                <a:solidFill>
                  <a:srgbClr val="5B8F22"/>
                </a:solidFill>
              </a:rPr>
              <a:t>. </a:t>
            </a:r>
            <a:r>
              <a:rPr lang="en-US" sz="1200" baseline="0" dirty="0" err="1" smtClean="0">
                <a:solidFill>
                  <a:srgbClr val="5B8F22"/>
                </a:solidFill>
              </a:rPr>
              <a:t>Terugkoppelen</a:t>
            </a:r>
            <a:r>
              <a:rPr lang="en-US" sz="1200" baseline="0" dirty="0" smtClean="0">
                <a:solidFill>
                  <a:srgbClr val="5B8F22"/>
                </a:solidFill>
              </a:rPr>
              <a:t> </a:t>
            </a:r>
            <a:r>
              <a:rPr lang="en-US" sz="1200" baseline="0" dirty="0" err="1" smtClean="0">
                <a:solidFill>
                  <a:srgbClr val="5B8F22"/>
                </a:solidFill>
              </a:rPr>
              <a:t>naar</a:t>
            </a:r>
            <a:r>
              <a:rPr lang="en-US" sz="1200" baseline="0" dirty="0" smtClean="0">
                <a:solidFill>
                  <a:srgbClr val="5B8F22"/>
                </a:solidFill>
              </a:rPr>
              <a:t> </a:t>
            </a:r>
            <a:r>
              <a:rPr lang="en-US" sz="1200" baseline="0" dirty="0" err="1" smtClean="0">
                <a:solidFill>
                  <a:srgbClr val="5B8F22"/>
                </a:solidFill>
              </a:rPr>
              <a:t>dat</a:t>
            </a:r>
            <a:r>
              <a:rPr lang="en-US" sz="1200" baseline="0" dirty="0" smtClean="0">
                <a:solidFill>
                  <a:srgbClr val="5B8F22"/>
                </a:solidFill>
              </a:rPr>
              <a:t> het </a:t>
            </a:r>
            <a:r>
              <a:rPr lang="en-US" sz="1200" baseline="0" dirty="0" err="1" smtClean="0">
                <a:solidFill>
                  <a:srgbClr val="5B8F22"/>
                </a:solidFill>
              </a:rPr>
              <a:t>dus</a:t>
            </a:r>
            <a:r>
              <a:rPr lang="en-US" sz="1200" baseline="0" dirty="0" smtClean="0">
                <a:solidFill>
                  <a:srgbClr val="5B8F22"/>
                </a:solidFill>
              </a:rPr>
              <a:t> </a:t>
            </a:r>
            <a:r>
              <a:rPr lang="en-US" sz="1200" baseline="0" dirty="0" err="1" smtClean="0">
                <a:solidFill>
                  <a:srgbClr val="5B8F22"/>
                </a:solidFill>
              </a:rPr>
              <a:t>ook</a:t>
            </a:r>
            <a:r>
              <a:rPr lang="en-US" sz="1200" baseline="0" dirty="0" smtClean="0">
                <a:solidFill>
                  <a:srgbClr val="5B8F22"/>
                </a:solidFill>
              </a:rPr>
              <a:t> </a:t>
            </a:r>
            <a:r>
              <a:rPr lang="en-US" sz="1200" baseline="0" dirty="0" err="1" smtClean="0">
                <a:solidFill>
                  <a:srgbClr val="5B8F22"/>
                </a:solidFill>
              </a:rPr>
              <a:t>voor</a:t>
            </a:r>
            <a:r>
              <a:rPr lang="en-US" sz="1200" baseline="0" dirty="0" smtClean="0">
                <a:solidFill>
                  <a:srgbClr val="5B8F22"/>
                </a:solidFill>
              </a:rPr>
              <a:t> hen </a:t>
            </a:r>
            <a:r>
              <a:rPr lang="en-US" sz="1200" baseline="0" dirty="0" err="1" smtClean="0">
                <a:solidFill>
                  <a:srgbClr val="5B8F22"/>
                </a:solidFill>
              </a:rPr>
              <a:t>belangrijk</a:t>
            </a:r>
            <a:r>
              <a:rPr lang="en-US" sz="1200" baseline="0" dirty="0" smtClean="0">
                <a:solidFill>
                  <a:srgbClr val="5B8F22"/>
                </a:solidFill>
              </a:rPr>
              <a:t> is.</a:t>
            </a:r>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2</a:t>
            </a:fld>
            <a:endParaRPr lang="nl-NL"/>
          </a:p>
        </p:txBody>
      </p:sp>
    </p:spTree>
    <p:extLst>
      <p:ext uri="{BB962C8B-B14F-4D97-AF65-F5344CB8AC3E}">
        <p14:creationId xmlns:p14="http://schemas.microsoft.com/office/powerpoint/2010/main" val="575813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Inspiratie</a:t>
            </a:r>
            <a:r>
              <a:rPr lang="en-US" b="1" dirty="0" smtClean="0"/>
              <a:t> </a:t>
            </a:r>
            <a:r>
              <a:rPr lang="en-US" b="1" dirty="0" err="1" smtClean="0"/>
              <a:t>opdracht</a:t>
            </a:r>
            <a:r>
              <a:rPr lang="en-US" b="1" baseline="0" dirty="0" smtClean="0"/>
              <a:t> 3</a:t>
            </a:r>
          </a:p>
          <a:p>
            <a:pPr marL="171450" indent="-171450">
              <a:buFontTx/>
              <a:buChar char="-"/>
            </a:pPr>
            <a:r>
              <a:rPr lang="en-US" b="0" baseline="0" dirty="0" err="1" smtClean="0"/>
              <a:t>Laat</a:t>
            </a:r>
            <a:r>
              <a:rPr lang="en-US" b="0" baseline="0" dirty="0" smtClean="0"/>
              <a:t> de </a:t>
            </a:r>
            <a:r>
              <a:rPr lang="en-US" b="0" baseline="0" dirty="0" err="1" smtClean="0"/>
              <a:t>leerlingen</a:t>
            </a:r>
            <a:r>
              <a:rPr lang="en-US" b="0" baseline="0" dirty="0" smtClean="0"/>
              <a:t> </a:t>
            </a:r>
            <a:r>
              <a:rPr lang="en-US" b="0" baseline="0" dirty="0" err="1" smtClean="0"/>
              <a:t>een</a:t>
            </a:r>
            <a:r>
              <a:rPr lang="en-US" b="0" baseline="0" dirty="0" smtClean="0"/>
              <a:t> </a:t>
            </a:r>
            <a:r>
              <a:rPr lang="en-US" b="0" baseline="0" dirty="0" err="1" smtClean="0"/>
              <a:t>kijkdoos</a:t>
            </a:r>
            <a:r>
              <a:rPr lang="en-US" b="0" baseline="0" dirty="0" smtClean="0"/>
              <a:t> </a:t>
            </a:r>
            <a:r>
              <a:rPr lang="en-US" b="0" baseline="0" dirty="0" err="1" smtClean="0"/>
              <a:t>maken</a:t>
            </a:r>
            <a:endParaRPr lang="en-US" b="0" baseline="0" dirty="0" smtClean="0"/>
          </a:p>
          <a:p>
            <a:pPr marL="171450" indent="-171450">
              <a:buFontTx/>
              <a:buChar char="-"/>
            </a:pPr>
            <a:r>
              <a:rPr lang="en-US" b="0" baseline="0" dirty="0" err="1" smtClean="0"/>
              <a:t>Laat</a:t>
            </a:r>
            <a:r>
              <a:rPr lang="en-US" b="0" baseline="0" dirty="0" smtClean="0"/>
              <a:t> de </a:t>
            </a:r>
            <a:r>
              <a:rPr lang="en-US" b="0" baseline="0" dirty="0" err="1" smtClean="0"/>
              <a:t>leerlngen</a:t>
            </a:r>
            <a:r>
              <a:rPr lang="en-US" b="0" baseline="0" dirty="0" smtClean="0"/>
              <a:t> wat </a:t>
            </a:r>
            <a:r>
              <a:rPr lang="en-US" b="0" baseline="0" dirty="0" err="1" smtClean="0"/>
              <a:t>knutselen</a:t>
            </a:r>
            <a:r>
              <a:rPr lang="en-US" b="0" baseline="0" dirty="0" smtClean="0"/>
              <a:t> van </a:t>
            </a:r>
            <a:r>
              <a:rPr lang="en-US" b="0" baseline="0" dirty="0" err="1" smtClean="0"/>
              <a:t>gerecycelde</a:t>
            </a:r>
            <a:r>
              <a:rPr lang="en-US" b="0" baseline="0" dirty="0" smtClean="0"/>
              <a:t> </a:t>
            </a:r>
            <a:r>
              <a:rPr lang="en-US" b="0" baseline="0" dirty="0" err="1" smtClean="0"/>
              <a:t>materialen</a:t>
            </a:r>
            <a:r>
              <a:rPr lang="en-US" b="0" baseline="0" dirty="0" smtClean="0"/>
              <a:t>. </a:t>
            </a:r>
            <a:r>
              <a:rPr lang="en-US" b="0" baseline="0" dirty="0" err="1" smtClean="0"/>
              <a:t>Misschien</a:t>
            </a:r>
            <a:r>
              <a:rPr lang="en-US" b="0" baseline="0" dirty="0" smtClean="0"/>
              <a:t> </a:t>
            </a:r>
            <a:r>
              <a:rPr lang="en-US" b="0" baseline="0" dirty="0" err="1" smtClean="0"/>
              <a:t>zelfs</a:t>
            </a:r>
            <a:r>
              <a:rPr lang="en-US" b="0" baseline="0" dirty="0" smtClean="0"/>
              <a:t> van </a:t>
            </a:r>
            <a:r>
              <a:rPr lang="en-US" b="0" baseline="0" dirty="0" err="1" smtClean="0"/>
              <a:t>afval</a:t>
            </a:r>
            <a:r>
              <a:rPr lang="en-US" b="0" baseline="0" dirty="0" smtClean="0"/>
              <a:t> </a:t>
            </a:r>
            <a:r>
              <a:rPr lang="en-US" b="0" baseline="0" dirty="0" err="1" smtClean="0"/>
              <a:t>dat</a:t>
            </a:r>
            <a:r>
              <a:rPr lang="en-US" b="0" baseline="0" dirty="0" smtClean="0"/>
              <a:t> </a:t>
            </a:r>
            <a:r>
              <a:rPr lang="en-US" b="0" baseline="0" dirty="0" err="1" smtClean="0"/>
              <a:t>ze</a:t>
            </a:r>
            <a:r>
              <a:rPr lang="en-US" b="0" baseline="0" dirty="0" smtClean="0"/>
              <a:t> </a:t>
            </a:r>
            <a:r>
              <a:rPr lang="en-US" b="0" baseline="0" dirty="0" err="1" smtClean="0"/>
              <a:t>rond</a:t>
            </a:r>
            <a:r>
              <a:rPr lang="en-US" b="0" baseline="0" dirty="0" smtClean="0"/>
              <a:t> de school </a:t>
            </a:r>
            <a:r>
              <a:rPr lang="en-US" b="0" baseline="0" dirty="0" err="1" smtClean="0"/>
              <a:t>hebben</a:t>
            </a:r>
            <a:r>
              <a:rPr lang="en-US" b="0" baseline="0" dirty="0" smtClean="0"/>
              <a:t> </a:t>
            </a:r>
            <a:r>
              <a:rPr lang="en-US" b="0" baseline="0" dirty="0" err="1" smtClean="0"/>
              <a:t>gevonden</a:t>
            </a:r>
            <a:r>
              <a:rPr lang="en-US" b="0" baseline="0" dirty="0" smtClean="0"/>
              <a:t>?</a:t>
            </a:r>
          </a:p>
          <a:p>
            <a:endParaRPr lang="nl-NL" b="0" dirty="0"/>
          </a:p>
        </p:txBody>
      </p:sp>
      <p:sp>
        <p:nvSpPr>
          <p:cNvPr id="4" name="Slide Number Placeholder 3"/>
          <p:cNvSpPr>
            <a:spLocks noGrp="1"/>
          </p:cNvSpPr>
          <p:nvPr>
            <p:ph type="sldNum" sz="quarter" idx="10"/>
          </p:nvPr>
        </p:nvSpPr>
        <p:spPr/>
        <p:txBody>
          <a:bodyPr/>
          <a:lstStyle/>
          <a:p>
            <a:fld id="{68E9AE4A-B536-42E4-B619-85F504FABA15}" type="slidenum">
              <a:rPr lang="nl-NL" smtClean="0"/>
              <a:t>22</a:t>
            </a:fld>
            <a:endParaRPr lang="nl-NL"/>
          </a:p>
        </p:txBody>
      </p:sp>
    </p:spTree>
    <p:extLst>
      <p:ext uri="{BB962C8B-B14F-4D97-AF65-F5344CB8AC3E}">
        <p14:creationId xmlns:p14="http://schemas.microsoft.com/office/powerpoint/2010/main" val="2682134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23</a:t>
            </a:fld>
            <a:endParaRPr lang="nl-NL"/>
          </a:p>
        </p:txBody>
      </p:sp>
    </p:spTree>
    <p:extLst>
      <p:ext uri="{BB962C8B-B14F-4D97-AF65-F5344CB8AC3E}">
        <p14:creationId xmlns:p14="http://schemas.microsoft.com/office/powerpoint/2010/main" val="8404692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baseline="0" dirty="0" smtClean="0"/>
              <a:t>TIP:</a:t>
            </a:r>
            <a:r>
              <a:rPr lang="en-US" baseline="0" dirty="0" smtClean="0"/>
              <a:t> </a:t>
            </a:r>
            <a:r>
              <a:rPr lang="en-US" baseline="0" dirty="0" err="1" smtClean="0"/>
              <a:t>willen</a:t>
            </a:r>
            <a:r>
              <a:rPr lang="en-US" baseline="0" dirty="0" smtClean="0"/>
              <a:t> de </a:t>
            </a:r>
            <a:r>
              <a:rPr lang="en-US" baseline="0" dirty="0" err="1" smtClean="0"/>
              <a:t>leerlingen</a:t>
            </a:r>
            <a:r>
              <a:rPr lang="en-US" baseline="0" dirty="0" smtClean="0"/>
              <a:t> </a:t>
            </a:r>
            <a:r>
              <a:rPr lang="en-US" baseline="0" dirty="0" err="1" smtClean="0"/>
              <a:t>meer</a:t>
            </a:r>
            <a:r>
              <a:rPr lang="en-US" baseline="0" dirty="0" smtClean="0"/>
              <a:t> over het </a:t>
            </a:r>
            <a:r>
              <a:rPr lang="en-US" baseline="0" dirty="0" err="1" smtClean="0"/>
              <a:t>klimaat</a:t>
            </a:r>
            <a:r>
              <a:rPr lang="en-US" baseline="0" dirty="0" smtClean="0"/>
              <a:t> </a:t>
            </a:r>
            <a:r>
              <a:rPr lang="en-US" baseline="0" dirty="0" err="1" smtClean="0"/>
              <a:t>weten</a:t>
            </a:r>
            <a:r>
              <a:rPr lang="en-US" baseline="0" dirty="0" smtClean="0"/>
              <a:t>? </a:t>
            </a:r>
            <a:r>
              <a:rPr lang="en-US" baseline="0" dirty="0" err="1" smtClean="0"/>
              <a:t>Kijk</a:t>
            </a:r>
            <a:r>
              <a:rPr lang="en-US" baseline="0" dirty="0" smtClean="0"/>
              <a:t> </a:t>
            </a:r>
            <a:r>
              <a:rPr lang="en-US" baseline="0" dirty="0" err="1" smtClean="0"/>
              <a:t>eens</a:t>
            </a:r>
            <a:r>
              <a:rPr lang="en-US" baseline="0" dirty="0" smtClean="0"/>
              <a:t> </a:t>
            </a:r>
            <a:r>
              <a:rPr lang="en-US" baseline="0" dirty="0" err="1" smtClean="0"/>
              <a:t>naar</a:t>
            </a:r>
            <a:r>
              <a:rPr lang="en-US" baseline="0" dirty="0" smtClean="0"/>
              <a:t> het </a:t>
            </a:r>
            <a:r>
              <a:rPr lang="en-US" baseline="0" dirty="0" err="1" smtClean="0"/>
              <a:t>lesmateriaal</a:t>
            </a:r>
            <a:r>
              <a:rPr lang="en-US" baseline="0" dirty="0" smtClean="0"/>
              <a:t> ‘</a:t>
            </a:r>
            <a:r>
              <a:rPr lang="en-US" baseline="0" dirty="0" err="1" smtClean="0"/>
              <a:t>Klimaat</a:t>
            </a:r>
            <a:r>
              <a:rPr lang="en-US" baseline="0" dirty="0" smtClean="0"/>
              <a:t> </a:t>
            </a:r>
            <a:r>
              <a:rPr lang="en-US" baseline="0" dirty="0" err="1" smtClean="0"/>
              <a:t>en</a:t>
            </a:r>
            <a:r>
              <a:rPr lang="en-US" baseline="0" dirty="0" smtClean="0"/>
              <a:t> de </a:t>
            </a:r>
            <a:r>
              <a:rPr lang="en-US" baseline="0" dirty="0" err="1" smtClean="0"/>
              <a:t>Noordpool</a:t>
            </a:r>
            <a:r>
              <a:rPr lang="en-US" baseline="0" dirty="0" smtClean="0"/>
              <a:t>’ op www.greenpeace.nl/lesmateriaal. </a:t>
            </a:r>
          </a:p>
          <a:p>
            <a:pPr marL="0" indent="0">
              <a:buFont typeface="Arial" panose="020B0604020202020204" pitchFamily="34" charset="0"/>
              <a:buNone/>
            </a:pPr>
            <a:endParaRPr lang="en-US" b="1" baseline="0" dirty="0" smtClean="0"/>
          </a:p>
          <a:p>
            <a:pPr marL="0" indent="0">
              <a:buFont typeface="Arial" panose="020B0604020202020204" pitchFamily="34" charset="0"/>
              <a:buNone/>
            </a:pPr>
            <a:r>
              <a:rPr lang="en-US" b="1" baseline="0" dirty="0" err="1" smtClean="0"/>
              <a:t>Achtergrondinformatie</a:t>
            </a:r>
            <a:r>
              <a:rPr lang="en-US" b="1" baseline="0" dirty="0" smtClean="0"/>
              <a:t>: </a:t>
            </a:r>
            <a:r>
              <a:rPr lang="en-US" b="0" baseline="0" dirty="0" err="1" smtClean="0"/>
              <a:t>wil</a:t>
            </a:r>
            <a:r>
              <a:rPr lang="en-US" b="0" baseline="0" dirty="0" smtClean="0"/>
              <a:t> je </a:t>
            </a:r>
            <a:r>
              <a:rPr lang="en-US" b="0" baseline="0" dirty="0" err="1" smtClean="0"/>
              <a:t>meer</a:t>
            </a:r>
            <a:r>
              <a:rPr lang="en-US" b="0" baseline="0" dirty="0" smtClean="0"/>
              <a:t> </a:t>
            </a:r>
            <a:r>
              <a:rPr lang="en-US" b="0" baseline="0" dirty="0" err="1" smtClean="0"/>
              <a:t>weten</a:t>
            </a:r>
            <a:r>
              <a:rPr lang="en-US" b="0" baseline="0" dirty="0" smtClean="0"/>
              <a:t> over het </a:t>
            </a:r>
            <a:r>
              <a:rPr lang="en-US" b="0" baseline="0" dirty="0" err="1" smtClean="0"/>
              <a:t>koraal</a:t>
            </a:r>
            <a:r>
              <a:rPr lang="en-US" b="0" baseline="0" dirty="0" smtClean="0"/>
              <a:t>? Lees </a:t>
            </a:r>
            <a:r>
              <a:rPr lang="en-US" b="0" baseline="0" dirty="0" err="1" smtClean="0"/>
              <a:t>dit</a:t>
            </a:r>
            <a:r>
              <a:rPr lang="en-US" b="0" baseline="0" dirty="0" smtClean="0"/>
              <a:t> </a:t>
            </a:r>
            <a:r>
              <a:rPr lang="en-US" b="0" baseline="0" dirty="0" err="1" smtClean="0"/>
              <a:t>artikel</a:t>
            </a:r>
            <a:r>
              <a:rPr lang="en-US" b="0" baseline="0" dirty="0" smtClean="0"/>
              <a:t> van Nemo </a:t>
            </a:r>
            <a:r>
              <a:rPr lang="en-US" b="0" baseline="0" dirty="0" err="1" smtClean="0"/>
              <a:t>Kennislink</a:t>
            </a:r>
            <a:r>
              <a:rPr lang="en-US" b="0" baseline="0" dirty="0" smtClean="0"/>
              <a:t>: https://www.nemokennislink.nl/publicaties/vele-bedreigingen-voor-koraalrif</a:t>
            </a:r>
            <a:endParaRPr lang="en-US" baseline="0" dirty="0" smtClean="0"/>
          </a:p>
          <a:p>
            <a:pPr marL="0" indent="0">
              <a:buFont typeface="Arial" panose="020B0604020202020204" pitchFamily="34" charset="0"/>
              <a:buNone/>
            </a:pPr>
            <a:endParaRPr lang="en-US" baseline="0" dirty="0" smtClean="0"/>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24</a:t>
            </a:fld>
            <a:endParaRPr lang="nl-NL"/>
          </a:p>
        </p:txBody>
      </p:sp>
    </p:spTree>
    <p:extLst>
      <p:ext uri="{BB962C8B-B14F-4D97-AF65-F5344CB8AC3E}">
        <p14:creationId xmlns:p14="http://schemas.microsoft.com/office/powerpoint/2010/main" val="8151010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Filmpje</a:t>
            </a:r>
            <a:r>
              <a:rPr lang="en-US" b="1" dirty="0" smtClean="0"/>
              <a:t>: </a:t>
            </a:r>
            <a:r>
              <a:rPr lang="en-US" b="0" dirty="0" smtClean="0"/>
              <a:t>http://www.schooltv.nl/video/het-broeikaseffect-de-aarde-warmt-op/#q=broeikaseffect</a:t>
            </a:r>
          </a:p>
          <a:p>
            <a:r>
              <a:rPr lang="en-US" b="0" dirty="0" smtClean="0"/>
              <a:t>Het </a:t>
            </a:r>
            <a:r>
              <a:rPr lang="en-US" b="0" dirty="0" err="1" smtClean="0"/>
              <a:t>filmpje</a:t>
            </a:r>
            <a:r>
              <a:rPr lang="en-US" b="0" dirty="0" smtClean="0"/>
              <a:t> van </a:t>
            </a:r>
            <a:r>
              <a:rPr lang="en-US" b="0" dirty="0" err="1" smtClean="0"/>
              <a:t>SchoolTV</a:t>
            </a:r>
            <a:r>
              <a:rPr lang="en-US" b="0" dirty="0" smtClean="0"/>
              <a:t> </a:t>
            </a:r>
            <a:r>
              <a:rPr lang="en-US" b="0" dirty="0" err="1" smtClean="0"/>
              <a:t>opent</a:t>
            </a:r>
            <a:r>
              <a:rPr lang="en-US" b="0" baseline="0" dirty="0" smtClean="0"/>
              <a:t> in </a:t>
            </a:r>
            <a:r>
              <a:rPr lang="en-US" b="0" baseline="0" dirty="0" err="1" smtClean="0"/>
              <a:t>een</a:t>
            </a:r>
            <a:r>
              <a:rPr lang="en-US" b="0" baseline="0" dirty="0" smtClean="0"/>
              <a:t> </a:t>
            </a:r>
            <a:r>
              <a:rPr lang="en-US" b="0" baseline="0" dirty="0" err="1" smtClean="0"/>
              <a:t>ander</a:t>
            </a:r>
            <a:r>
              <a:rPr lang="en-US" b="0" baseline="0" dirty="0" smtClean="0"/>
              <a:t> </a:t>
            </a:r>
            <a:r>
              <a:rPr lang="en-US" b="0" baseline="0" dirty="0" err="1" smtClean="0"/>
              <a:t>venster</a:t>
            </a:r>
            <a:r>
              <a:rPr lang="en-US" b="0" baseline="0" dirty="0" smtClean="0"/>
              <a:t>.</a:t>
            </a:r>
          </a:p>
          <a:p>
            <a:endParaRPr lang="en-US" b="0" dirty="0" smtClean="0"/>
          </a:p>
          <a:p>
            <a:r>
              <a:rPr lang="en-US" b="1" dirty="0" err="1" smtClean="0"/>
              <a:t>Nabespreking</a:t>
            </a:r>
            <a:r>
              <a:rPr lang="en-US" b="1" dirty="0" smtClean="0"/>
              <a:t>:</a:t>
            </a:r>
            <a:r>
              <a:rPr lang="en-US" b="1" baseline="0" dirty="0" smtClean="0"/>
              <a:t> </a:t>
            </a:r>
            <a:r>
              <a:rPr lang="en-US" baseline="0" dirty="0" err="1" smtClean="0"/>
              <a:t>wie</a:t>
            </a:r>
            <a:r>
              <a:rPr lang="en-US" baseline="0" dirty="0" smtClean="0"/>
              <a:t> of wat </a:t>
            </a:r>
            <a:r>
              <a:rPr lang="en-US" baseline="0" dirty="0" err="1" smtClean="0"/>
              <a:t>stoten</a:t>
            </a:r>
            <a:r>
              <a:rPr lang="en-US" baseline="0" dirty="0" smtClean="0"/>
              <a:t> </a:t>
            </a:r>
            <a:r>
              <a:rPr lang="en-US" baseline="0" dirty="0" err="1" smtClean="0"/>
              <a:t>broeikasgassen</a:t>
            </a:r>
            <a:r>
              <a:rPr lang="en-US" baseline="0" dirty="0" smtClean="0"/>
              <a:t> </a:t>
            </a:r>
            <a:r>
              <a:rPr lang="en-US" baseline="0" dirty="0" err="1" smtClean="0"/>
              <a:t>uit</a:t>
            </a:r>
            <a:r>
              <a:rPr lang="en-US" baseline="0" dirty="0" smtClean="0"/>
              <a:t>?</a:t>
            </a:r>
          </a:p>
          <a:p>
            <a:r>
              <a:rPr lang="en-US" baseline="0" dirty="0" smtClean="0"/>
              <a:t>In het </a:t>
            </a:r>
            <a:r>
              <a:rPr lang="en-US" baseline="0" dirty="0" err="1" smtClean="0"/>
              <a:t>filmpje</a:t>
            </a:r>
            <a:r>
              <a:rPr lang="en-US" baseline="0" dirty="0" smtClean="0"/>
              <a:t>: auto’s, </a:t>
            </a:r>
            <a:r>
              <a:rPr lang="en-US" baseline="0" dirty="0" err="1" smtClean="0"/>
              <a:t>schepen</a:t>
            </a:r>
            <a:r>
              <a:rPr lang="en-US" baseline="0" dirty="0" smtClean="0"/>
              <a:t> </a:t>
            </a:r>
            <a:r>
              <a:rPr lang="en-US" baseline="0" dirty="0" err="1" smtClean="0"/>
              <a:t>en</a:t>
            </a:r>
            <a:r>
              <a:rPr lang="en-US" baseline="0" dirty="0" smtClean="0"/>
              <a:t> </a:t>
            </a:r>
            <a:r>
              <a:rPr lang="en-US" baseline="0" dirty="0" err="1" smtClean="0"/>
              <a:t>vliegtuigen</a:t>
            </a:r>
            <a:r>
              <a:rPr lang="en-US" baseline="0" dirty="0" smtClean="0"/>
              <a:t>. </a:t>
            </a:r>
          </a:p>
          <a:p>
            <a:r>
              <a:rPr lang="en-US" baseline="0" dirty="0" smtClean="0"/>
              <a:t>We </a:t>
            </a:r>
            <a:r>
              <a:rPr lang="en-US" baseline="0" dirty="0" err="1" smtClean="0"/>
              <a:t>stoten</a:t>
            </a:r>
            <a:r>
              <a:rPr lang="en-US" baseline="0" dirty="0" smtClean="0"/>
              <a:t> </a:t>
            </a:r>
            <a:r>
              <a:rPr lang="en-US" baseline="0" dirty="0" err="1" smtClean="0"/>
              <a:t>natuurlijk</a:t>
            </a:r>
            <a:r>
              <a:rPr lang="en-US" baseline="0" dirty="0" smtClean="0"/>
              <a:t> </a:t>
            </a:r>
            <a:r>
              <a:rPr lang="en-US" baseline="0" dirty="0" err="1" smtClean="0"/>
              <a:t>ook</a:t>
            </a:r>
            <a:r>
              <a:rPr lang="en-US" baseline="0" dirty="0" smtClean="0"/>
              <a:t> </a:t>
            </a:r>
            <a:r>
              <a:rPr lang="en-US" baseline="0" dirty="0" err="1" smtClean="0"/>
              <a:t>broeikasgassen</a:t>
            </a:r>
            <a:r>
              <a:rPr lang="en-US" baseline="0" dirty="0" smtClean="0"/>
              <a:t> </a:t>
            </a:r>
            <a:r>
              <a:rPr lang="en-US" baseline="0" dirty="0" err="1" smtClean="0"/>
              <a:t>uit</a:t>
            </a:r>
            <a:r>
              <a:rPr lang="en-US" baseline="0" dirty="0" smtClean="0"/>
              <a:t> door: </a:t>
            </a:r>
          </a:p>
          <a:p>
            <a:pPr marL="171450" indent="-171450">
              <a:buFont typeface="Arial" panose="020B0604020202020204" pitchFamily="34" charset="0"/>
              <a:buChar char="•"/>
            </a:pPr>
            <a:r>
              <a:rPr lang="en-US" baseline="0" dirty="0" smtClean="0"/>
              <a:t>(</a:t>
            </a:r>
            <a:r>
              <a:rPr lang="en-US" baseline="0" dirty="0" err="1" smtClean="0"/>
              <a:t>Fossiele</a:t>
            </a:r>
            <a:r>
              <a:rPr lang="en-US" baseline="0" dirty="0" smtClean="0"/>
              <a:t>) </a:t>
            </a:r>
            <a:r>
              <a:rPr lang="en-US" baseline="0" dirty="0" err="1" smtClean="0"/>
              <a:t>energie</a:t>
            </a:r>
            <a:r>
              <a:rPr lang="en-US" baseline="0" dirty="0" smtClean="0"/>
              <a:t> om </a:t>
            </a:r>
            <a:r>
              <a:rPr lang="en-US" baseline="0" dirty="0" err="1" smtClean="0"/>
              <a:t>te</a:t>
            </a:r>
            <a:r>
              <a:rPr lang="en-US" baseline="0" dirty="0" smtClean="0"/>
              <a:t> </a:t>
            </a:r>
            <a:r>
              <a:rPr lang="en-US" baseline="0" dirty="0" err="1" smtClean="0"/>
              <a:t>gebruiken</a:t>
            </a:r>
            <a:r>
              <a:rPr lang="en-US" baseline="0" dirty="0" smtClean="0"/>
              <a:t> in </a:t>
            </a:r>
            <a:r>
              <a:rPr lang="en-US" baseline="0" dirty="0" err="1" smtClean="0"/>
              <a:t>ons</a:t>
            </a:r>
            <a:r>
              <a:rPr lang="en-US" baseline="0" dirty="0" smtClean="0"/>
              <a:t> huis of op school</a:t>
            </a:r>
          </a:p>
          <a:p>
            <a:pPr marL="171450" indent="-171450">
              <a:buFont typeface="Arial" panose="020B0604020202020204" pitchFamily="34" charset="0"/>
              <a:buChar char="•"/>
            </a:pPr>
            <a:r>
              <a:rPr lang="en-US" baseline="0" dirty="0" err="1" smtClean="0"/>
              <a:t>Voor</a:t>
            </a:r>
            <a:r>
              <a:rPr lang="en-US" baseline="0" dirty="0" smtClean="0"/>
              <a:t> de </a:t>
            </a:r>
            <a:r>
              <a:rPr lang="en-US" baseline="0" dirty="0" err="1" smtClean="0"/>
              <a:t>verwarming</a:t>
            </a:r>
            <a:r>
              <a:rPr lang="en-US" baseline="0" dirty="0" smtClean="0"/>
              <a:t> </a:t>
            </a:r>
            <a:r>
              <a:rPr lang="en-US" baseline="0" dirty="0" err="1" smtClean="0"/>
              <a:t>en</a:t>
            </a:r>
            <a:r>
              <a:rPr lang="en-US" baseline="0" dirty="0" smtClean="0"/>
              <a:t> </a:t>
            </a:r>
            <a:r>
              <a:rPr lang="en-US" baseline="0" dirty="0" err="1" smtClean="0"/>
              <a:t>elektriciteit</a:t>
            </a:r>
            <a:endParaRPr lang="en-US" baseline="0" dirty="0" smtClean="0"/>
          </a:p>
          <a:p>
            <a:pPr marL="171450" indent="-171450">
              <a:buFont typeface="Arial" panose="020B0604020202020204" pitchFamily="34" charset="0"/>
              <a:buChar char="•"/>
            </a:pPr>
            <a:r>
              <a:rPr lang="en-US" baseline="0" dirty="0" smtClean="0"/>
              <a:t>Door </a:t>
            </a:r>
            <a:r>
              <a:rPr lang="en-US" baseline="0" dirty="0" err="1" smtClean="0"/>
              <a:t>vlees</a:t>
            </a:r>
            <a:r>
              <a:rPr lang="en-US" baseline="0" dirty="0" smtClean="0"/>
              <a:t> </a:t>
            </a:r>
            <a:r>
              <a:rPr lang="en-US" baseline="0" dirty="0" err="1" smtClean="0"/>
              <a:t>te</a:t>
            </a:r>
            <a:r>
              <a:rPr lang="en-US" baseline="0" dirty="0" smtClean="0"/>
              <a:t> </a:t>
            </a:r>
            <a:r>
              <a:rPr lang="en-US" baseline="0" dirty="0" err="1" smtClean="0"/>
              <a:t>eten</a:t>
            </a:r>
            <a:r>
              <a:rPr lang="en-US" baseline="0" dirty="0" smtClean="0"/>
              <a:t> (http://www.schooltv.nl/video/uitstoot-van-methaan-slechte-stoffen-in-de-scheetjes-van-de-koe/#q=broeikaseffect)</a:t>
            </a:r>
          </a:p>
          <a:p>
            <a:pPr marL="0" indent="0">
              <a:buFont typeface="Arial" panose="020B0604020202020204" pitchFamily="34" charset="0"/>
              <a:buNone/>
            </a:pPr>
            <a:endParaRPr lang="en-US" baseline="0" dirty="0" smtClean="0"/>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25</a:t>
            </a:fld>
            <a:endParaRPr lang="nl-NL"/>
          </a:p>
        </p:txBody>
      </p:sp>
    </p:spTree>
    <p:extLst>
      <p:ext uri="{BB962C8B-B14F-4D97-AF65-F5344CB8AC3E}">
        <p14:creationId xmlns:p14="http://schemas.microsoft.com/office/powerpoint/2010/main" val="40479396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err="1" smtClean="0"/>
              <a:t>Uitleg</a:t>
            </a:r>
            <a:r>
              <a:rPr lang="en-US" b="1"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smtClean="0"/>
              <a:t>Als</a:t>
            </a:r>
            <a:r>
              <a:rPr lang="en-US" dirty="0" smtClean="0"/>
              <a:t> de </a:t>
            </a:r>
            <a:r>
              <a:rPr lang="en-US" dirty="0" err="1" smtClean="0"/>
              <a:t>oceaan</a:t>
            </a:r>
            <a:r>
              <a:rPr lang="en-US" dirty="0" smtClean="0"/>
              <a:t> </a:t>
            </a:r>
            <a:r>
              <a:rPr lang="en-US" dirty="0" err="1" smtClean="0"/>
              <a:t>te</a:t>
            </a:r>
            <a:r>
              <a:rPr lang="en-US" dirty="0" smtClean="0"/>
              <a:t> warm </a:t>
            </a:r>
            <a:r>
              <a:rPr lang="en-US" dirty="0" err="1" smtClean="0"/>
              <a:t>wordt</a:t>
            </a:r>
            <a:r>
              <a:rPr lang="en-US" dirty="0" smtClean="0"/>
              <a:t>, </a:t>
            </a:r>
            <a:r>
              <a:rPr lang="en-US" dirty="0" err="1" smtClean="0"/>
              <a:t>maken</a:t>
            </a:r>
            <a:r>
              <a:rPr lang="en-US" dirty="0" smtClean="0"/>
              <a:t> de </a:t>
            </a:r>
            <a:r>
              <a:rPr lang="en-US" dirty="0" err="1" smtClean="0"/>
              <a:t>algen</a:t>
            </a:r>
            <a:r>
              <a:rPr lang="en-US" dirty="0" smtClean="0"/>
              <a:t> </a:t>
            </a:r>
            <a:r>
              <a:rPr lang="en-US" dirty="0" err="1" smtClean="0"/>
              <a:t>gifstoffen</a:t>
            </a:r>
            <a:r>
              <a:rPr lang="en-US" dirty="0" smtClean="0"/>
              <a:t> in </a:t>
            </a:r>
            <a:r>
              <a:rPr lang="en-US" dirty="0" err="1" smtClean="0"/>
              <a:t>plaats</a:t>
            </a:r>
            <a:r>
              <a:rPr lang="en-US" dirty="0" smtClean="0"/>
              <a:t> van</a:t>
            </a:r>
            <a:r>
              <a:rPr lang="en-US" baseline="0" dirty="0" smtClean="0"/>
              <a:t> </a:t>
            </a:r>
            <a:r>
              <a:rPr lang="en-US" baseline="0" dirty="0" err="1" smtClean="0"/>
              <a:t>suikers</a:t>
            </a:r>
            <a:r>
              <a:rPr lang="en-US" baseline="0" dirty="0" smtClean="0"/>
              <a:t>. Of </a:t>
            </a:r>
            <a:r>
              <a:rPr lang="en-US" baseline="0" dirty="0" err="1" smtClean="0"/>
              <a:t>ze</a:t>
            </a:r>
            <a:r>
              <a:rPr lang="en-US" baseline="0" dirty="0" smtClean="0"/>
              <a:t> </a:t>
            </a:r>
            <a:r>
              <a:rPr lang="en-US" baseline="0" dirty="0" err="1" smtClean="0"/>
              <a:t>laten</a:t>
            </a:r>
            <a:r>
              <a:rPr lang="en-US" baseline="0" dirty="0" smtClean="0"/>
              <a:t> </a:t>
            </a:r>
            <a:r>
              <a:rPr lang="en-US" baseline="0" dirty="0" err="1" smtClean="0"/>
              <a:t>helemaal</a:t>
            </a:r>
            <a:r>
              <a:rPr lang="en-US" baseline="0" dirty="0" smtClean="0"/>
              <a:t> </a:t>
            </a:r>
            <a:r>
              <a:rPr lang="en-US" baseline="0" dirty="0" err="1" smtClean="0"/>
              <a:t>los</a:t>
            </a:r>
            <a:r>
              <a:rPr lang="en-US" baseline="0" dirty="0" smtClean="0"/>
              <a:t> van het </a:t>
            </a:r>
            <a:r>
              <a:rPr lang="en-US" baseline="0" dirty="0" err="1" smtClean="0"/>
              <a:t>koraal</a:t>
            </a:r>
            <a:r>
              <a:rPr lang="en-US" baseline="0" dirty="0" smtClean="0"/>
              <a:t>. </a:t>
            </a:r>
            <a:r>
              <a:rPr lang="en-US" baseline="0" dirty="0" err="1" smtClean="0"/>
              <a:t>Zonder</a:t>
            </a:r>
            <a:r>
              <a:rPr lang="en-US" baseline="0" dirty="0" smtClean="0"/>
              <a:t> </a:t>
            </a:r>
            <a:r>
              <a:rPr lang="en-US" baseline="0" dirty="0" err="1" smtClean="0"/>
              <a:t>voedingsstoffen</a:t>
            </a:r>
            <a:r>
              <a:rPr lang="en-US" baseline="0" dirty="0" smtClean="0"/>
              <a:t> van de </a:t>
            </a:r>
            <a:r>
              <a:rPr lang="en-US" baseline="0" dirty="0" err="1" smtClean="0"/>
              <a:t>algen</a:t>
            </a:r>
            <a:r>
              <a:rPr lang="en-US" baseline="0" dirty="0" smtClean="0"/>
              <a:t>, </a:t>
            </a:r>
            <a:r>
              <a:rPr lang="en-US" baseline="0" dirty="0" err="1" smtClean="0"/>
              <a:t>wordt</a:t>
            </a:r>
            <a:r>
              <a:rPr lang="en-US" baseline="0" dirty="0" smtClean="0"/>
              <a:t> het </a:t>
            </a:r>
            <a:r>
              <a:rPr lang="en-US" baseline="0" dirty="0" err="1" smtClean="0"/>
              <a:t>koraal</a:t>
            </a:r>
            <a:r>
              <a:rPr lang="en-US" baseline="0" dirty="0" smtClean="0"/>
              <a:t> </a:t>
            </a:r>
            <a:r>
              <a:rPr lang="en-US" baseline="0" dirty="0" err="1" smtClean="0"/>
              <a:t>bleek</a:t>
            </a:r>
            <a:r>
              <a:rPr lang="en-US" baseline="0" dirty="0" smtClean="0"/>
              <a:t> </a:t>
            </a:r>
            <a:r>
              <a:rPr lang="en-US" baseline="0" dirty="0" err="1" smtClean="0"/>
              <a:t>en</a:t>
            </a:r>
            <a:r>
              <a:rPr lang="en-US" baseline="0" dirty="0" smtClean="0"/>
              <a:t> </a:t>
            </a:r>
            <a:r>
              <a:rPr lang="en-US" baseline="0" dirty="0" err="1" smtClean="0"/>
              <a:t>gaat</a:t>
            </a:r>
            <a:r>
              <a:rPr lang="en-US" baseline="0" dirty="0" smtClean="0"/>
              <a:t> het </a:t>
            </a:r>
            <a:r>
              <a:rPr lang="en-US" baseline="0" dirty="0" err="1" smtClean="0"/>
              <a:t>dood</a:t>
            </a:r>
            <a:r>
              <a:rPr lang="en-US" baseline="0" dirty="0" smtClean="0"/>
              <a:t>. </a:t>
            </a:r>
            <a:endParaRPr lang="nl-NL" dirty="0" smtClean="0"/>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27</a:t>
            </a:fld>
            <a:endParaRPr lang="nl-NL"/>
          </a:p>
        </p:txBody>
      </p:sp>
    </p:spTree>
    <p:extLst>
      <p:ext uri="{BB962C8B-B14F-4D97-AF65-F5344CB8AC3E}">
        <p14:creationId xmlns:p14="http://schemas.microsoft.com/office/powerpoint/2010/main" val="260292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smtClean="0"/>
              <a:t>Uitleg: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smtClean="0"/>
              <a:t>Naar schatting leeft een kwart van de zeedieren in de oceanen in koraalgebieden: Vissen, krabben, zeeschildpadden, sponzen, zeepaardjes, haaien en vele andere soorten leven op of in het koraal en zijn er van afhankelijk om hun eitjes af te zetten. Het koraal wordt ook wel de kraamkamer van de oceaan genoemd. Dieren vinden er voedsel of een plek om te schuilen. Bijna alles wat in het koraal leeft is voedsel voor een ander dier.</a:t>
            </a:r>
            <a:r>
              <a:rPr lang="nl-NL" baseline="0" dirty="0" smtClean="0"/>
              <a:t> </a:t>
            </a:r>
            <a:r>
              <a:rPr lang="en-US" b="0" baseline="0" dirty="0" err="1" smtClean="0"/>
              <a:t>Ook</a:t>
            </a:r>
            <a:r>
              <a:rPr lang="en-US" b="0" baseline="0" dirty="0" smtClean="0"/>
              <a:t> </a:t>
            </a:r>
            <a:r>
              <a:rPr lang="en-US" b="0" baseline="0" dirty="0" err="1" smtClean="0"/>
              <a:t>veel</a:t>
            </a:r>
            <a:r>
              <a:rPr lang="en-US" b="0" baseline="0" dirty="0" smtClean="0"/>
              <a:t> </a:t>
            </a:r>
            <a:r>
              <a:rPr lang="en-US" b="0" baseline="0" dirty="0" err="1" smtClean="0"/>
              <a:t>dieren</a:t>
            </a:r>
            <a:r>
              <a:rPr lang="en-US" b="0" baseline="0" dirty="0" smtClean="0"/>
              <a:t> die in het </a:t>
            </a:r>
            <a:r>
              <a:rPr lang="en-US" b="0" baseline="0" dirty="0" err="1" smtClean="0"/>
              <a:t>koraal</a:t>
            </a:r>
            <a:r>
              <a:rPr lang="en-US" b="0" baseline="0" dirty="0" smtClean="0"/>
              <a:t> </a:t>
            </a:r>
            <a:r>
              <a:rPr lang="en-US" b="0" baseline="0" dirty="0" err="1" smtClean="0"/>
              <a:t>wonen</a:t>
            </a:r>
            <a:r>
              <a:rPr lang="en-US" b="0" baseline="0" dirty="0" smtClean="0"/>
              <a:t>, </a:t>
            </a:r>
            <a:r>
              <a:rPr lang="en-US" b="0" baseline="0" dirty="0" err="1" smtClean="0"/>
              <a:t>verliezen</a:t>
            </a:r>
            <a:r>
              <a:rPr lang="en-US" b="0" baseline="0" dirty="0" smtClean="0"/>
              <a:t> </a:t>
            </a:r>
            <a:r>
              <a:rPr lang="en-US" b="0" baseline="0" dirty="0" err="1" smtClean="0"/>
              <a:t>hun</a:t>
            </a:r>
            <a:r>
              <a:rPr lang="en-US" b="0" baseline="0" dirty="0" smtClean="0"/>
              <a:t> huis </a:t>
            </a:r>
            <a:r>
              <a:rPr lang="en-US" b="0" baseline="0" dirty="0" err="1" smtClean="0"/>
              <a:t>als</a:t>
            </a:r>
            <a:r>
              <a:rPr lang="en-US" b="0" baseline="0" dirty="0" smtClean="0"/>
              <a:t> het </a:t>
            </a:r>
            <a:r>
              <a:rPr lang="en-US" b="0" baseline="0" dirty="0" err="1" smtClean="0"/>
              <a:t>koraal</a:t>
            </a:r>
            <a:r>
              <a:rPr lang="en-US" b="0" baseline="0" dirty="0" smtClean="0"/>
              <a:t> </a:t>
            </a:r>
            <a:r>
              <a:rPr lang="en-US" b="0" baseline="0" dirty="0" err="1" smtClean="0"/>
              <a:t>sterft</a:t>
            </a:r>
            <a:r>
              <a:rPr lang="en-US" b="0" baseline="0" dirty="0" smtClean="0"/>
              <a:t> </a:t>
            </a:r>
            <a:r>
              <a:rPr lang="en-US" b="0" baseline="0" dirty="0" err="1" smtClean="0"/>
              <a:t>en</a:t>
            </a:r>
            <a:r>
              <a:rPr lang="en-US" b="0" baseline="0" dirty="0" smtClean="0"/>
              <a:t> </a:t>
            </a:r>
            <a:r>
              <a:rPr lang="en-US" b="0" baseline="0" dirty="0" err="1" smtClean="0"/>
              <a:t>gaan</a:t>
            </a:r>
            <a:r>
              <a:rPr lang="en-US" b="0" baseline="0" dirty="0" smtClean="0"/>
              <a:t> </a:t>
            </a:r>
            <a:r>
              <a:rPr lang="en-US" b="0" baseline="0" dirty="0" err="1" smtClean="0"/>
              <a:t>dood</a:t>
            </a:r>
            <a:r>
              <a:rPr lang="en-US" b="0" baseline="0" dirty="0" smtClean="0"/>
              <a:t>, </a:t>
            </a:r>
            <a:r>
              <a:rPr lang="en-US" b="0" baseline="0" dirty="0" err="1" smtClean="0"/>
              <a:t>waardoor</a:t>
            </a:r>
            <a:r>
              <a:rPr lang="en-US" b="0" baseline="0" dirty="0" smtClean="0"/>
              <a:t> </a:t>
            </a:r>
            <a:r>
              <a:rPr lang="en-US" b="0" baseline="0" dirty="0" err="1" smtClean="0"/>
              <a:t>ook</a:t>
            </a:r>
            <a:r>
              <a:rPr lang="en-US" b="0" baseline="0" dirty="0" smtClean="0"/>
              <a:t> </a:t>
            </a:r>
            <a:r>
              <a:rPr lang="en-US" b="0" baseline="0" dirty="0" err="1" smtClean="0"/>
              <a:t>veel</a:t>
            </a:r>
            <a:r>
              <a:rPr lang="en-US" b="0" baseline="0" dirty="0" smtClean="0"/>
              <a:t> </a:t>
            </a:r>
            <a:r>
              <a:rPr lang="en-US" b="0" baseline="0" dirty="0" err="1" smtClean="0"/>
              <a:t>voedsel</a:t>
            </a:r>
            <a:r>
              <a:rPr lang="en-US" b="0" baseline="0" dirty="0" smtClean="0"/>
              <a:t> </a:t>
            </a:r>
            <a:r>
              <a:rPr lang="en-US" b="0" baseline="0" dirty="0" err="1" smtClean="0"/>
              <a:t>voor</a:t>
            </a:r>
            <a:r>
              <a:rPr lang="en-US" b="0" baseline="0" dirty="0" smtClean="0"/>
              <a:t> </a:t>
            </a:r>
            <a:r>
              <a:rPr lang="en-US" b="0" baseline="0" dirty="0" err="1" smtClean="0"/>
              <a:t>andere</a:t>
            </a:r>
            <a:r>
              <a:rPr lang="en-US" b="0" baseline="0" dirty="0" smtClean="0"/>
              <a:t> </a:t>
            </a:r>
            <a:r>
              <a:rPr lang="en-US" b="0" baseline="0" dirty="0" err="1" smtClean="0"/>
              <a:t>dieren</a:t>
            </a:r>
            <a:r>
              <a:rPr lang="en-US" b="0" baseline="0" dirty="0" smtClean="0"/>
              <a:t> </a:t>
            </a:r>
            <a:r>
              <a:rPr lang="en-US" b="0" baseline="0" dirty="0" err="1" smtClean="0"/>
              <a:t>verdwijnt</a:t>
            </a:r>
            <a:r>
              <a:rPr lang="en-US" b="0" baseline="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Tip: </a:t>
            </a:r>
            <a:r>
              <a:rPr lang="en-US" baseline="0" dirty="0" err="1" smtClean="0"/>
              <a:t>Wanneer</a:t>
            </a:r>
            <a:r>
              <a:rPr lang="en-US" baseline="0" dirty="0" smtClean="0"/>
              <a:t> </a:t>
            </a:r>
            <a:r>
              <a:rPr lang="en-US" baseline="0" dirty="0" err="1" smtClean="0"/>
              <a:t>een</a:t>
            </a:r>
            <a:r>
              <a:rPr lang="en-US" baseline="0" dirty="0" smtClean="0"/>
              <a:t> </a:t>
            </a:r>
            <a:r>
              <a:rPr lang="en-US" baseline="0" dirty="0" err="1" smtClean="0"/>
              <a:t>groepje</a:t>
            </a:r>
            <a:r>
              <a:rPr lang="en-US" baseline="0" dirty="0" smtClean="0"/>
              <a:t> </a:t>
            </a:r>
            <a:r>
              <a:rPr lang="en-US" baseline="0" dirty="0" err="1" smtClean="0"/>
              <a:t>specifiek</a:t>
            </a:r>
            <a:r>
              <a:rPr lang="en-US" baseline="0" dirty="0" smtClean="0"/>
              <a:t> </a:t>
            </a:r>
            <a:r>
              <a:rPr lang="en-US" baseline="0" dirty="0" err="1" smtClean="0"/>
              <a:t>dit</a:t>
            </a:r>
            <a:r>
              <a:rPr lang="en-US" baseline="0" dirty="0" smtClean="0"/>
              <a:t> </a:t>
            </a:r>
            <a:r>
              <a:rPr lang="en-US" baseline="0" dirty="0" err="1" smtClean="0"/>
              <a:t>thema</a:t>
            </a:r>
            <a:r>
              <a:rPr lang="en-US" baseline="0" dirty="0" smtClean="0"/>
              <a:t> </a:t>
            </a:r>
            <a:r>
              <a:rPr lang="en-US" baseline="0" dirty="0" err="1" smtClean="0"/>
              <a:t>heeft</a:t>
            </a:r>
            <a:r>
              <a:rPr lang="en-US" baseline="0" dirty="0" smtClean="0"/>
              <a:t> </a:t>
            </a:r>
            <a:r>
              <a:rPr lang="en-US" baseline="0" dirty="0" err="1" smtClean="0"/>
              <a:t>gekozen</a:t>
            </a:r>
            <a:r>
              <a:rPr lang="en-US" baseline="0" dirty="0" smtClean="0"/>
              <a:t> </a:t>
            </a:r>
            <a:r>
              <a:rPr lang="en-US" baseline="0" dirty="0" err="1" smtClean="0"/>
              <a:t>en</a:t>
            </a:r>
            <a:r>
              <a:rPr lang="en-US" baseline="0" dirty="0" smtClean="0"/>
              <a:t> </a:t>
            </a:r>
            <a:r>
              <a:rPr lang="en-US" baseline="0" dirty="0" err="1" smtClean="0"/>
              <a:t>achteraf</a:t>
            </a:r>
            <a:r>
              <a:rPr lang="en-US" baseline="0" dirty="0" smtClean="0"/>
              <a:t> </a:t>
            </a:r>
            <a:r>
              <a:rPr lang="en-US" baseline="0" dirty="0" err="1" smtClean="0"/>
              <a:t>moet</a:t>
            </a:r>
            <a:r>
              <a:rPr lang="en-US" baseline="0" dirty="0" smtClean="0"/>
              <a:t> </a:t>
            </a:r>
            <a:r>
              <a:rPr lang="en-US" baseline="0" dirty="0" err="1" smtClean="0"/>
              <a:t>laten</a:t>
            </a:r>
            <a:r>
              <a:rPr lang="en-US" baseline="0" dirty="0" smtClean="0"/>
              <a:t> </a:t>
            </a:r>
            <a:r>
              <a:rPr lang="en-US" baseline="0" dirty="0" err="1" smtClean="0"/>
              <a:t>zien</a:t>
            </a:r>
            <a:r>
              <a:rPr lang="en-US" baseline="0" dirty="0" smtClean="0"/>
              <a:t> wat </a:t>
            </a:r>
            <a:r>
              <a:rPr lang="en-US" baseline="0" dirty="0" err="1" smtClean="0"/>
              <a:t>ze</a:t>
            </a:r>
            <a:r>
              <a:rPr lang="en-US" baseline="0" dirty="0" smtClean="0"/>
              <a:t> </a:t>
            </a:r>
            <a:r>
              <a:rPr lang="en-US" baseline="0" dirty="0" err="1" smtClean="0"/>
              <a:t>gedaan</a:t>
            </a:r>
            <a:r>
              <a:rPr lang="en-US" baseline="0" dirty="0" smtClean="0"/>
              <a:t> </a:t>
            </a:r>
            <a:r>
              <a:rPr lang="en-US" baseline="0" dirty="0" err="1" smtClean="0"/>
              <a:t>hebben</a:t>
            </a:r>
            <a:r>
              <a:rPr lang="en-US" baseline="0" dirty="0" smtClean="0"/>
              <a:t> </a:t>
            </a:r>
            <a:r>
              <a:rPr lang="en-US" baseline="0" dirty="0" err="1" smtClean="0"/>
              <a:t>kunnen</a:t>
            </a:r>
            <a:r>
              <a:rPr lang="en-US" baseline="0" dirty="0" smtClean="0"/>
              <a:t> </a:t>
            </a:r>
            <a:r>
              <a:rPr lang="en-US" baseline="0" dirty="0" err="1" smtClean="0"/>
              <a:t>ze</a:t>
            </a:r>
            <a:r>
              <a:rPr lang="en-US" baseline="0" dirty="0" smtClean="0"/>
              <a:t> </a:t>
            </a:r>
            <a:r>
              <a:rPr lang="en-US" baseline="0" dirty="0" err="1" smtClean="0"/>
              <a:t>een</a:t>
            </a:r>
            <a:r>
              <a:rPr lang="en-US" baseline="0" dirty="0" smtClean="0"/>
              <a:t> </a:t>
            </a:r>
            <a:r>
              <a:rPr lang="en-US" baseline="0" dirty="0" err="1" smtClean="0"/>
              <a:t>tekening</a:t>
            </a:r>
            <a:r>
              <a:rPr lang="en-US" baseline="0" dirty="0" smtClean="0"/>
              <a:t> of </a:t>
            </a:r>
            <a:r>
              <a:rPr lang="en-US" baseline="0" dirty="0" err="1" smtClean="0"/>
              <a:t>knip</a:t>
            </a:r>
            <a:r>
              <a:rPr lang="en-US" baseline="0" dirty="0" smtClean="0"/>
              <a:t>/</a:t>
            </a:r>
            <a:r>
              <a:rPr lang="en-US" baseline="0" dirty="0" err="1" smtClean="0"/>
              <a:t>plak</a:t>
            </a:r>
            <a:r>
              <a:rPr lang="en-US" baseline="0" dirty="0" smtClean="0"/>
              <a:t> </a:t>
            </a:r>
            <a:r>
              <a:rPr lang="en-US" baseline="0" dirty="0" err="1" smtClean="0"/>
              <a:t>opdracht</a:t>
            </a:r>
            <a:r>
              <a:rPr lang="en-US" baseline="0" dirty="0" smtClean="0"/>
              <a:t> </a:t>
            </a:r>
            <a:r>
              <a:rPr lang="en-US" baseline="0" dirty="0" err="1" smtClean="0"/>
              <a:t>doen</a:t>
            </a:r>
            <a:r>
              <a:rPr lang="en-US" baseline="0" dirty="0" smtClean="0"/>
              <a:t> </a:t>
            </a:r>
            <a:r>
              <a:rPr lang="en-US" baseline="0" dirty="0" err="1" smtClean="0"/>
              <a:t>bij</a:t>
            </a:r>
            <a:r>
              <a:rPr lang="en-US" baseline="0" dirty="0" smtClean="0"/>
              <a:t> </a:t>
            </a:r>
            <a:r>
              <a:rPr lang="en-US" baseline="0" dirty="0" err="1" smtClean="0"/>
              <a:t>deze</a:t>
            </a:r>
            <a:r>
              <a:rPr lang="en-US" baseline="0" dirty="0" smtClean="0"/>
              <a:t> </a:t>
            </a:r>
            <a:r>
              <a:rPr lang="en-US" baseline="0" dirty="0" err="1" smtClean="0"/>
              <a:t>opdracht</a:t>
            </a:r>
            <a:r>
              <a:rPr lang="en-US" baseline="0" dirty="0" smtClean="0"/>
              <a:t> (</a:t>
            </a:r>
            <a:r>
              <a:rPr lang="en-US" baseline="0" dirty="0" err="1" smtClean="0"/>
              <a:t>eventueel</a:t>
            </a:r>
            <a:r>
              <a:rPr lang="en-US" baseline="0" dirty="0" smtClean="0"/>
              <a:t> met de extra </a:t>
            </a:r>
            <a:r>
              <a:rPr lang="en-US" baseline="0" dirty="0" err="1" smtClean="0"/>
              <a:t>opdracht</a:t>
            </a:r>
            <a:r>
              <a:rPr lang="en-US" baseline="0" dirty="0" smtClean="0"/>
              <a:t> </a:t>
            </a:r>
            <a:r>
              <a:rPr lang="en-US" baseline="0" dirty="0" err="1" smtClean="0"/>
              <a:t>er</a:t>
            </a:r>
            <a:r>
              <a:rPr lang="en-US" baseline="0" dirty="0" smtClean="0"/>
              <a:t> </a:t>
            </a:r>
            <a:r>
              <a:rPr lang="en-US" baseline="0" dirty="0" err="1" smtClean="0"/>
              <a:t>bij</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smtClean="0"/>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28</a:t>
            </a:fld>
            <a:endParaRPr lang="nl-NL"/>
          </a:p>
        </p:txBody>
      </p:sp>
    </p:spTree>
    <p:extLst>
      <p:ext uri="{BB962C8B-B14F-4D97-AF65-F5344CB8AC3E}">
        <p14:creationId xmlns:p14="http://schemas.microsoft.com/office/powerpoint/2010/main" val="401283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baseline="0" dirty="0" smtClean="0"/>
              <a:t>Tip: </a:t>
            </a:r>
            <a:r>
              <a:rPr lang="en-US" b="0" baseline="0" dirty="0" err="1" smtClean="0"/>
              <a:t>Gebruik</a:t>
            </a:r>
            <a:r>
              <a:rPr lang="en-US" b="0" baseline="0" dirty="0" smtClean="0"/>
              <a:t> </a:t>
            </a:r>
            <a:r>
              <a:rPr lang="en-US" baseline="0" dirty="0" smtClean="0"/>
              <a:t>het </a:t>
            </a:r>
            <a:r>
              <a:rPr lang="en-US" baseline="0" dirty="0" err="1" smtClean="0"/>
              <a:t>lesmateriaal</a:t>
            </a:r>
            <a:r>
              <a:rPr lang="en-US" baseline="0" dirty="0" smtClean="0"/>
              <a:t> ‘</a:t>
            </a:r>
            <a:r>
              <a:rPr lang="en-US" baseline="0" dirty="0" err="1" smtClean="0"/>
              <a:t>Klimaat</a:t>
            </a:r>
            <a:r>
              <a:rPr lang="en-US" baseline="0" dirty="0" smtClean="0"/>
              <a:t> </a:t>
            </a:r>
            <a:r>
              <a:rPr lang="en-US" baseline="0" dirty="0" err="1" smtClean="0"/>
              <a:t>en</a:t>
            </a:r>
            <a:r>
              <a:rPr lang="en-US" baseline="0" dirty="0" smtClean="0"/>
              <a:t> de </a:t>
            </a:r>
            <a:r>
              <a:rPr lang="en-US" baseline="0" dirty="0" err="1" smtClean="0"/>
              <a:t>Noordpool</a:t>
            </a:r>
            <a:r>
              <a:rPr lang="en-US" baseline="0" dirty="0" smtClean="0"/>
              <a:t>’ of </a:t>
            </a:r>
            <a:r>
              <a:rPr lang="en-US" baseline="0" dirty="0" err="1" smtClean="0"/>
              <a:t>speel</a:t>
            </a:r>
            <a:r>
              <a:rPr lang="en-US" baseline="0" dirty="0" smtClean="0"/>
              <a:t> het ‘</a:t>
            </a:r>
            <a:r>
              <a:rPr lang="en-US" baseline="0" dirty="0" err="1" smtClean="0"/>
              <a:t>Energie</a:t>
            </a:r>
            <a:r>
              <a:rPr lang="en-US" baseline="0" dirty="0" smtClean="0"/>
              <a:t>[r]</a:t>
            </a:r>
            <a:r>
              <a:rPr lang="en-US" baseline="0" dirty="0" err="1" smtClean="0"/>
              <a:t>evolutiespel</a:t>
            </a:r>
            <a:r>
              <a:rPr lang="en-US" baseline="0" dirty="0" smtClean="0"/>
              <a:t>’. Je </a:t>
            </a:r>
            <a:r>
              <a:rPr lang="en-US" baseline="0" dirty="0" err="1" smtClean="0"/>
              <a:t>vindt</a:t>
            </a:r>
            <a:r>
              <a:rPr lang="en-US" baseline="0" dirty="0" smtClean="0"/>
              <a:t> </a:t>
            </a:r>
            <a:r>
              <a:rPr lang="en-US" baseline="0" dirty="0" err="1" smtClean="0"/>
              <a:t>dit</a:t>
            </a:r>
            <a:r>
              <a:rPr lang="en-US" baseline="0" dirty="0" smtClean="0"/>
              <a:t> op www.greenpeace.nl/lesmateriaal.</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err="1" smtClean="0"/>
              <a:t>Wanneer</a:t>
            </a:r>
            <a:r>
              <a:rPr lang="en-US" baseline="0" dirty="0" smtClean="0"/>
              <a:t> </a:t>
            </a:r>
            <a:r>
              <a:rPr lang="en-US" baseline="0" dirty="0" err="1" smtClean="0"/>
              <a:t>een</a:t>
            </a:r>
            <a:r>
              <a:rPr lang="en-US" baseline="0" dirty="0" smtClean="0"/>
              <a:t> </a:t>
            </a:r>
            <a:r>
              <a:rPr lang="en-US" baseline="0" dirty="0" err="1" smtClean="0"/>
              <a:t>groepje</a:t>
            </a:r>
            <a:r>
              <a:rPr lang="en-US" baseline="0" dirty="0" smtClean="0"/>
              <a:t> </a:t>
            </a:r>
            <a:r>
              <a:rPr lang="en-US" baseline="0" dirty="0" err="1" smtClean="0"/>
              <a:t>specifiek</a:t>
            </a:r>
            <a:r>
              <a:rPr lang="en-US" baseline="0" dirty="0" smtClean="0"/>
              <a:t> </a:t>
            </a:r>
            <a:r>
              <a:rPr lang="en-US" baseline="0" dirty="0" err="1" smtClean="0"/>
              <a:t>dit</a:t>
            </a:r>
            <a:r>
              <a:rPr lang="en-US" baseline="0" dirty="0" smtClean="0"/>
              <a:t> </a:t>
            </a:r>
            <a:r>
              <a:rPr lang="en-US" baseline="0" dirty="0" err="1" smtClean="0"/>
              <a:t>thema</a:t>
            </a:r>
            <a:r>
              <a:rPr lang="en-US" baseline="0" dirty="0" smtClean="0"/>
              <a:t> </a:t>
            </a:r>
            <a:r>
              <a:rPr lang="en-US" baseline="0" dirty="0" err="1" smtClean="0"/>
              <a:t>heeft</a:t>
            </a:r>
            <a:r>
              <a:rPr lang="en-US" baseline="0" dirty="0" smtClean="0"/>
              <a:t> </a:t>
            </a:r>
            <a:r>
              <a:rPr lang="en-US" baseline="0" dirty="0" err="1" smtClean="0"/>
              <a:t>gekozen</a:t>
            </a:r>
            <a:r>
              <a:rPr lang="en-US" baseline="0" dirty="0" smtClean="0"/>
              <a:t> </a:t>
            </a:r>
            <a:r>
              <a:rPr lang="en-US" baseline="0" dirty="0" err="1" smtClean="0"/>
              <a:t>en</a:t>
            </a:r>
            <a:r>
              <a:rPr lang="en-US" baseline="0" dirty="0" smtClean="0"/>
              <a:t> </a:t>
            </a:r>
            <a:r>
              <a:rPr lang="en-US" baseline="0" dirty="0" err="1" smtClean="0"/>
              <a:t>achteraf</a:t>
            </a:r>
            <a:r>
              <a:rPr lang="en-US" baseline="0" dirty="0" smtClean="0"/>
              <a:t> </a:t>
            </a:r>
            <a:r>
              <a:rPr lang="en-US" baseline="0" dirty="0" err="1" smtClean="0"/>
              <a:t>moet</a:t>
            </a:r>
            <a:r>
              <a:rPr lang="en-US" baseline="0" dirty="0" smtClean="0"/>
              <a:t> </a:t>
            </a:r>
            <a:r>
              <a:rPr lang="en-US" baseline="0" dirty="0" err="1" smtClean="0"/>
              <a:t>laten</a:t>
            </a:r>
            <a:r>
              <a:rPr lang="en-US" baseline="0" dirty="0" smtClean="0"/>
              <a:t> </a:t>
            </a:r>
            <a:r>
              <a:rPr lang="en-US" baseline="0" dirty="0" err="1" smtClean="0"/>
              <a:t>zien</a:t>
            </a:r>
            <a:r>
              <a:rPr lang="en-US" baseline="0" dirty="0" smtClean="0"/>
              <a:t> wat </a:t>
            </a:r>
            <a:r>
              <a:rPr lang="en-US" baseline="0" dirty="0" err="1" smtClean="0"/>
              <a:t>ze</a:t>
            </a:r>
            <a:r>
              <a:rPr lang="en-US" baseline="0" dirty="0" smtClean="0"/>
              <a:t> </a:t>
            </a:r>
            <a:r>
              <a:rPr lang="en-US" baseline="0" dirty="0" err="1" smtClean="0"/>
              <a:t>gedaan</a:t>
            </a:r>
            <a:r>
              <a:rPr lang="en-US" baseline="0" dirty="0" smtClean="0"/>
              <a:t> </a:t>
            </a:r>
            <a:r>
              <a:rPr lang="en-US" baseline="0" dirty="0" err="1" smtClean="0"/>
              <a:t>hebben</a:t>
            </a:r>
            <a:r>
              <a:rPr lang="en-US" baseline="0" dirty="0" smtClean="0"/>
              <a:t> </a:t>
            </a:r>
            <a:r>
              <a:rPr lang="en-US" baseline="0" dirty="0" err="1" smtClean="0"/>
              <a:t>kunnen</a:t>
            </a:r>
            <a:r>
              <a:rPr lang="en-US" baseline="0" dirty="0" smtClean="0"/>
              <a:t> </a:t>
            </a:r>
            <a:r>
              <a:rPr lang="en-US" baseline="0" dirty="0" err="1" smtClean="0"/>
              <a:t>ze</a:t>
            </a:r>
            <a:r>
              <a:rPr lang="en-US" baseline="0" dirty="0" smtClean="0"/>
              <a:t> </a:t>
            </a:r>
            <a:r>
              <a:rPr lang="en-US" baseline="0" dirty="0" err="1" smtClean="0"/>
              <a:t>hiervoor</a:t>
            </a:r>
            <a:r>
              <a:rPr lang="en-US" baseline="0" dirty="0" smtClean="0"/>
              <a:t> </a:t>
            </a:r>
            <a:r>
              <a:rPr lang="en-US" baseline="0" dirty="0" err="1" smtClean="0"/>
              <a:t>een</a:t>
            </a:r>
            <a:r>
              <a:rPr lang="en-US" baseline="0" dirty="0" smtClean="0"/>
              <a:t> </a:t>
            </a:r>
            <a:r>
              <a:rPr lang="en-US" baseline="0" dirty="0" err="1" smtClean="0"/>
              <a:t>actielijstje</a:t>
            </a:r>
            <a:r>
              <a:rPr lang="en-US" baseline="0" dirty="0" smtClean="0"/>
              <a:t> van </a:t>
            </a:r>
            <a:r>
              <a:rPr lang="en-US" baseline="0" dirty="0" err="1" smtClean="0"/>
              <a:t>maken</a:t>
            </a:r>
            <a:endParaRPr lang="en-US" baseline="0" dirty="0" smtClean="0"/>
          </a:p>
          <a:p>
            <a:pPr marL="0" indent="0">
              <a:buFont typeface="Arial" panose="020B0604020202020204" pitchFamily="34" charset="0"/>
              <a:buNone/>
            </a:pPr>
            <a:endParaRPr lang="en-US" baseline="0" dirty="0" smtClean="0"/>
          </a:p>
          <a:p>
            <a:endParaRPr lang="nl-NL" b="1" dirty="0"/>
          </a:p>
        </p:txBody>
      </p:sp>
      <p:sp>
        <p:nvSpPr>
          <p:cNvPr id="4" name="Slide Number Placeholder 3"/>
          <p:cNvSpPr>
            <a:spLocks noGrp="1"/>
          </p:cNvSpPr>
          <p:nvPr>
            <p:ph type="sldNum" sz="quarter" idx="10"/>
          </p:nvPr>
        </p:nvSpPr>
        <p:spPr/>
        <p:txBody>
          <a:bodyPr/>
          <a:lstStyle/>
          <a:p>
            <a:fld id="{68E9AE4A-B536-42E4-B619-85F504FABA15}" type="slidenum">
              <a:rPr lang="nl-NL" smtClean="0"/>
              <a:t>29</a:t>
            </a:fld>
            <a:endParaRPr lang="nl-NL"/>
          </a:p>
        </p:txBody>
      </p:sp>
    </p:spTree>
    <p:extLst>
      <p:ext uri="{BB962C8B-B14F-4D97-AF65-F5344CB8AC3E}">
        <p14:creationId xmlns:p14="http://schemas.microsoft.com/office/powerpoint/2010/main" val="15745903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baseline="0" dirty="0" smtClean="0"/>
              <a:t>TIP:</a:t>
            </a:r>
            <a:r>
              <a:rPr lang="en-US" baseline="0" dirty="0" smtClean="0"/>
              <a:t> </a:t>
            </a:r>
            <a:r>
              <a:rPr lang="en-US" baseline="0" dirty="0" err="1" smtClean="0"/>
              <a:t>willen</a:t>
            </a:r>
            <a:r>
              <a:rPr lang="en-US" baseline="0" dirty="0" smtClean="0"/>
              <a:t> de </a:t>
            </a:r>
            <a:r>
              <a:rPr lang="en-US" baseline="0" dirty="0" err="1" smtClean="0"/>
              <a:t>leerlingen</a:t>
            </a:r>
            <a:r>
              <a:rPr lang="en-US" baseline="0" dirty="0" smtClean="0"/>
              <a:t> </a:t>
            </a:r>
            <a:r>
              <a:rPr lang="en-US" baseline="0" dirty="0" err="1" smtClean="0"/>
              <a:t>meer</a:t>
            </a:r>
            <a:r>
              <a:rPr lang="en-US" baseline="0" dirty="0" smtClean="0"/>
              <a:t> over het </a:t>
            </a:r>
            <a:r>
              <a:rPr lang="en-US" baseline="0" dirty="0" err="1" smtClean="0"/>
              <a:t>klimaat</a:t>
            </a:r>
            <a:r>
              <a:rPr lang="en-US" baseline="0" dirty="0" smtClean="0"/>
              <a:t> </a:t>
            </a:r>
            <a:r>
              <a:rPr lang="en-US" baseline="0" dirty="0" err="1" smtClean="0"/>
              <a:t>weten</a:t>
            </a:r>
            <a:r>
              <a:rPr lang="en-US" baseline="0" dirty="0" smtClean="0"/>
              <a:t>? </a:t>
            </a:r>
            <a:r>
              <a:rPr lang="en-US" baseline="0" dirty="0" err="1" smtClean="0"/>
              <a:t>Kijk</a:t>
            </a:r>
            <a:r>
              <a:rPr lang="en-US" baseline="0" dirty="0" smtClean="0"/>
              <a:t> </a:t>
            </a:r>
            <a:r>
              <a:rPr lang="en-US" baseline="0" dirty="0" err="1" smtClean="0"/>
              <a:t>eens</a:t>
            </a:r>
            <a:r>
              <a:rPr lang="en-US" baseline="0" dirty="0" smtClean="0"/>
              <a:t> </a:t>
            </a:r>
            <a:r>
              <a:rPr lang="en-US" baseline="0" dirty="0" err="1" smtClean="0"/>
              <a:t>naar</a:t>
            </a:r>
            <a:r>
              <a:rPr lang="en-US" baseline="0" dirty="0" smtClean="0"/>
              <a:t> het </a:t>
            </a:r>
            <a:r>
              <a:rPr lang="en-US" baseline="0" dirty="0" err="1" smtClean="0"/>
              <a:t>lesmateriaal</a:t>
            </a:r>
            <a:r>
              <a:rPr lang="en-US" baseline="0" dirty="0" smtClean="0"/>
              <a:t> ‘</a:t>
            </a:r>
            <a:r>
              <a:rPr lang="en-US" baseline="0" dirty="0" err="1" smtClean="0"/>
              <a:t>Klimaat</a:t>
            </a:r>
            <a:r>
              <a:rPr lang="en-US" baseline="0" dirty="0" smtClean="0"/>
              <a:t> </a:t>
            </a:r>
            <a:r>
              <a:rPr lang="en-US" baseline="0" dirty="0" err="1" smtClean="0"/>
              <a:t>en</a:t>
            </a:r>
            <a:r>
              <a:rPr lang="en-US" baseline="0" dirty="0" smtClean="0"/>
              <a:t> de </a:t>
            </a:r>
            <a:r>
              <a:rPr lang="en-US" baseline="0" dirty="0" err="1" smtClean="0"/>
              <a:t>Noordpool</a:t>
            </a:r>
            <a:r>
              <a:rPr lang="en-US" baseline="0" dirty="0" smtClean="0"/>
              <a:t>’ op www.greenpeace.nl/lesmateriaal. </a:t>
            </a:r>
          </a:p>
          <a:p>
            <a:pPr marL="0" indent="0">
              <a:buFont typeface="Arial" panose="020B0604020202020204" pitchFamily="34" charset="0"/>
              <a:buNone/>
            </a:pPr>
            <a:endParaRPr lang="en-US" b="1" baseline="0" dirty="0" smtClean="0"/>
          </a:p>
          <a:p>
            <a:pPr marL="0" indent="0">
              <a:buFont typeface="Arial" panose="020B0604020202020204" pitchFamily="34" charset="0"/>
              <a:buNone/>
            </a:pPr>
            <a:r>
              <a:rPr lang="en-US" b="1" baseline="0" dirty="0" err="1" smtClean="0"/>
              <a:t>Achtergrondinformatie</a:t>
            </a:r>
            <a:r>
              <a:rPr lang="en-US" b="1" baseline="0" dirty="0" smtClean="0"/>
              <a:t>: </a:t>
            </a:r>
            <a:r>
              <a:rPr lang="en-US" b="0" baseline="0" dirty="0" err="1" smtClean="0"/>
              <a:t>wil</a:t>
            </a:r>
            <a:r>
              <a:rPr lang="en-US" b="0" baseline="0" dirty="0" smtClean="0"/>
              <a:t> je </a:t>
            </a:r>
            <a:r>
              <a:rPr lang="en-US" b="0" baseline="0" dirty="0" err="1" smtClean="0"/>
              <a:t>meer</a:t>
            </a:r>
            <a:r>
              <a:rPr lang="en-US" b="0" baseline="0" dirty="0" smtClean="0"/>
              <a:t> </a:t>
            </a:r>
            <a:r>
              <a:rPr lang="en-US" b="0" baseline="0" dirty="0" err="1" smtClean="0"/>
              <a:t>weten</a:t>
            </a:r>
            <a:r>
              <a:rPr lang="en-US" b="0" baseline="0" dirty="0" smtClean="0"/>
              <a:t> over het </a:t>
            </a:r>
            <a:r>
              <a:rPr lang="en-US" b="0" baseline="0" dirty="0" err="1" smtClean="0"/>
              <a:t>koraal</a:t>
            </a:r>
            <a:r>
              <a:rPr lang="en-US" b="0" baseline="0" dirty="0" smtClean="0"/>
              <a:t>? Lees </a:t>
            </a:r>
            <a:r>
              <a:rPr lang="en-US" b="0" baseline="0" dirty="0" err="1" smtClean="0"/>
              <a:t>dit</a:t>
            </a:r>
            <a:r>
              <a:rPr lang="en-US" b="0" baseline="0" dirty="0" smtClean="0"/>
              <a:t> </a:t>
            </a:r>
            <a:r>
              <a:rPr lang="en-US" b="0" baseline="0" dirty="0" err="1" smtClean="0"/>
              <a:t>artikel</a:t>
            </a:r>
            <a:r>
              <a:rPr lang="en-US" b="0" baseline="0" dirty="0" smtClean="0"/>
              <a:t> van Nemo </a:t>
            </a:r>
            <a:r>
              <a:rPr lang="en-US" b="0" baseline="0" dirty="0" err="1" smtClean="0"/>
              <a:t>Kennislink</a:t>
            </a:r>
            <a:r>
              <a:rPr lang="en-US" b="0" baseline="0" dirty="0" smtClean="0"/>
              <a:t>: https://www.nemokennislink.nl/publicaties/vele-bedreigingen-voor-koraalrif</a:t>
            </a:r>
            <a:endParaRPr lang="en-US" baseline="0" dirty="0" smtClean="0"/>
          </a:p>
          <a:p>
            <a:pPr marL="0" indent="0">
              <a:buFont typeface="Arial" panose="020B0604020202020204" pitchFamily="34" charset="0"/>
              <a:buNone/>
            </a:pPr>
            <a:endParaRPr lang="en-US" baseline="0" dirty="0" smtClean="0"/>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30</a:t>
            </a:fld>
            <a:endParaRPr lang="nl-NL"/>
          </a:p>
        </p:txBody>
      </p:sp>
    </p:spTree>
    <p:extLst>
      <p:ext uri="{BB962C8B-B14F-4D97-AF65-F5344CB8AC3E}">
        <p14:creationId xmlns:p14="http://schemas.microsoft.com/office/powerpoint/2010/main" val="31310880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err="1" smtClean="0"/>
              <a:t>Bespreek</a:t>
            </a:r>
            <a:r>
              <a:rPr lang="en-US" sz="1200" baseline="0" dirty="0" smtClean="0"/>
              <a:t> </a:t>
            </a:r>
            <a:r>
              <a:rPr lang="en-US" sz="1200" baseline="0" dirty="0" err="1" smtClean="0"/>
              <a:t>hier</a:t>
            </a:r>
            <a:r>
              <a:rPr lang="en-US" sz="1200" baseline="0" dirty="0" smtClean="0"/>
              <a:t> </a:t>
            </a:r>
            <a:r>
              <a:rPr lang="en-US" sz="1200" baseline="0" dirty="0" err="1" smtClean="0"/>
              <a:t>klassikaal</a:t>
            </a:r>
            <a:r>
              <a:rPr lang="en-US" sz="1200" baseline="0" dirty="0" smtClean="0"/>
              <a:t> </a:t>
            </a:r>
            <a:r>
              <a:rPr lang="en-US" sz="1200" dirty="0" err="1" smtClean="0"/>
              <a:t>welke</a:t>
            </a:r>
            <a:r>
              <a:rPr lang="en-US" sz="1200" dirty="0" smtClean="0"/>
              <a:t> </a:t>
            </a:r>
            <a:r>
              <a:rPr lang="en-US" sz="1200" dirty="0" err="1" smtClean="0"/>
              <a:t>kleine</a:t>
            </a:r>
            <a:r>
              <a:rPr lang="en-US" sz="1200" baseline="0" dirty="0" smtClean="0"/>
              <a:t> of </a:t>
            </a:r>
            <a:r>
              <a:rPr lang="en-US" sz="1200" baseline="0" dirty="0" err="1" smtClean="0"/>
              <a:t>grote</a:t>
            </a:r>
            <a:r>
              <a:rPr lang="en-US" sz="1200" baseline="0" dirty="0" smtClean="0"/>
              <a:t> </a:t>
            </a:r>
            <a:r>
              <a:rPr lang="en-US" sz="1200" baseline="0" dirty="0" err="1" smtClean="0"/>
              <a:t>dingen</a:t>
            </a:r>
            <a:r>
              <a:rPr lang="en-US" sz="1200" baseline="0" dirty="0" smtClean="0"/>
              <a:t> de </a:t>
            </a:r>
            <a:r>
              <a:rPr lang="en-US" sz="1200" baseline="0" dirty="0" err="1" smtClean="0"/>
              <a:t>leerlingen</a:t>
            </a:r>
            <a:r>
              <a:rPr lang="en-US" sz="1200" baseline="0" dirty="0" smtClean="0"/>
              <a:t> </a:t>
            </a:r>
            <a:r>
              <a:rPr lang="en-US" sz="1200" baseline="0" dirty="0" err="1" smtClean="0"/>
              <a:t>zelf</a:t>
            </a:r>
            <a:r>
              <a:rPr lang="en-US" sz="1200" baseline="0" dirty="0" smtClean="0"/>
              <a:t> nog </a:t>
            </a:r>
            <a:r>
              <a:rPr lang="en-US" sz="1200" baseline="0" dirty="0" err="1" smtClean="0"/>
              <a:t>kunnen</a:t>
            </a:r>
            <a:r>
              <a:rPr lang="en-US" sz="1200" baseline="0" dirty="0" smtClean="0"/>
              <a:t> </a:t>
            </a:r>
            <a:r>
              <a:rPr lang="en-US" sz="1200" baseline="0" dirty="0" err="1" smtClean="0"/>
              <a:t>doen</a:t>
            </a:r>
            <a:r>
              <a:rPr lang="en-US" sz="1200" baseline="0" dirty="0" smtClean="0"/>
              <a:t> wat </a:t>
            </a:r>
            <a:r>
              <a:rPr lang="en-US" sz="1200" baseline="0" dirty="0" err="1" smtClean="0"/>
              <a:t>betreft</a:t>
            </a:r>
            <a:r>
              <a:rPr lang="en-US" sz="1200" baseline="0" dirty="0" smtClean="0"/>
              <a:t> de </a:t>
            </a:r>
            <a:r>
              <a:rPr lang="en-US" sz="1200" baseline="0" dirty="0" err="1" smtClean="0"/>
              <a:t>behandelde</a:t>
            </a:r>
            <a:r>
              <a:rPr lang="en-US" sz="1200" baseline="0" dirty="0" smtClean="0"/>
              <a:t> </a:t>
            </a:r>
            <a:r>
              <a:rPr lang="en-US" sz="1200" baseline="0" dirty="0" err="1" smtClean="0"/>
              <a:t>thema’s</a:t>
            </a:r>
            <a:r>
              <a:rPr lang="en-US" sz="1200" baseline="0" dirty="0" smtClean="0"/>
              <a:t>. </a:t>
            </a:r>
          </a:p>
          <a:p>
            <a:pPr marL="0" indent="0">
              <a:buFont typeface="Arial" panose="020B0604020202020204" pitchFamily="34" charset="0"/>
              <a:buNone/>
            </a:pPr>
            <a:r>
              <a:rPr lang="en-US" sz="1200" b="1" baseline="0" dirty="0" smtClean="0"/>
              <a:t>Tip:</a:t>
            </a:r>
            <a:r>
              <a:rPr lang="en-US" sz="1200" baseline="0" dirty="0" smtClean="0"/>
              <a:t> </a:t>
            </a:r>
            <a:r>
              <a:rPr lang="en-US" sz="1200" baseline="0" dirty="0" err="1" smtClean="0"/>
              <a:t>Verbind</a:t>
            </a:r>
            <a:r>
              <a:rPr lang="en-US" sz="1200" baseline="0" dirty="0" smtClean="0"/>
              <a:t> </a:t>
            </a:r>
            <a:r>
              <a:rPr lang="en-US" sz="1200" baseline="0" dirty="0" err="1" smtClean="0"/>
              <a:t>er</a:t>
            </a:r>
            <a:r>
              <a:rPr lang="en-US" sz="1200" baseline="0" dirty="0" smtClean="0"/>
              <a:t> </a:t>
            </a:r>
            <a:r>
              <a:rPr lang="en-US" sz="1200" baseline="0" dirty="0" err="1" smtClean="0"/>
              <a:t>een</a:t>
            </a:r>
            <a:r>
              <a:rPr lang="en-US" sz="1200" baseline="0" dirty="0" smtClean="0"/>
              <a:t> </a:t>
            </a:r>
            <a:r>
              <a:rPr lang="en-US" sz="1200" baseline="0" dirty="0" err="1" smtClean="0"/>
              <a:t>eindopdracht</a:t>
            </a:r>
            <a:r>
              <a:rPr lang="en-US" sz="1200" baseline="0" dirty="0" smtClean="0"/>
              <a:t> </a:t>
            </a:r>
            <a:r>
              <a:rPr lang="en-US" sz="1200" baseline="0" dirty="0" err="1" smtClean="0"/>
              <a:t>aan</a:t>
            </a:r>
            <a:r>
              <a:rPr lang="en-US" sz="1200" baseline="0" dirty="0" smtClean="0"/>
              <a:t>, </a:t>
            </a:r>
            <a:r>
              <a:rPr lang="en-US" sz="1200" baseline="0" dirty="0" err="1" smtClean="0"/>
              <a:t>waarbij</a:t>
            </a:r>
            <a:r>
              <a:rPr lang="en-US" sz="1200" baseline="0" dirty="0" smtClean="0"/>
              <a:t> de </a:t>
            </a:r>
            <a:r>
              <a:rPr lang="en-US" sz="1200" baseline="0" dirty="0" err="1" smtClean="0"/>
              <a:t>leerlingen</a:t>
            </a:r>
            <a:r>
              <a:rPr lang="en-US" sz="1200" baseline="0" dirty="0" smtClean="0"/>
              <a:t> </a:t>
            </a:r>
            <a:r>
              <a:rPr lang="en-US" sz="1200" baseline="0" dirty="0" err="1" smtClean="0"/>
              <a:t>aan</a:t>
            </a:r>
            <a:r>
              <a:rPr lang="en-US" sz="1200" baseline="0" dirty="0" smtClean="0"/>
              <a:t> de hand van de </a:t>
            </a:r>
            <a:r>
              <a:rPr lang="en-US" sz="1200" baseline="0" dirty="0" err="1" smtClean="0"/>
              <a:t>bedachte</a:t>
            </a:r>
            <a:r>
              <a:rPr lang="en-US" sz="1200" baseline="0" dirty="0" smtClean="0"/>
              <a:t> </a:t>
            </a:r>
            <a:r>
              <a:rPr lang="en-US" sz="1200" baseline="0" dirty="0" err="1" smtClean="0"/>
              <a:t>oplossingen</a:t>
            </a:r>
            <a:r>
              <a:rPr lang="en-US" sz="1200" baseline="0" dirty="0" smtClean="0"/>
              <a:t> </a:t>
            </a:r>
            <a:r>
              <a:rPr lang="en-US" sz="1200" baseline="0" dirty="0" err="1" smtClean="0"/>
              <a:t>een</a:t>
            </a:r>
            <a:r>
              <a:rPr lang="en-US" sz="1200" baseline="0" dirty="0" smtClean="0"/>
              <a:t> </a:t>
            </a:r>
            <a:r>
              <a:rPr lang="en-US" sz="1200" baseline="0" dirty="0" err="1" smtClean="0"/>
              <a:t>weekdoel</a:t>
            </a:r>
            <a:r>
              <a:rPr lang="en-US" sz="1200" baseline="0" dirty="0" smtClean="0"/>
              <a:t> </a:t>
            </a:r>
            <a:r>
              <a:rPr lang="en-US" sz="1200" baseline="0" dirty="0" err="1" smtClean="0"/>
              <a:t>voor</a:t>
            </a:r>
            <a:r>
              <a:rPr lang="en-US" sz="1200" baseline="0" dirty="0" smtClean="0"/>
              <a:t> </a:t>
            </a:r>
            <a:r>
              <a:rPr lang="en-US" sz="1200" baseline="0" dirty="0" err="1" smtClean="0"/>
              <a:t>zichzelf</a:t>
            </a:r>
            <a:r>
              <a:rPr lang="en-US" sz="1200" baseline="0" dirty="0" smtClean="0"/>
              <a:t> </a:t>
            </a:r>
            <a:r>
              <a:rPr lang="en-US" sz="1200" baseline="0" dirty="0" err="1" smtClean="0"/>
              <a:t>opstellen</a:t>
            </a:r>
            <a:r>
              <a:rPr lang="en-US" sz="1200" baseline="0" dirty="0" smtClean="0"/>
              <a:t> of </a:t>
            </a:r>
            <a:r>
              <a:rPr lang="en-US" sz="1200" baseline="0" dirty="0" err="1" smtClean="0"/>
              <a:t>een</a:t>
            </a:r>
            <a:r>
              <a:rPr lang="en-US" sz="1200" baseline="0" dirty="0" smtClean="0"/>
              <a:t> </a:t>
            </a:r>
            <a:r>
              <a:rPr lang="en-US" sz="1200" baseline="0" dirty="0" err="1" smtClean="0"/>
              <a:t>doel</a:t>
            </a:r>
            <a:r>
              <a:rPr lang="en-US" sz="1200" baseline="0" dirty="0" smtClean="0"/>
              <a:t> </a:t>
            </a:r>
            <a:r>
              <a:rPr lang="en-US" sz="1200" baseline="0" dirty="0" err="1" smtClean="0"/>
              <a:t>voor</a:t>
            </a:r>
            <a:r>
              <a:rPr lang="en-US" sz="1200" baseline="0" dirty="0" smtClean="0"/>
              <a:t> </a:t>
            </a:r>
            <a:r>
              <a:rPr lang="en-US" sz="1200" baseline="0" dirty="0" err="1" smtClean="0"/>
              <a:t>hun</a:t>
            </a:r>
            <a:r>
              <a:rPr lang="en-US" sz="1200" baseline="0" dirty="0" smtClean="0"/>
              <a:t> </a:t>
            </a:r>
            <a:r>
              <a:rPr lang="en-US" sz="1200" baseline="0" dirty="0" err="1" smtClean="0"/>
              <a:t>klaslokaal</a:t>
            </a:r>
            <a:r>
              <a:rPr lang="en-US" sz="1200" baseline="0" dirty="0" smtClean="0"/>
              <a:t> </a:t>
            </a:r>
            <a:r>
              <a:rPr lang="en-US" sz="1200" baseline="0" dirty="0" err="1" smtClean="0"/>
              <a:t>opstellen</a:t>
            </a:r>
            <a:r>
              <a:rPr lang="en-US" sz="1200" baseline="0" dirty="0" smtClean="0"/>
              <a:t> (</a:t>
            </a:r>
            <a:r>
              <a:rPr lang="en-US" sz="1200" baseline="0" dirty="0" err="1" smtClean="0"/>
              <a:t>bijvoorbeeld</a:t>
            </a:r>
            <a:r>
              <a:rPr lang="en-US" sz="1200" baseline="0" dirty="0" smtClean="0"/>
              <a:t> </a:t>
            </a:r>
            <a:r>
              <a:rPr lang="en-US" sz="1200" baseline="0" dirty="0" err="1" smtClean="0"/>
              <a:t>afval</a:t>
            </a:r>
            <a:r>
              <a:rPr lang="en-US" sz="1200" baseline="0" dirty="0" smtClean="0"/>
              <a:t> </a:t>
            </a:r>
            <a:r>
              <a:rPr lang="en-US" sz="1200" baseline="0" dirty="0" err="1" smtClean="0"/>
              <a:t>scheiden</a:t>
            </a:r>
            <a:r>
              <a:rPr lang="en-US" sz="1200" baseline="0" dirty="0" smtClean="0"/>
              <a:t>)</a:t>
            </a:r>
            <a:endParaRPr lang="nl-NL" sz="1200" dirty="0" smtClean="0"/>
          </a:p>
          <a:p>
            <a:r>
              <a:rPr lang="en-US" dirty="0" smtClean="0"/>
              <a:t>Na </a:t>
            </a:r>
            <a:r>
              <a:rPr lang="en-US" dirty="0" err="1" smtClean="0"/>
              <a:t>een</a:t>
            </a:r>
            <a:r>
              <a:rPr lang="en-US" baseline="0" dirty="0" smtClean="0"/>
              <a:t> week </a:t>
            </a:r>
            <a:r>
              <a:rPr lang="en-US" baseline="0" dirty="0" err="1" smtClean="0"/>
              <a:t>kan</a:t>
            </a:r>
            <a:r>
              <a:rPr lang="en-US" baseline="0" dirty="0" smtClean="0"/>
              <a:t> je </a:t>
            </a:r>
            <a:r>
              <a:rPr lang="en-US" baseline="0" dirty="0" err="1" smtClean="0"/>
              <a:t>dan</a:t>
            </a:r>
            <a:r>
              <a:rPr lang="en-US" baseline="0" dirty="0" smtClean="0"/>
              <a:t> met de </a:t>
            </a:r>
            <a:r>
              <a:rPr lang="en-US" baseline="0" dirty="0" err="1" smtClean="0"/>
              <a:t>leerlingen</a:t>
            </a:r>
            <a:r>
              <a:rPr lang="en-US" baseline="0" dirty="0" smtClean="0"/>
              <a:t> </a:t>
            </a:r>
            <a:r>
              <a:rPr lang="en-US" baseline="0" dirty="0" err="1" smtClean="0"/>
              <a:t>bespreken</a:t>
            </a:r>
            <a:r>
              <a:rPr lang="en-US" baseline="0" dirty="0" smtClean="0"/>
              <a:t> of het </a:t>
            </a:r>
            <a:r>
              <a:rPr lang="en-US" baseline="0" dirty="0" err="1" smtClean="0"/>
              <a:t>doel</a:t>
            </a:r>
            <a:r>
              <a:rPr lang="en-US" baseline="0" dirty="0" smtClean="0"/>
              <a:t> </a:t>
            </a:r>
            <a:r>
              <a:rPr lang="en-US" baseline="0" dirty="0" err="1" smtClean="0"/>
              <a:t>gelukt</a:t>
            </a:r>
            <a:r>
              <a:rPr lang="en-US" baseline="0" dirty="0" smtClean="0"/>
              <a:t> is, hoe </a:t>
            </a:r>
            <a:r>
              <a:rPr lang="en-US" baseline="0" dirty="0" err="1" smtClean="0"/>
              <a:t>moeilijk</a:t>
            </a:r>
            <a:r>
              <a:rPr lang="en-US" baseline="0" dirty="0" smtClean="0"/>
              <a:t> of </a:t>
            </a:r>
            <a:r>
              <a:rPr lang="en-US" baseline="0" dirty="0" err="1" smtClean="0"/>
              <a:t>makkelijk</a:t>
            </a:r>
            <a:r>
              <a:rPr lang="en-US" baseline="0" dirty="0" smtClean="0"/>
              <a:t> </a:t>
            </a:r>
            <a:r>
              <a:rPr lang="en-US" baseline="0" dirty="0" err="1" smtClean="0"/>
              <a:t>dit</a:t>
            </a:r>
            <a:r>
              <a:rPr lang="en-US" baseline="0" dirty="0" smtClean="0"/>
              <a:t> was </a:t>
            </a:r>
            <a:r>
              <a:rPr lang="en-US" baseline="0" dirty="0" err="1" smtClean="0"/>
              <a:t>en</a:t>
            </a:r>
            <a:r>
              <a:rPr lang="en-US" baseline="0" dirty="0" smtClean="0"/>
              <a:t> </a:t>
            </a:r>
            <a:r>
              <a:rPr lang="en-US" baseline="0" dirty="0" err="1" smtClean="0"/>
              <a:t>waarom</a:t>
            </a:r>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31</a:t>
            </a:fld>
            <a:endParaRPr lang="nl-NL"/>
          </a:p>
        </p:txBody>
      </p:sp>
    </p:spTree>
    <p:extLst>
      <p:ext uri="{BB962C8B-B14F-4D97-AF65-F5344CB8AC3E}">
        <p14:creationId xmlns:p14="http://schemas.microsoft.com/office/powerpoint/2010/main" val="12003875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err="1" smtClean="0"/>
              <a:t>Dit</a:t>
            </a:r>
            <a:r>
              <a:rPr lang="en-US" b="0" baseline="0" dirty="0" smtClean="0"/>
              <a:t> is de </a:t>
            </a:r>
            <a:r>
              <a:rPr lang="en-US" b="0" baseline="0" dirty="0" err="1" smtClean="0"/>
              <a:t>powerpoint</a:t>
            </a:r>
            <a:r>
              <a:rPr lang="en-US" b="0" baseline="0" dirty="0" smtClean="0"/>
              <a:t> </a:t>
            </a:r>
            <a:r>
              <a:rPr lang="en-US" b="0" baseline="0" dirty="0" err="1" smtClean="0"/>
              <a:t>bij</a:t>
            </a:r>
            <a:r>
              <a:rPr lang="en-US" b="0" baseline="0" dirty="0" smtClean="0"/>
              <a:t> het </a:t>
            </a:r>
            <a:r>
              <a:rPr lang="en-US" b="0" baseline="0" dirty="0" err="1" smtClean="0"/>
              <a:t>lesmateriaal</a:t>
            </a:r>
            <a:r>
              <a:rPr lang="en-US" b="0" baseline="0" dirty="0" smtClean="0"/>
              <a:t> ‘</a:t>
            </a:r>
            <a:r>
              <a:rPr lang="en-US" b="0" baseline="0" dirty="0" err="1" smtClean="0"/>
              <a:t>Levende</a:t>
            </a:r>
            <a:r>
              <a:rPr lang="en-US" b="0" baseline="0" dirty="0" smtClean="0"/>
              <a:t> </a:t>
            </a:r>
            <a:r>
              <a:rPr lang="en-US" b="0" baseline="0" dirty="0" err="1" smtClean="0"/>
              <a:t>oceanen</a:t>
            </a:r>
            <a:r>
              <a:rPr lang="en-US" b="0" baseline="0" dirty="0" smtClean="0"/>
              <a:t>’ </a:t>
            </a:r>
            <a:r>
              <a:rPr lang="en-US" b="0" baseline="0" dirty="0" err="1" smtClean="0"/>
              <a:t>voor</a:t>
            </a:r>
            <a:r>
              <a:rPr lang="en-US" b="0" baseline="0" dirty="0" smtClean="0"/>
              <a:t> het </a:t>
            </a:r>
            <a:r>
              <a:rPr lang="en-US" b="0" baseline="0" dirty="0" err="1" smtClean="0"/>
              <a:t>basisonderwijs</a:t>
            </a:r>
            <a:r>
              <a:rPr lang="en-US" b="0" baseline="0" dirty="0" smtClean="0"/>
              <a:t> (</a:t>
            </a:r>
            <a:r>
              <a:rPr lang="en-US" b="0" baseline="0" dirty="0" err="1" smtClean="0"/>
              <a:t>groep</a:t>
            </a:r>
            <a:r>
              <a:rPr lang="en-US" b="0" baseline="0" dirty="0" smtClean="0"/>
              <a:t> 6 t/m 8). </a:t>
            </a:r>
            <a:r>
              <a:rPr lang="en-US" b="0" baseline="0" dirty="0" err="1" smtClean="0"/>
              <a:t>Voor</a:t>
            </a:r>
            <a:r>
              <a:rPr lang="en-US" b="0" baseline="0" dirty="0" smtClean="0"/>
              <a:t> </a:t>
            </a:r>
            <a:r>
              <a:rPr lang="en-US" b="0" baseline="0" dirty="0" err="1" smtClean="0"/>
              <a:t>vragen</a:t>
            </a:r>
            <a:r>
              <a:rPr lang="en-US" b="0" baseline="0" dirty="0" smtClean="0"/>
              <a:t> </a:t>
            </a:r>
            <a:r>
              <a:rPr lang="en-US" b="0" baseline="0" dirty="0" err="1" smtClean="0"/>
              <a:t>en</a:t>
            </a:r>
            <a:r>
              <a:rPr lang="en-US" b="0" baseline="0" dirty="0" smtClean="0"/>
              <a:t> </a:t>
            </a:r>
            <a:r>
              <a:rPr lang="en-US" b="0" baseline="0" dirty="0" err="1" smtClean="0"/>
              <a:t>opmerkingen</a:t>
            </a:r>
            <a:r>
              <a:rPr lang="en-US" b="0" baseline="0" dirty="0" smtClean="0"/>
              <a:t>: neem contact op met Elize van Berkel via educatie.nl@greenpeace.org / 0615007405</a:t>
            </a:r>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32</a:t>
            </a:fld>
            <a:endParaRPr lang="nl-NL"/>
          </a:p>
        </p:txBody>
      </p:sp>
    </p:spTree>
    <p:extLst>
      <p:ext uri="{BB962C8B-B14F-4D97-AF65-F5344CB8AC3E}">
        <p14:creationId xmlns:p14="http://schemas.microsoft.com/office/powerpoint/2010/main" val="3708206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Nabespreking</a:t>
            </a:r>
            <a:r>
              <a:rPr lang="en-US" b="1" dirty="0" smtClean="0"/>
              <a:t>:</a:t>
            </a:r>
          </a:p>
          <a:p>
            <a:r>
              <a:rPr lang="en-US" baseline="0" dirty="0" err="1" smtClean="0"/>
              <a:t>Welke</a:t>
            </a:r>
            <a:r>
              <a:rPr lang="en-US" baseline="0" dirty="0" smtClean="0"/>
              <a:t> </a:t>
            </a:r>
            <a:r>
              <a:rPr lang="en-US" baseline="0" dirty="0" err="1" smtClean="0"/>
              <a:t>drie</a:t>
            </a:r>
            <a:r>
              <a:rPr lang="en-US" baseline="0" dirty="0" smtClean="0"/>
              <a:t> </a:t>
            </a:r>
            <a:r>
              <a:rPr lang="en-US" baseline="0" dirty="0" err="1" smtClean="0"/>
              <a:t>bedreigingen</a:t>
            </a:r>
            <a:r>
              <a:rPr lang="en-US" baseline="0" dirty="0" smtClean="0"/>
              <a:t> </a:t>
            </a:r>
            <a:r>
              <a:rPr lang="en-US" baseline="0" dirty="0" err="1" smtClean="0"/>
              <a:t>werden</a:t>
            </a:r>
            <a:r>
              <a:rPr lang="en-US" baseline="0" dirty="0" smtClean="0"/>
              <a:t> </a:t>
            </a:r>
            <a:r>
              <a:rPr lang="en-US" baseline="0" dirty="0" err="1" smtClean="0"/>
              <a:t>genoemd</a:t>
            </a:r>
            <a:r>
              <a:rPr lang="en-US" baseline="0" dirty="0" smtClean="0"/>
              <a:t> in de film? </a:t>
            </a:r>
            <a:r>
              <a:rPr lang="en-US" baseline="0" dirty="0" smtClean="0">
                <a:sym typeface="Wingdings" panose="05000000000000000000" pitchFamily="2" charset="2"/>
              </a:rPr>
              <a:t> </a:t>
            </a:r>
            <a:r>
              <a:rPr lang="en-US" baseline="0" dirty="0" err="1" smtClean="0">
                <a:sym typeface="Wingdings" panose="05000000000000000000" pitchFamily="2" charset="2"/>
              </a:rPr>
              <a:t>afval</a:t>
            </a:r>
            <a:r>
              <a:rPr lang="en-US" baseline="0" dirty="0" smtClean="0">
                <a:sym typeface="Wingdings" panose="05000000000000000000" pitchFamily="2" charset="2"/>
              </a:rPr>
              <a:t>, </a:t>
            </a:r>
            <a:r>
              <a:rPr lang="en-US" baseline="0" dirty="0" err="1" smtClean="0">
                <a:sym typeface="Wingdings" panose="05000000000000000000" pitchFamily="2" charset="2"/>
              </a:rPr>
              <a:t>overbevissing</a:t>
            </a:r>
            <a:r>
              <a:rPr lang="en-US" baseline="0" dirty="0" smtClean="0">
                <a:sym typeface="Wingdings" panose="05000000000000000000" pitchFamily="2" charset="2"/>
              </a:rPr>
              <a:t>, </a:t>
            </a:r>
            <a:r>
              <a:rPr lang="en-US" baseline="0" dirty="0" err="1" smtClean="0">
                <a:sym typeface="Wingdings" panose="05000000000000000000" pitchFamily="2" charset="2"/>
              </a:rPr>
              <a:t>klimaat</a:t>
            </a:r>
            <a:endParaRPr lang="en-US" baseline="0" dirty="0" smtClean="0">
              <a:sym typeface="Wingdings" panose="05000000000000000000" pitchFamily="2" charset="2"/>
            </a:endParaRPr>
          </a:p>
          <a:p>
            <a:endParaRPr lang="en-US" sz="1200" dirty="0" smtClean="0">
              <a:solidFill>
                <a:schemeClr val="accent6"/>
              </a:solidFill>
            </a:endParaRPr>
          </a:p>
          <a:p>
            <a:r>
              <a:rPr lang="en-US" sz="1200" dirty="0" err="1" smtClean="0">
                <a:solidFill>
                  <a:schemeClr val="accent6"/>
                </a:solidFill>
              </a:rPr>
              <a:t>Er</a:t>
            </a:r>
            <a:r>
              <a:rPr lang="en-US" sz="1200" dirty="0" smtClean="0">
                <a:solidFill>
                  <a:schemeClr val="accent6"/>
                </a:solidFill>
              </a:rPr>
              <a:t> </a:t>
            </a:r>
            <a:r>
              <a:rPr lang="en-US" sz="1200" dirty="0" err="1" smtClean="0">
                <a:solidFill>
                  <a:schemeClr val="accent6"/>
                </a:solidFill>
              </a:rPr>
              <a:t>wordt</a:t>
            </a:r>
            <a:r>
              <a:rPr lang="en-US" sz="1200" dirty="0" smtClean="0">
                <a:solidFill>
                  <a:schemeClr val="accent6"/>
                </a:solidFill>
              </a:rPr>
              <a:t> </a:t>
            </a:r>
            <a:r>
              <a:rPr lang="en-US" sz="1200" dirty="0" err="1" smtClean="0">
                <a:solidFill>
                  <a:schemeClr val="accent6"/>
                </a:solidFill>
              </a:rPr>
              <a:t>te</a:t>
            </a:r>
            <a:r>
              <a:rPr lang="en-US" sz="1200" dirty="0" smtClean="0">
                <a:solidFill>
                  <a:schemeClr val="accent6"/>
                </a:solidFill>
              </a:rPr>
              <a:t> </a:t>
            </a:r>
            <a:r>
              <a:rPr lang="en-US" sz="1200" dirty="0" err="1" smtClean="0">
                <a:solidFill>
                  <a:schemeClr val="accent6"/>
                </a:solidFill>
              </a:rPr>
              <a:t>veel</a:t>
            </a:r>
            <a:r>
              <a:rPr lang="en-US" sz="1200" dirty="0" smtClean="0">
                <a:solidFill>
                  <a:schemeClr val="accent6"/>
                </a:solidFill>
              </a:rPr>
              <a:t> </a:t>
            </a:r>
            <a:r>
              <a:rPr lang="en-US" sz="1200" dirty="0" err="1" smtClean="0">
                <a:solidFill>
                  <a:schemeClr val="accent6"/>
                </a:solidFill>
              </a:rPr>
              <a:t>gevist</a:t>
            </a:r>
            <a:r>
              <a:rPr lang="en-US" sz="1200" dirty="0" smtClean="0">
                <a:solidFill>
                  <a:schemeClr val="accent6"/>
                </a:solidFill>
              </a:rPr>
              <a:t>. </a:t>
            </a:r>
            <a:r>
              <a:rPr lang="en-US" sz="1200" dirty="0" err="1" smtClean="0">
                <a:solidFill>
                  <a:schemeClr val="accent6"/>
                </a:solidFill>
              </a:rPr>
              <a:t>Sommige</a:t>
            </a:r>
            <a:r>
              <a:rPr lang="en-US" sz="1200" dirty="0" smtClean="0">
                <a:solidFill>
                  <a:schemeClr val="accent6"/>
                </a:solidFill>
              </a:rPr>
              <a:t> </a:t>
            </a:r>
            <a:r>
              <a:rPr lang="en-US" sz="1200" dirty="0" err="1" smtClean="0">
                <a:solidFill>
                  <a:schemeClr val="accent6"/>
                </a:solidFill>
              </a:rPr>
              <a:t>vissoorten</a:t>
            </a:r>
            <a:r>
              <a:rPr lang="en-US" sz="1200" dirty="0" smtClean="0">
                <a:solidFill>
                  <a:schemeClr val="accent6"/>
                </a:solidFill>
              </a:rPr>
              <a:t> </a:t>
            </a:r>
            <a:r>
              <a:rPr lang="en-US" sz="1200" dirty="0" err="1" smtClean="0">
                <a:solidFill>
                  <a:schemeClr val="accent6"/>
                </a:solidFill>
              </a:rPr>
              <a:t>zie</a:t>
            </a:r>
            <a:r>
              <a:rPr lang="en-US" sz="1200" dirty="0" smtClean="0">
                <a:solidFill>
                  <a:schemeClr val="accent6"/>
                </a:solidFill>
              </a:rPr>
              <a:t> je steeds minder in de zee. </a:t>
            </a:r>
            <a:r>
              <a:rPr lang="en-US" sz="1200" dirty="0" err="1" smtClean="0">
                <a:solidFill>
                  <a:schemeClr val="accent6"/>
                </a:solidFill>
              </a:rPr>
              <a:t>En</a:t>
            </a:r>
            <a:r>
              <a:rPr lang="en-US" sz="1200" dirty="0" smtClean="0">
                <a:solidFill>
                  <a:schemeClr val="accent6"/>
                </a:solidFill>
              </a:rPr>
              <a:t> </a:t>
            </a:r>
            <a:r>
              <a:rPr lang="en-US" sz="1200" dirty="0" err="1" smtClean="0">
                <a:solidFill>
                  <a:schemeClr val="accent6"/>
                </a:solidFill>
              </a:rPr>
              <a:t>helaas</a:t>
            </a:r>
            <a:r>
              <a:rPr lang="en-US" sz="1200" dirty="0" smtClean="0">
                <a:solidFill>
                  <a:schemeClr val="accent6"/>
                </a:solidFill>
              </a:rPr>
              <a:t> </a:t>
            </a:r>
            <a:r>
              <a:rPr lang="en-US" sz="1200" dirty="0" err="1" smtClean="0">
                <a:solidFill>
                  <a:schemeClr val="accent6"/>
                </a:solidFill>
              </a:rPr>
              <a:t>zien</a:t>
            </a:r>
            <a:r>
              <a:rPr lang="en-US" sz="1200" dirty="0" smtClean="0">
                <a:solidFill>
                  <a:schemeClr val="accent6"/>
                </a:solidFill>
              </a:rPr>
              <a:t> we </a:t>
            </a:r>
            <a:r>
              <a:rPr lang="en-US" sz="1200" dirty="0" err="1" smtClean="0">
                <a:solidFill>
                  <a:schemeClr val="accent6"/>
                </a:solidFill>
              </a:rPr>
              <a:t>wel</a:t>
            </a:r>
            <a:r>
              <a:rPr lang="en-US" sz="1200" dirty="0" smtClean="0">
                <a:solidFill>
                  <a:schemeClr val="accent6"/>
                </a:solidFill>
              </a:rPr>
              <a:t> heel </a:t>
            </a:r>
            <a:r>
              <a:rPr lang="en-US" sz="1200" dirty="0" err="1" smtClean="0">
                <a:solidFill>
                  <a:schemeClr val="accent6"/>
                </a:solidFill>
              </a:rPr>
              <a:t>veel</a:t>
            </a:r>
            <a:r>
              <a:rPr lang="en-US" sz="1200" dirty="0" smtClean="0">
                <a:solidFill>
                  <a:schemeClr val="accent6"/>
                </a:solidFill>
              </a:rPr>
              <a:t> </a:t>
            </a:r>
            <a:r>
              <a:rPr lang="en-US" sz="1200" dirty="0" err="1" smtClean="0">
                <a:solidFill>
                  <a:schemeClr val="accent6"/>
                </a:solidFill>
              </a:rPr>
              <a:t>afval</a:t>
            </a:r>
            <a:r>
              <a:rPr lang="en-US" sz="1200" dirty="0" smtClean="0">
                <a:solidFill>
                  <a:schemeClr val="accent6"/>
                </a:solidFill>
              </a:rPr>
              <a:t> </a:t>
            </a:r>
            <a:r>
              <a:rPr lang="en-US" sz="1200" dirty="0" err="1" smtClean="0">
                <a:solidFill>
                  <a:schemeClr val="accent6"/>
                </a:solidFill>
              </a:rPr>
              <a:t>en</a:t>
            </a:r>
            <a:r>
              <a:rPr lang="en-US" sz="1200" dirty="0" smtClean="0">
                <a:solidFill>
                  <a:schemeClr val="accent6"/>
                </a:solidFill>
              </a:rPr>
              <a:t> plastic </a:t>
            </a:r>
            <a:r>
              <a:rPr lang="en-US" sz="1200" dirty="0" err="1" smtClean="0">
                <a:solidFill>
                  <a:schemeClr val="accent6"/>
                </a:solidFill>
              </a:rPr>
              <a:t>dobberen</a:t>
            </a:r>
            <a:r>
              <a:rPr lang="en-US" sz="1200" dirty="0" smtClean="0">
                <a:solidFill>
                  <a:schemeClr val="accent6"/>
                </a:solidFill>
              </a:rPr>
              <a:t>… </a:t>
            </a:r>
            <a:r>
              <a:rPr lang="en-US" sz="1200" dirty="0" err="1" smtClean="0">
                <a:solidFill>
                  <a:schemeClr val="accent6"/>
                </a:solidFill>
              </a:rPr>
              <a:t>Ook</a:t>
            </a:r>
            <a:r>
              <a:rPr lang="en-US" sz="1200" dirty="0" smtClean="0">
                <a:solidFill>
                  <a:schemeClr val="accent6"/>
                </a:solidFill>
              </a:rPr>
              <a:t> </a:t>
            </a:r>
            <a:r>
              <a:rPr lang="en-US" sz="1200" dirty="0" err="1" smtClean="0">
                <a:solidFill>
                  <a:schemeClr val="accent6"/>
                </a:solidFill>
              </a:rPr>
              <a:t>verandering</a:t>
            </a:r>
            <a:r>
              <a:rPr lang="en-US" sz="1200" dirty="0" smtClean="0">
                <a:solidFill>
                  <a:schemeClr val="accent6"/>
                </a:solidFill>
              </a:rPr>
              <a:t> van het </a:t>
            </a:r>
            <a:r>
              <a:rPr lang="en-US" sz="1200" dirty="0" err="1" smtClean="0">
                <a:solidFill>
                  <a:schemeClr val="accent6"/>
                </a:solidFill>
              </a:rPr>
              <a:t>klimaat</a:t>
            </a:r>
            <a:r>
              <a:rPr lang="en-US" sz="1200" dirty="0" smtClean="0">
                <a:solidFill>
                  <a:schemeClr val="accent6"/>
                </a:solidFill>
              </a:rPr>
              <a:t> is </a:t>
            </a:r>
            <a:r>
              <a:rPr lang="en-US" sz="1200" dirty="0" err="1" smtClean="0">
                <a:solidFill>
                  <a:schemeClr val="accent6"/>
                </a:solidFill>
              </a:rPr>
              <a:t>slecht</a:t>
            </a:r>
            <a:r>
              <a:rPr lang="en-US" sz="1200" dirty="0" smtClean="0">
                <a:solidFill>
                  <a:schemeClr val="accent6"/>
                </a:solidFill>
              </a:rPr>
              <a:t> </a:t>
            </a:r>
            <a:r>
              <a:rPr lang="en-US" sz="1200" dirty="0" err="1" smtClean="0">
                <a:solidFill>
                  <a:schemeClr val="accent6"/>
                </a:solidFill>
              </a:rPr>
              <a:t>voor</a:t>
            </a:r>
            <a:r>
              <a:rPr lang="en-US" sz="1200" dirty="0" smtClean="0">
                <a:solidFill>
                  <a:schemeClr val="accent6"/>
                </a:solidFill>
              </a:rPr>
              <a:t> de </a:t>
            </a:r>
            <a:r>
              <a:rPr lang="en-US" sz="1200" dirty="0" err="1" smtClean="0">
                <a:solidFill>
                  <a:schemeClr val="accent6"/>
                </a:solidFill>
              </a:rPr>
              <a:t>oceanen</a:t>
            </a:r>
            <a:r>
              <a:rPr lang="en-US" sz="1200" dirty="0" smtClean="0">
                <a:solidFill>
                  <a:schemeClr val="accent6"/>
                </a:solidFill>
              </a:rPr>
              <a:t>. </a:t>
            </a:r>
            <a:r>
              <a:rPr lang="en-US" sz="1200" dirty="0" err="1" smtClean="0">
                <a:solidFill>
                  <a:schemeClr val="accent6"/>
                </a:solidFill>
              </a:rPr>
              <a:t>Gelukkig</a:t>
            </a:r>
            <a:r>
              <a:rPr lang="en-US" sz="1200" dirty="0" smtClean="0">
                <a:solidFill>
                  <a:schemeClr val="accent6"/>
                </a:solidFill>
              </a:rPr>
              <a:t> </a:t>
            </a:r>
            <a:r>
              <a:rPr lang="en-US" sz="1200" dirty="0" err="1" smtClean="0">
                <a:solidFill>
                  <a:schemeClr val="accent6"/>
                </a:solidFill>
              </a:rPr>
              <a:t>kunnen</a:t>
            </a:r>
            <a:r>
              <a:rPr lang="en-US" sz="1200" dirty="0" smtClean="0">
                <a:solidFill>
                  <a:schemeClr val="accent6"/>
                </a:solidFill>
              </a:rPr>
              <a:t> we de </a:t>
            </a:r>
            <a:r>
              <a:rPr lang="en-US" sz="1200" dirty="0" err="1" smtClean="0">
                <a:solidFill>
                  <a:schemeClr val="accent6"/>
                </a:solidFill>
              </a:rPr>
              <a:t>oceaan</a:t>
            </a:r>
            <a:r>
              <a:rPr lang="en-US" sz="1200" dirty="0" smtClean="0">
                <a:solidFill>
                  <a:schemeClr val="accent6"/>
                </a:solidFill>
              </a:rPr>
              <a:t> </a:t>
            </a:r>
            <a:r>
              <a:rPr lang="en-US" sz="1200" dirty="0" err="1" smtClean="0">
                <a:solidFill>
                  <a:schemeClr val="accent6"/>
                </a:solidFill>
              </a:rPr>
              <a:t>en</a:t>
            </a:r>
            <a:r>
              <a:rPr lang="en-US" sz="1200" dirty="0" smtClean="0">
                <a:solidFill>
                  <a:schemeClr val="accent6"/>
                </a:solidFill>
              </a:rPr>
              <a:t> </a:t>
            </a:r>
            <a:r>
              <a:rPr lang="en-US" sz="1200" dirty="0" err="1" smtClean="0">
                <a:solidFill>
                  <a:schemeClr val="accent6"/>
                </a:solidFill>
              </a:rPr>
              <a:t>alle</a:t>
            </a:r>
            <a:r>
              <a:rPr lang="en-US" sz="1200" dirty="0" smtClean="0">
                <a:solidFill>
                  <a:schemeClr val="accent6"/>
                </a:solidFill>
              </a:rPr>
              <a:t> </a:t>
            </a:r>
            <a:r>
              <a:rPr lang="en-US" sz="1200" dirty="0" err="1" smtClean="0">
                <a:solidFill>
                  <a:schemeClr val="accent6"/>
                </a:solidFill>
              </a:rPr>
              <a:t>zeedieren</a:t>
            </a:r>
            <a:r>
              <a:rPr lang="en-US" sz="1200" dirty="0" smtClean="0">
                <a:solidFill>
                  <a:schemeClr val="accent6"/>
                </a:solidFill>
              </a:rPr>
              <a:t> </a:t>
            </a:r>
            <a:r>
              <a:rPr lang="en-US" sz="1200" dirty="0" err="1" smtClean="0">
                <a:solidFill>
                  <a:schemeClr val="accent6"/>
                </a:solidFill>
              </a:rPr>
              <a:t>helpen</a:t>
            </a:r>
            <a:r>
              <a:rPr lang="en-US" sz="1200" dirty="0" smtClean="0">
                <a:solidFill>
                  <a:schemeClr val="accent6"/>
                </a:solidFill>
              </a:rPr>
              <a:t>. </a:t>
            </a:r>
          </a:p>
          <a:p>
            <a:endParaRPr lang="en-US" baseline="0" dirty="0" smtClean="0"/>
          </a:p>
          <a:p>
            <a:endParaRPr lang="nl-NL" b="1" dirty="0"/>
          </a:p>
        </p:txBody>
      </p:sp>
      <p:sp>
        <p:nvSpPr>
          <p:cNvPr id="4" name="Slide Number Placeholder 3"/>
          <p:cNvSpPr>
            <a:spLocks noGrp="1"/>
          </p:cNvSpPr>
          <p:nvPr>
            <p:ph type="sldNum" sz="quarter" idx="10"/>
          </p:nvPr>
        </p:nvSpPr>
        <p:spPr/>
        <p:txBody>
          <a:bodyPr/>
          <a:lstStyle/>
          <a:p>
            <a:fld id="{68E9AE4A-B536-42E4-B619-85F504FABA15}" type="slidenum">
              <a:rPr lang="nl-NL" smtClean="0"/>
              <a:t>3</a:t>
            </a:fld>
            <a:endParaRPr lang="nl-NL"/>
          </a:p>
        </p:txBody>
      </p:sp>
    </p:spTree>
    <p:extLst>
      <p:ext uri="{BB962C8B-B14F-4D97-AF65-F5344CB8AC3E}">
        <p14:creationId xmlns:p14="http://schemas.microsoft.com/office/powerpoint/2010/main" val="40380418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https://www.youtube.com/watch?v=OOhN8mMUr5s</a:t>
            </a:r>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33</a:t>
            </a:fld>
            <a:endParaRPr lang="nl-NL"/>
          </a:p>
        </p:txBody>
      </p:sp>
    </p:spTree>
    <p:extLst>
      <p:ext uri="{BB962C8B-B14F-4D97-AF65-F5344CB8AC3E}">
        <p14:creationId xmlns:p14="http://schemas.microsoft.com/office/powerpoint/2010/main" val="2911454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rgbClr val="5B8F22"/>
                </a:solidFill>
              </a:rPr>
              <a:t>Greenpeace is </a:t>
            </a:r>
            <a:r>
              <a:rPr lang="en-US" sz="1200" dirty="0" err="1" smtClean="0">
                <a:solidFill>
                  <a:srgbClr val="5B8F22"/>
                </a:solidFill>
              </a:rPr>
              <a:t>ook</a:t>
            </a:r>
            <a:r>
              <a:rPr lang="en-US" sz="1200" dirty="0" smtClean="0">
                <a:solidFill>
                  <a:srgbClr val="5B8F22"/>
                </a:solidFill>
              </a:rPr>
              <a:t> </a:t>
            </a:r>
            <a:r>
              <a:rPr lang="en-US" sz="1200" dirty="0" err="1" smtClean="0">
                <a:solidFill>
                  <a:srgbClr val="5B8F22"/>
                </a:solidFill>
              </a:rPr>
              <a:t>een</a:t>
            </a:r>
            <a:r>
              <a:rPr lang="en-US" sz="1200" dirty="0" smtClean="0">
                <a:solidFill>
                  <a:srgbClr val="5B8F22"/>
                </a:solidFill>
              </a:rPr>
              <a:t> van de </a:t>
            </a:r>
            <a:r>
              <a:rPr lang="en-US" sz="1200" dirty="0" err="1" smtClean="0">
                <a:solidFill>
                  <a:srgbClr val="5B8F22"/>
                </a:solidFill>
              </a:rPr>
              <a:t>vele</a:t>
            </a:r>
            <a:r>
              <a:rPr lang="en-US" sz="1200" dirty="0" smtClean="0">
                <a:solidFill>
                  <a:srgbClr val="5B8F22"/>
                </a:solidFill>
              </a:rPr>
              <a:t> </a:t>
            </a:r>
            <a:r>
              <a:rPr lang="en-US" sz="1200" dirty="0" err="1" smtClean="0">
                <a:solidFill>
                  <a:srgbClr val="5B8F22"/>
                </a:solidFill>
              </a:rPr>
              <a:t>groepen</a:t>
            </a:r>
            <a:r>
              <a:rPr lang="en-US" sz="1200" dirty="0" smtClean="0">
                <a:solidFill>
                  <a:srgbClr val="5B8F22"/>
                </a:solidFill>
              </a:rPr>
              <a:t> die over</a:t>
            </a:r>
            <a:r>
              <a:rPr lang="en-US" sz="1200" baseline="0" dirty="0" smtClean="0">
                <a:solidFill>
                  <a:srgbClr val="5B8F22"/>
                </a:solidFill>
              </a:rPr>
              <a:t> de hele </a:t>
            </a:r>
            <a:r>
              <a:rPr lang="en-US" sz="1200" baseline="0" dirty="0" err="1" smtClean="0">
                <a:solidFill>
                  <a:srgbClr val="5B8F22"/>
                </a:solidFill>
              </a:rPr>
              <a:t>wereld</a:t>
            </a:r>
            <a:r>
              <a:rPr lang="en-US" sz="1200" baseline="0" dirty="0" smtClean="0">
                <a:solidFill>
                  <a:srgbClr val="5B8F22"/>
                </a:solidFill>
              </a:rPr>
              <a:t> </a:t>
            </a:r>
            <a:r>
              <a:rPr lang="en-US" sz="1200" dirty="0" err="1" smtClean="0">
                <a:solidFill>
                  <a:srgbClr val="5B8F22"/>
                </a:solidFill>
              </a:rPr>
              <a:t>mee</a:t>
            </a:r>
            <a:r>
              <a:rPr lang="en-US" sz="1200" dirty="0" smtClean="0">
                <a:solidFill>
                  <a:srgbClr val="5B8F22"/>
                </a:solidFill>
              </a:rPr>
              <a:t> </a:t>
            </a:r>
            <a:r>
              <a:rPr lang="en-US" sz="1200" dirty="0" err="1" smtClean="0">
                <a:solidFill>
                  <a:srgbClr val="5B8F22"/>
                </a:solidFill>
              </a:rPr>
              <a:t>helpt</a:t>
            </a:r>
            <a:r>
              <a:rPr lang="en-US" sz="1200" dirty="0" smtClean="0">
                <a:solidFill>
                  <a:srgbClr val="5B8F22"/>
                </a:solidFill>
              </a:rPr>
              <a:t> </a:t>
            </a:r>
            <a:r>
              <a:rPr lang="en-US" sz="1200" dirty="0" err="1" smtClean="0">
                <a:solidFill>
                  <a:srgbClr val="5B8F22"/>
                </a:solidFill>
              </a:rPr>
              <a:t>oceanen</a:t>
            </a:r>
            <a:r>
              <a:rPr lang="en-US" sz="1200" dirty="0" smtClean="0">
                <a:solidFill>
                  <a:srgbClr val="5B8F22"/>
                </a:solidFill>
              </a:rPr>
              <a:t> </a:t>
            </a:r>
            <a:r>
              <a:rPr lang="en-US" sz="1200" dirty="0" err="1" smtClean="0">
                <a:solidFill>
                  <a:srgbClr val="5B8F22"/>
                </a:solidFill>
              </a:rPr>
              <a:t>te</a:t>
            </a:r>
            <a:r>
              <a:rPr lang="en-US" sz="1200" dirty="0" smtClean="0">
                <a:solidFill>
                  <a:srgbClr val="5B8F22"/>
                </a:solidFill>
              </a:rPr>
              <a:t> </a:t>
            </a:r>
            <a:r>
              <a:rPr lang="en-US" sz="1200" dirty="0" err="1" smtClean="0">
                <a:solidFill>
                  <a:srgbClr val="5B8F22"/>
                </a:solidFill>
              </a:rPr>
              <a:t>beschermen</a:t>
            </a:r>
            <a:r>
              <a:rPr lang="en-US" sz="1200" dirty="0" smtClean="0">
                <a:solidFill>
                  <a:srgbClr val="5B8F22"/>
                </a:solidFill>
              </a:rPr>
              <a:t>. </a:t>
            </a:r>
            <a:r>
              <a:rPr lang="en-US" sz="1200" dirty="0" err="1" smtClean="0">
                <a:solidFill>
                  <a:srgbClr val="5B8F22"/>
                </a:solidFill>
              </a:rPr>
              <a:t>Dit</a:t>
            </a:r>
            <a:r>
              <a:rPr lang="en-US" sz="1200" dirty="0" smtClean="0">
                <a:solidFill>
                  <a:srgbClr val="5B8F22"/>
                </a:solidFill>
              </a:rPr>
              <a:t> </a:t>
            </a:r>
            <a:r>
              <a:rPr lang="en-US" sz="1200" dirty="0" err="1" smtClean="0">
                <a:solidFill>
                  <a:srgbClr val="5B8F22"/>
                </a:solidFill>
              </a:rPr>
              <a:t>doen</a:t>
            </a:r>
            <a:r>
              <a:rPr lang="en-US" sz="1200" dirty="0" smtClean="0">
                <a:solidFill>
                  <a:srgbClr val="5B8F22"/>
                </a:solidFill>
              </a:rPr>
              <a:t> </a:t>
            </a:r>
            <a:r>
              <a:rPr lang="en-US" sz="1200" dirty="0" err="1" smtClean="0">
                <a:solidFill>
                  <a:srgbClr val="5B8F22"/>
                </a:solidFill>
              </a:rPr>
              <a:t>ze</a:t>
            </a:r>
            <a:r>
              <a:rPr lang="en-US" sz="1200" dirty="0" smtClean="0">
                <a:solidFill>
                  <a:srgbClr val="5B8F22"/>
                </a:solidFill>
              </a:rPr>
              <a:t> door </a:t>
            </a:r>
            <a:r>
              <a:rPr lang="en-US" sz="1200" dirty="0" err="1" smtClean="0">
                <a:solidFill>
                  <a:srgbClr val="5B8F22"/>
                </a:solidFill>
              </a:rPr>
              <a:t>zowel</a:t>
            </a:r>
            <a:r>
              <a:rPr lang="en-US" sz="1200" baseline="0" dirty="0" smtClean="0">
                <a:solidFill>
                  <a:srgbClr val="5B8F22"/>
                </a:solidFill>
              </a:rPr>
              <a:t> </a:t>
            </a:r>
            <a:r>
              <a:rPr lang="en-US" sz="1200" baseline="0" dirty="0" err="1" smtClean="0">
                <a:solidFill>
                  <a:srgbClr val="5B8F22"/>
                </a:solidFill>
              </a:rPr>
              <a:t>onderzoek</a:t>
            </a:r>
            <a:r>
              <a:rPr lang="en-US" sz="1200" baseline="0" dirty="0" smtClean="0">
                <a:solidFill>
                  <a:srgbClr val="5B8F22"/>
                </a:solidFill>
              </a:rPr>
              <a:t> </a:t>
            </a:r>
            <a:r>
              <a:rPr lang="en-US" sz="1200" baseline="0" dirty="0" err="1" smtClean="0">
                <a:solidFill>
                  <a:srgbClr val="5B8F22"/>
                </a:solidFill>
              </a:rPr>
              <a:t>te</a:t>
            </a:r>
            <a:r>
              <a:rPr lang="en-US" sz="1200" baseline="0" dirty="0" smtClean="0">
                <a:solidFill>
                  <a:srgbClr val="5B8F22"/>
                </a:solidFill>
              </a:rPr>
              <a:t> </a:t>
            </a:r>
            <a:r>
              <a:rPr lang="en-US" sz="1200" baseline="0" dirty="0" err="1" smtClean="0">
                <a:solidFill>
                  <a:srgbClr val="5B8F22"/>
                </a:solidFill>
              </a:rPr>
              <a:t>doen</a:t>
            </a:r>
            <a:r>
              <a:rPr lang="en-US" sz="1200" baseline="0" dirty="0" smtClean="0">
                <a:solidFill>
                  <a:srgbClr val="5B8F22"/>
                </a:solidFill>
              </a:rPr>
              <a:t> om </a:t>
            </a:r>
            <a:r>
              <a:rPr lang="en-US" sz="1200" baseline="0" dirty="0" err="1" smtClean="0">
                <a:solidFill>
                  <a:srgbClr val="5B8F22"/>
                </a:solidFill>
              </a:rPr>
              <a:t>te</a:t>
            </a:r>
            <a:r>
              <a:rPr lang="en-US" sz="1200" baseline="0" dirty="0" smtClean="0">
                <a:solidFill>
                  <a:srgbClr val="5B8F22"/>
                </a:solidFill>
              </a:rPr>
              <a:t> </a:t>
            </a:r>
            <a:r>
              <a:rPr lang="en-US" sz="1200" baseline="0" dirty="0" err="1" smtClean="0">
                <a:solidFill>
                  <a:srgbClr val="5B8F22"/>
                </a:solidFill>
              </a:rPr>
              <a:t>laten</a:t>
            </a:r>
            <a:r>
              <a:rPr lang="en-US" sz="1200" baseline="0" dirty="0" smtClean="0">
                <a:solidFill>
                  <a:srgbClr val="5B8F22"/>
                </a:solidFill>
              </a:rPr>
              <a:t> </a:t>
            </a:r>
            <a:r>
              <a:rPr lang="en-US" sz="1200" baseline="0" dirty="0" err="1" smtClean="0">
                <a:solidFill>
                  <a:srgbClr val="5B8F22"/>
                </a:solidFill>
              </a:rPr>
              <a:t>zien</a:t>
            </a:r>
            <a:r>
              <a:rPr lang="en-US" sz="1200" baseline="0" dirty="0" smtClean="0">
                <a:solidFill>
                  <a:srgbClr val="5B8F22"/>
                </a:solidFill>
              </a:rPr>
              <a:t> </a:t>
            </a:r>
            <a:r>
              <a:rPr lang="en-US" sz="1200" baseline="0" dirty="0" err="1" smtClean="0">
                <a:solidFill>
                  <a:srgbClr val="5B8F22"/>
                </a:solidFill>
              </a:rPr>
              <a:t>welke</a:t>
            </a:r>
            <a:r>
              <a:rPr lang="en-US" sz="1200" baseline="0" dirty="0" smtClean="0">
                <a:solidFill>
                  <a:srgbClr val="5B8F22"/>
                </a:solidFill>
              </a:rPr>
              <a:t> </a:t>
            </a:r>
            <a:r>
              <a:rPr lang="en-US" sz="1200" baseline="0" dirty="0" err="1" smtClean="0">
                <a:solidFill>
                  <a:srgbClr val="5B8F22"/>
                </a:solidFill>
              </a:rPr>
              <a:t>problemen</a:t>
            </a:r>
            <a:r>
              <a:rPr lang="en-US" sz="1200" baseline="0" dirty="0" smtClean="0">
                <a:solidFill>
                  <a:srgbClr val="5B8F22"/>
                </a:solidFill>
              </a:rPr>
              <a:t> </a:t>
            </a:r>
            <a:r>
              <a:rPr lang="en-US" sz="1200" baseline="0" dirty="0" err="1" smtClean="0">
                <a:solidFill>
                  <a:srgbClr val="5B8F22"/>
                </a:solidFill>
              </a:rPr>
              <a:t>er</a:t>
            </a:r>
            <a:r>
              <a:rPr lang="en-US" sz="1200" baseline="0" dirty="0" smtClean="0">
                <a:solidFill>
                  <a:srgbClr val="5B8F22"/>
                </a:solidFill>
              </a:rPr>
              <a:t> </a:t>
            </a:r>
            <a:r>
              <a:rPr lang="en-US" sz="1200" baseline="0" dirty="0" err="1" smtClean="0">
                <a:solidFill>
                  <a:srgbClr val="5B8F22"/>
                </a:solidFill>
              </a:rPr>
              <a:t>zijn</a:t>
            </a:r>
            <a:r>
              <a:rPr lang="en-US" sz="1200" baseline="0" dirty="0" smtClean="0">
                <a:solidFill>
                  <a:srgbClr val="5B8F22"/>
                </a:solidFill>
              </a:rPr>
              <a:t>, </a:t>
            </a:r>
            <a:r>
              <a:rPr lang="en-US" sz="1200" baseline="0" dirty="0" err="1" smtClean="0">
                <a:solidFill>
                  <a:srgbClr val="5B8F22"/>
                </a:solidFill>
              </a:rPr>
              <a:t>als</a:t>
            </a:r>
            <a:r>
              <a:rPr lang="en-US" sz="1200" baseline="0" dirty="0" smtClean="0">
                <a:solidFill>
                  <a:srgbClr val="5B8F22"/>
                </a:solidFill>
              </a:rPr>
              <a:t> </a:t>
            </a:r>
            <a:r>
              <a:rPr lang="en-US" sz="1200" baseline="0" dirty="0" err="1" smtClean="0">
                <a:solidFill>
                  <a:srgbClr val="5B8F22"/>
                </a:solidFill>
              </a:rPr>
              <a:t>actie</a:t>
            </a:r>
            <a:r>
              <a:rPr lang="en-US" sz="1200" baseline="0" dirty="0" smtClean="0">
                <a:solidFill>
                  <a:srgbClr val="5B8F22"/>
                </a:solidFill>
              </a:rPr>
              <a:t> </a:t>
            </a:r>
            <a:r>
              <a:rPr lang="en-US" sz="1200" baseline="0" dirty="0" err="1" smtClean="0">
                <a:solidFill>
                  <a:srgbClr val="5B8F22"/>
                </a:solidFill>
              </a:rPr>
              <a:t>te</a:t>
            </a:r>
            <a:r>
              <a:rPr lang="en-US" sz="1200" baseline="0" dirty="0" smtClean="0">
                <a:solidFill>
                  <a:srgbClr val="5B8F22"/>
                </a:solidFill>
              </a:rPr>
              <a:t> </a:t>
            </a:r>
            <a:r>
              <a:rPr lang="en-US" sz="1200" baseline="0" dirty="0" err="1" smtClean="0">
                <a:solidFill>
                  <a:srgbClr val="5B8F22"/>
                </a:solidFill>
              </a:rPr>
              <a:t>voeren</a:t>
            </a:r>
            <a:r>
              <a:rPr lang="en-US" sz="1200" baseline="0" dirty="0" smtClean="0">
                <a:solidFill>
                  <a:srgbClr val="5B8F22"/>
                </a:solidFill>
              </a:rPr>
              <a:t> </a:t>
            </a:r>
            <a:r>
              <a:rPr lang="en-US" sz="1200" baseline="0" dirty="0" err="1" smtClean="0">
                <a:solidFill>
                  <a:srgbClr val="5B8F22"/>
                </a:solidFill>
              </a:rPr>
              <a:t>en</a:t>
            </a:r>
            <a:r>
              <a:rPr lang="en-US" sz="1200" baseline="0" dirty="0" smtClean="0">
                <a:solidFill>
                  <a:srgbClr val="5B8F22"/>
                </a:solidFill>
              </a:rPr>
              <a:t> </a:t>
            </a:r>
            <a:r>
              <a:rPr lang="en-US" sz="1200" baseline="0" dirty="0" err="1" smtClean="0">
                <a:solidFill>
                  <a:srgbClr val="5B8F22"/>
                </a:solidFill>
              </a:rPr>
              <a:t>te</a:t>
            </a:r>
            <a:r>
              <a:rPr lang="en-US" sz="1200" baseline="0" dirty="0" smtClean="0">
                <a:solidFill>
                  <a:srgbClr val="5B8F22"/>
                </a:solidFill>
              </a:rPr>
              <a:t> </a:t>
            </a:r>
            <a:r>
              <a:rPr lang="en-US" sz="1200" baseline="0" dirty="0" err="1" smtClean="0">
                <a:solidFill>
                  <a:srgbClr val="5B8F22"/>
                </a:solidFill>
              </a:rPr>
              <a:t>werken</a:t>
            </a:r>
            <a:r>
              <a:rPr lang="en-US" sz="1200" baseline="0" dirty="0" smtClean="0">
                <a:solidFill>
                  <a:srgbClr val="5B8F22"/>
                </a:solidFill>
              </a:rPr>
              <a:t> </a:t>
            </a:r>
            <a:r>
              <a:rPr lang="en-US" sz="1200" baseline="0" dirty="0" err="1" smtClean="0">
                <a:solidFill>
                  <a:srgbClr val="5B8F22"/>
                </a:solidFill>
              </a:rPr>
              <a:t>aan</a:t>
            </a:r>
            <a:r>
              <a:rPr lang="en-US" sz="1200" baseline="0" dirty="0" smtClean="0">
                <a:solidFill>
                  <a:srgbClr val="5B8F22"/>
                </a:solidFill>
              </a:rPr>
              <a:t> </a:t>
            </a:r>
            <a:r>
              <a:rPr lang="en-US" sz="1200" baseline="0" dirty="0" err="1" smtClean="0">
                <a:solidFill>
                  <a:srgbClr val="5B8F22"/>
                </a:solidFill>
              </a:rPr>
              <a:t>oplossingen</a:t>
            </a:r>
            <a:r>
              <a:rPr lang="en-US" sz="1200" baseline="0" dirty="0" smtClean="0">
                <a:solidFill>
                  <a:srgbClr val="5B8F22"/>
                </a:solidFill>
              </a:rPr>
              <a:t> om de </a:t>
            </a:r>
            <a:r>
              <a:rPr lang="en-US" sz="1200" baseline="0" dirty="0" err="1" smtClean="0">
                <a:solidFill>
                  <a:srgbClr val="5B8F22"/>
                </a:solidFill>
              </a:rPr>
              <a:t>problemen</a:t>
            </a:r>
            <a:r>
              <a:rPr lang="en-US" sz="1200" baseline="0" dirty="0" smtClean="0">
                <a:solidFill>
                  <a:srgbClr val="5B8F22"/>
                </a:solidFill>
              </a:rPr>
              <a:t> </a:t>
            </a:r>
            <a:r>
              <a:rPr lang="en-US" sz="1200" baseline="0" dirty="0" err="1" smtClean="0">
                <a:solidFill>
                  <a:srgbClr val="5B8F22"/>
                </a:solidFill>
              </a:rPr>
              <a:t>tegen</a:t>
            </a:r>
            <a:r>
              <a:rPr lang="en-US" sz="1200" baseline="0" dirty="0" smtClean="0">
                <a:solidFill>
                  <a:srgbClr val="5B8F22"/>
                </a:solidFill>
              </a:rPr>
              <a:t> </a:t>
            </a:r>
            <a:r>
              <a:rPr lang="en-US" sz="1200" baseline="0" dirty="0" err="1" smtClean="0">
                <a:solidFill>
                  <a:srgbClr val="5B8F22"/>
                </a:solidFill>
              </a:rPr>
              <a:t>te</a:t>
            </a:r>
            <a:r>
              <a:rPr lang="en-US" sz="1200" baseline="0" dirty="0" smtClean="0">
                <a:solidFill>
                  <a:srgbClr val="5B8F22"/>
                </a:solidFill>
              </a:rPr>
              <a:t> </a:t>
            </a:r>
            <a:r>
              <a:rPr lang="en-US" sz="1200" baseline="0" dirty="0" err="1" smtClean="0">
                <a:solidFill>
                  <a:srgbClr val="5B8F22"/>
                </a:solidFill>
              </a:rPr>
              <a:t>gaan</a:t>
            </a:r>
            <a:r>
              <a:rPr lang="en-US" sz="1200" baseline="0" dirty="0" smtClean="0">
                <a:solidFill>
                  <a:srgbClr val="5B8F22"/>
                </a:solidFill>
              </a:rPr>
              <a:t>.</a:t>
            </a:r>
            <a:endParaRPr lang="nl-NL" b="0" dirty="0"/>
          </a:p>
        </p:txBody>
      </p:sp>
      <p:sp>
        <p:nvSpPr>
          <p:cNvPr id="4" name="Slide Number Placeholder 3"/>
          <p:cNvSpPr>
            <a:spLocks noGrp="1"/>
          </p:cNvSpPr>
          <p:nvPr>
            <p:ph type="sldNum" sz="quarter" idx="10"/>
          </p:nvPr>
        </p:nvSpPr>
        <p:spPr/>
        <p:txBody>
          <a:bodyPr/>
          <a:lstStyle/>
          <a:p>
            <a:fld id="{68E9AE4A-B536-42E4-B619-85F504FABA15}" type="slidenum">
              <a:rPr lang="nl-NL" smtClean="0">
                <a:solidFill>
                  <a:prstClr val="black"/>
                </a:solidFill>
              </a:rPr>
              <a:pPr/>
              <a:t>4</a:t>
            </a:fld>
            <a:endParaRPr lang="nl-NL">
              <a:solidFill>
                <a:prstClr val="black"/>
              </a:solidFill>
            </a:endParaRPr>
          </a:p>
        </p:txBody>
      </p:sp>
    </p:spTree>
    <p:extLst>
      <p:ext uri="{BB962C8B-B14F-4D97-AF65-F5344CB8AC3E}">
        <p14:creationId xmlns:p14="http://schemas.microsoft.com/office/powerpoint/2010/main" val="1474914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smtClean="0"/>
              <a:t>Overal</a:t>
            </a:r>
            <a:r>
              <a:rPr lang="en-US" b="0" baseline="0" dirty="0" smtClean="0"/>
              <a:t> op de </a:t>
            </a:r>
            <a:r>
              <a:rPr lang="en-US" b="0" baseline="0" dirty="0" err="1" smtClean="0"/>
              <a:t>wereld</a:t>
            </a:r>
            <a:r>
              <a:rPr lang="en-US" b="0" baseline="0" dirty="0" smtClean="0"/>
              <a:t> </a:t>
            </a:r>
            <a:r>
              <a:rPr lang="en-US" b="0" baseline="0" dirty="0" err="1" smtClean="0"/>
              <a:t>zijn</a:t>
            </a:r>
            <a:r>
              <a:rPr lang="en-US" b="0" baseline="0" dirty="0" smtClean="0"/>
              <a:t> </a:t>
            </a:r>
            <a:r>
              <a:rPr lang="en-US" b="0" baseline="0" dirty="0" err="1" smtClean="0"/>
              <a:t>er</a:t>
            </a:r>
            <a:r>
              <a:rPr lang="en-US" b="0" baseline="0" dirty="0" smtClean="0"/>
              <a:t> al </a:t>
            </a:r>
            <a:r>
              <a:rPr lang="en-US" b="0" baseline="0" dirty="0" err="1" smtClean="0"/>
              <a:t>kinderen</a:t>
            </a:r>
            <a:r>
              <a:rPr lang="en-US" b="0" baseline="0" dirty="0" smtClean="0"/>
              <a:t> die al </a:t>
            </a:r>
            <a:r>
              <a:rPr lang="en-US" b="0" baseline="0" dirty="0" err="1" smtClean="0"/>
              <a:t>meehelpen</a:t>
            </a:r>
            <a:r>
              <a:rPr lang="en-US" b="0" baseline="0" dirty="0" smtClean="0"/>
              <a:t> om de </a:t>
            </a:r>
            <a:r>
              <a:rPr lang="en-US" b="0" baseline="0" dirty="0" err="1" smtClean="0"/>
              <a:t>oceanen</a:t>
            </a:r>
            <a:r>
              <a:rPr lang="en-US" b="0" baseline="0" dirty="0" smtClean="0"/>
              <a:t> </a:t>
            </a:r>
            <a:r>
              <a:rPr lang="en-US" b="0" baseline="0" dirty="0" err="1" smtClean="0"/>
              <a:t>te</a:t>
            </a:r>
            <a:r>
              <a:rPr lang="en-US" b="0" baseline="0" dirty="0" smtClean="0"/>
              <a:t> </a:t>
            </a:r>
            <a:r>
              <a:rPr lang="en-US" b="0" baseline="0" dirty="0" err="1" smtClean="0"/>
              <a:t>beschermen</a:t>
            </a:r>
            <a:r>
              <a:rPr lang="en-US" b="0" baseline="0" dirty="0" smtClean="0"/>
              <a:t>.</a:t>
            </a:r>
          </a:p>
          <a:p>
            <a:r>
              <a:rPr lang="en-US" b="0" baseline="0" dirty="0" err="1" smtClean="0"/>
              <a:t>Zoals</a:t>
            </a:r>
            <a:r>
              <a:rPr lang="en-US" b="0" baseline="0" dirty="0" smtClean="0"/>
              <a:t> </a:t>
            </a:r>
            <a:r>
              <a:rPr lang="en-US" b="0" baseline="0" dirty="0" err="1" smtClean="0"/>
              <a:t>bijvoorbeeld</a:t>
            </a:r>
            <a:r>
              <a:rPr lang="en-US" b="0" baseline="0" dirty="0" smtClean="0"/>
              <a:t> </a:t>
            </a:r>
            <a:r>
              <a:rPr lang="en-US" b="0" dirty="0" smtClean="0"/>
              <a:t>2 </a:t>
            </a:r>
            <a:r>
              <a:rPr lang="en-US" b="0" dirty="0" err="1" smtClean="0"/>
              <a:t>meiden</a:t>
            </a:r>
            <a:r>
              <a:rPr lang="en-US" b="0" dirty="0" smtClean="0"/>
              <a:t> </a:t>
            </a:r>
            <a:r>
              <a:rPr lang="en-US" b="0" dirty="0" err="1" smtClean="0"/>
              <a:t>uit</a:t>
            </a:r>
            <a:r>
              <a:rPr lang="en-US" b="0" baseline="0" dirty="0" smtClean="0"/>
              <a:t> Bali, </a:t>
            </a:r>
            <a:r>
              <a:rPr lang="en-US" b="0" baseline="0" dirty="0" err="1" smtClean="0"/>
              <a:t>Indonesie</a:t>
            </a:r>
            <a:r>
              <a:rPr lang="en-US" b="0" baseline="0" dirty="0" smtClean="0"/>
              <a:t>, die </a:t>
            </a:r>
            <a:r>
              <a:rPr lang="en-US" b="0" baseline="0" dirty="0" err="1" smtClean="0"/>
              <a:t>iets</a:t>
            </a:r>
            <a:r>
              <a:rPr lang="en-US" b="0" baseline="0" dirty="0" smtClean="0"/>
              <a:t> </a:t>
            </a:r>
            <a:r>
              <a:rPr lang="en-US" b="0" baseline="0" dirty="0" err="1" smtClean="0"/>
              <a:t>tegen</a:t>
            </a:r>
            <a:r>
              <a:rPr lang="en-US" b="0" baseline="0" dirty="0" smtClean="0"/>
              <a:t> het </a:t>
            </a:r>
            <a:r>
              <a:rPr lang="en-US" b="0" baseline="0" dirty="0" err="1" smtClean="0"/>
              <a:t>grote</a:t>
            </a:r>
            <a:r>
              <a:rPr lang="en-US" b="0" baseline="0" dirty="0" smtClean="0"/>
              <a:t> plastic </a:t>
            </a:r>
            <a:r>
              <a:rPr lang="en-US" b="0" baseline="0" dirty="0" err="1" smtClean="0"/>
              <a:t>probleem</a:t>
            </a:r>
            <a:r>
              <a:rPr lang="en-US" b="0" baseline="0" dirty="0" smtClean="0"/>
              <a:t> op </a:t>
            </a:r>
            <a:r>
              <a:rPr lang="en-US" b="0" baseline="0" dirty="0" err="1" smtClean="0"/>
              <a:t>bali</a:t>
            </a:r>
            <a:r>
              <a:rPr lang="en-US" b="0" baseline="0" dirty="0" smtClean="0"/>
              <a:t> </a:t>
            </a:r>
            <a:r>
              <a:rPr lang="en-US" b="0" baseline="0" dirty="0" err="1" smtClean="0"/>
              <a:t>en</a:t>
            </a:r>
            <a:r>
              <a:rPr lang="en-US" b="0" baseline="0" dirty="0" smtClean="0"/>
              <a:t> in de </a:t>
            </a:r>
            <a:r>
              <a:rPr lang="en-US" b="0" baseline="0" dirty="0" err="1" smtClean="0"/>
              <a:t>wereld</a:t>
            </a:r>
            <a:r>
              <a:rPr lang="en-US" b="0" baseline="0" dirty="0" smtClean="0"/>
              <a:t> </a:t>
            </a:r>
            <a:r>
              <a:rPr lang="en-US" b="0" baseline="0" dirty="0" err="1" smtClean="0"/>
              <a:t>wilden</a:t>
            </a:r>
            <a:r>
              <a:rPr lang="en-US" b="0" baseline="0" dirty="0" smtClean="0"/>
              <a:t> </a:t>
            </a:r>
            <a:r>
              <a:rPr lang="en-US" b="0" baseline="0" dirty="0" err="1" smtClean="0"/>
              <a:t>doen</a:t>
            </a:r>
            <a:r>
              <a:rPr lang="en-US" b="0" baseline="0" dirty="0" smtClean="0"/>
              <a:t>. </a:t>
            </a:r>
            <a:r>
              <a:rPr lang="en-US" b="0" baseline="0" dirty="0" err="1" smtClean="0"/>
              <a:t>Daarom</a:t>
            </a:r>
            <a:r>
              <a:rPr lang="en-US" b="0" baseline="0" dirty="0" smtClean="0"/>
              <a:t> </a:t>
            </a:r>
            <a:r>
              <a:rPr lang="en-US" b="0" baseline="0" dirty="0" err="1" smtClean="0"/>
              <a:t>hebben</a:t>
            </a:r>
            <a:r>
              <a:rPr lang="en-US" b="0" baseline="0" dirty="0" smtClean="0"/>
              <a:t> </a:t>
            </a:r>
            <a:r>
              <a:rPr lang="en-US" b="0" baseline="0" dirty="0" err="1" smtClean="0"/>
              <a:t>ze</a:t>
            </a:r>
            <a:r>
              <a:rPr lang="en-US" b="0" baseline="0" dirty="0" smtClean="0"/>
              <a:t> in </a:t>
            </a:r>
            <a:r>
              <a:rPr lang="en-US" b="0" baseline="0" dirty="0" err="1" smtClean="0"/>
              <a:t>samenwerking</a:t>
            </a:r>
            <a:r>
              <a:rPr lang="en-US" b="0" baseline="0" dirty="0" smtClean="0"/>
              <a:t> </a:t>
            </a:r>
            <a:r>
              <a:rPr lang="en-US" b="0" baseline="0" dirty="0" err="1" smtClean="0"/>
              <a:t>herbruikbare</a:t>
            </a:r>
            <a:r>
              <a:rPr lang="en-US" b="0" baseline="0" dirty="0" smtClean="0"/>
              <a:t> </a:t>
            </a:r>
            <a:r>
              <a:rPr lang="en-US" b="0" baseline="0" dirty="0" err="1" smtClean="0"/>
              <a:t>en</a:t>
            </a:r>
            <a:r>
              <a:rPr lang="en-US" b="0" baseline="0" dirty="0" smtClean="0"/>
              <a:t> </a:t>
            </a:r>
            <a:r>
              <a:rPr lang="en-US" b="0" baseline="0" dirty="0" err="1" smtClean="0"/>
              <a:t>geryclede</a:t>
            </a:r>
            <a:r>
              <a:rPr lang="en-US" b="0" baseline="0" dirty="0" smtClean="0"/>
              <a:t> </a:t>
            </a:r>
            <a:r>
              <a:rPr lang="en-US" b="0" baseline="0" dirty="0" err="1" smtClean="0"/>
              <a:t>tasjes</a:t>
            </a:r>
            <a:r>
              <a:rPr lang="en-US" b="0" baseline="0" dirty="0" smtClean="0"/>
              <a:t> </a:t>
            </a:r>
            <a:r>
              <a:rPr lang="en-US" b="0" baseline="0" dirty="0" err="1" smtClean="0"/>
              <a:t>ontworpen</a:t>
            </a:r>
            <a:r>
              <a:rPr lang="en-US" b="0" baseline="0" dirty="0" smtClean="0"/>
              <a:t>.</a:t>
            </a:r>
          </a:p>
          <a:p>
            <a:endParaRPr lang="en-US" b="0" baseline="0" dirty="0" smtClean="0"/>
          </a:p>
          <a:p>
            <a:r>
              <a:rPr lang="en-US" b="0" baseline="0" dirty="0" smtClean="0"/>
              <a:t>In de </a:t>
            </a:r>
            <a:r>
              <a:rPr lang="en-US" b="0" baseline="0" dirty="0" err="1" smtClean="0"/>
              <a:t>verenigde</a:t>
            </a:r>
            <a:r>
              <a:rPr lang="en-US" b="0" baseline="0" dirty="0" smtClean="0"/>
              <a:t> </a:t>
            </a:r>
            <a:r>
              <a:rPr lang="en-US" b="0" baseline="0" dirty="0" err="1" smtClean="0"/>
              <a:t>staten</a:t>
            </a:r>
            <a:r>
              <a:rPr lang="en-US" b="0" baseline="0" dirty="0" smtClean="0"/>
              <a:t> </a:t>
            </a:r>
            <a:r>
              <a:rPr lang="en-US" b="0" baseline="0" dirty="0" err="1" smtClean="0"/>
              <a:t>hebben</a:t>
            </a:r>
            <a:r>
              <a:rPr lang="en-US" b="0" baseline="0" dirty="0" smtClean="0"/>
              <a:t> </a:t>
            </a:r>
            <a:r>
              <a:rPr lang="en-US" b="0" baseline="0" dirty="0" err="1" smtClean="0"/>
              <a:t>een</a:t>
            </a:r>
            <a:r>
              <a:rPr lang="en-US" b="0" baseline="0" dirty="0" smtClean="0"/>
              <a:t> </a:t>
            </a:r>
            <a:r>
              <a:rPr lang="en-US" b="0" baseline="0" dirty="0" err="1" smtClean="0"/>
              <a:t>groep</a:t>
            </a:r>
            <a:r>
              <a:rPr lang="en-US" b="0" baseline="0" dirty="0" smtClean="0"/>
              <a:t> </a:t>
            </a:r>
            <a:r>
              <a:rPr lang="en-US" b="0" baseline="0" dirty="0" err="1" smtClean="0"/>
              <a:t>schoolkinderen</a:t>
            </a:r>
            <a:r>
              <a:rPr lang="en-US" b="0" baseline="0" dirty="0" smtClean="0"/>
              <a:t> </a:t>
            </a:r>
            <a:r>
              <a:rPr lang="en-US" b="0" baseline="0" dirty="0" err="1" smtClean="0"/>
              <a:t>ervoor</a:t>
            </a:r>
            <a:r>
              <a:rPr lang="en-US" b="0" baseline="0" dirty="0" smtClean="0"/>
              <a:t> </a:t>
            </a:r>
            <a:r>
              <a:rPr lang="en-US" b="0" baseline="0" dirty="0" err="1" smtClean="0"/>
              <a:t>gezorgd</a:t>
            </a:r>
            <a:r>
              <a:rPr lang="en-US" b="0" baseline="0" dirty="0" smtClean="0"/>
              <a:t> </a:t>
            </a:r>
            <a:r>
              <a:rPr lang="en-US" b="0" baseline="0" dirty="0" err="1" smtClean="0"/>
              <a:t>dat</a:t>
            </a:r>
            <a:r>
              <a:rPr lang="en-US" b="0" baseline="0" dirty="0" smtClean="0"/>
              <a:t> de </a:t>
            </a:r>
            <a:r>
              <a:rPr lang="en-US" b="0" baseline="0" dirty="0" err="1" smtClean="0"/>
              <a:t>stad</a:t>
            </a:r>
            <a:r>
              <a:rPr lang="en-US" b="0" baseline="0" dirty="0" smtClean="0"/>
              <a:t> </a:t>
            </a:r>
            <a:r>
              <a:rPr lang="en-US" b="0" baseline="0" dirty="0" err="1" smtClean="0"/>
              <a:t>waar</a:t>
            </a:r>
            <a:r>
              <a:rPr lang="en-US" b="0" baseline="0" dirty="0" smtClean="0"/>
              <a:t> </a:t>
            </a:r>
            <a:r>
              <a:rPr lang="en-US" b="0" baseline="0" dirty="0" err="1" smtClean="0"/>
              <a:t>ze</a:t>
            </a:r>
            <a:r>
              <a:rPr lang="en-US" b="0" baseline="0" dirty="0" smtClean="0"/>
              <a:t> </a:t>
            </a:r>
            <a:r>
              <a:rPr lang="en-US" b="0" baseline="0" dirty="0" err="1" smtClean="0"/>
              <a:t>wonen</a:t>
            </a:r>
            <a:r>
              <a:rPr lang="en-US" b="0" baseline="0" dirty="0" smtClean="0"/>
              <a:t> </a:t>
            </a:r>
            <a:r>
              <a:rPr lang="en-US" b="0" baseline="0" dirty="0" err="1" smtClean="0"/>
              <a:t>geen</a:t>
            </a:r>
            <a:r>
              <a:rPr lang="en-US" b="0" baseline="0" dirty="0" smtClean="0"/>
              <a:t> plastic </a:t>
            </a:r>
            <a:r>
              <a:rPr lang="en-US" b="0" baseline="0" dirty="0" err="1" smtClean="0"/>
              <a:t>rietjes</a:t>
            </a:r>
            <a:r>
              <a:rPr lang="en-US" b="0" baseline="0" dirty="0" smtClean="0"/>
              <a:t> </a:t>
            </a:r>
            <a:r>
              <a:rPr lang="en-US" b="0" baseline="0" dirty="0" err="1" smtClean="0"/>
              <a:t>meer</a:t>
            </a:r>
            <a:r>
              <a:rPr lang="en-US" b="0" baseline="0" dirty="0" smtClean="0"/>
              <a:t> </a:t>
            </a:r>
            <a:r>
              <a:rPr lang="en-US" b="0" baseline="0" dirty="0" err="1" smtClean="0"/>
              <a:t>gaat</a:t>
            </a:r>
            <a:r>
              <a:rPr lang="en-US" b="0" baseline="0" dirty="0" smtClean="0"/>
              <a:t> </a:t>
            </a:r>
            <a:r>
              <a:rPr lang="en-US" b="0" baseline="0" dirty="0" err="1" smtClean="0"/>
              <a:t>gebruiken</a:t>
            </a:r>
            <a:endParaRPr lang="en-US" b="0" baseline="0" dirty="0" smtClean="0"/>
          </a:p>
          <a:p>
            <a:endParaRPr lang="en-US" b="0" baseline="0" dirty="0" smtClean="0"/>
          </a:p>
          <a:p>
            <a:r>
              <a:rPr lang="en-US" b="0" baseline="0" dirty="0" smtClean="0"/>
              <a:t>In </a:t>
            </a:r>
            <a:r>
              <a:rPr lang="en-US" b="0" baseline="0" dirty="0" err="1" smtClean="0"/>
              <a:t>Duitsland</a:t>
            </a:r>
            <a:r>
              <a:rPr lang="en-US" b="0" baseline="0" dirty="0" smtClean="0"/>
              <a:t> </a:t>
            </a:r>
            <a:r>
              <a:rPr lang="en-US" b="0" baseline="0" dirty="0" err="1" smtClean="0"/>
              <a:t>hebben</a:t>
            </a:r>
            <a:r>
              <a:rPr lang="en-US" b="0" baseline="0" dirty="0" smtClean="0"/>
              <a:t> </a:t>
            </a:r>
            <a:r>
              <a:rPr lang="en-US" b="0" baseline="0" dirty="0" err="1" smtClean="0"/>
              <a:t>jongeren</a:t>
            </a:r>
            <a:r>
              <a:rPr lang="en-US" b="0" baseline="0" dirty="0" smtClean="0"/>
              <a:t> </a:t>
            </a:r>
            <a:r>
              <a:rPr lang="en-US" b="0" baseline="0" dirty="0" err="1" smtClean="0"/>
              <a:t>geprotesteerd</a:t>
            </a:r>
            <a:r>
              <a:rPr lang="en-US" b="0" baseline="0" dirty="0" smtClean="0"/>
              <a:t> </a:t>
            </a:r>
            <a:r>
              <a:rPr lang="en-US" b="0" baseline="0" dirty="0" err="1" smtClean="0"/>
              <a:t>zodat</a:t>
            </a:r>
            <a:r>
              <a:rPr lang="en-US" b="0" baseline="0" dirty="0" smtClean="0"/>
              <a:t> </a:t>
            </a:r>
            <a:r>
              <a:rPr lang="en-US" b="0" baseline="0" dirty="0" err="1" smtClean="0"/>
              <a:t>landen</a:t>
            </a:r>
            <a:r>
              <a:rPr lang="en-US" b="0" baseline="0" dirty="0" smtClean="0"/>
              <a:t> </a:t>
            </a:r>
            <a:r>
              <a:rPr lang="en-US" b="0" baseline="0" dirty="0" err="1" smtClean="0"/>
              <a:t>meer</a:t>
            </a:r>
            <a:r>
              <a:rPr lang="en-US" b="0" baseline="0" dirty="0" smtClean="0"/>
              <a:t> </a:t>
            </a:r>
            <a:r>
              <a:rPr lang="en-US" b="0" baseline="0" dirty="0" err="1" smtClean="0"/>
              <a:t>zouden</a:t>
            </a:r>
            <a:r>
              <a:rPr lang="en-US" b="0" baseline="0" dirty="0" smtClean="0"/>
              <a:t> </a:t>
            </a:r>
            <a:r>
              <a:rPr lang="en-US" b="0" baseline="0" dirty="0" err="1" smtClean="0"/>
              <a:t>gaan</a:t>
            </a:r>
            <a:r>
              <a:rPr lang="en-US" b="0" baseline="0" dirty="0" smtClean="0"/>
              <a:t> </a:t>
            </a:r>
            <a:r>
              <a:rPr lang="en-US" b="0" baseline="0" dirty="0" err="1" smtClean="0"/>
              <a:t>doen</a:t>
            </a:r>
            <a:r>
              <a:rPr lang="en-US" b="0" baseline="0" dirty="0" smtClean="0"/>
              <a:t> om </a:t>
            </a:r>
            <a:r>
              <a:rPr lang="en-US" b="0" baseline="0" dirty="0" err="1" smtClean="0"/>
              <a:t>klimaatverandering</a:t>
            </a:r>
            <a:r>
              <a:rPr lang="en-US" b="0" baseline="0" dirty="0" smtClean="0"/>
              <a:t> </a:t>
            </a:r>
            <a:r>
              <a:rPr lang="en-US" b="0" baseline="0" dirty="0" err="1" smtClean="0"/>
              <a:t>tegen</a:t>
            </a:r>
            <a:r>
              <a:rPr lang="en-US" b="0" baseline="0" dirty="0" smtClean="0"/>
              <a:t> </a:t>
            </a:r>
            <a:r>
              <a:rPr lang="en-US" b="0" baseline="0" dirty="0" err="1" smtClean="0"/>
              <a:t>te</a:t>
            </a:r>
            <a:r>
              <a:rPr lang="en-US" b="0" baseline="0" dirty="0" smtClean="0"/>
              <a:t> </a:t>
            </a:r>
            <a:r>
              <a:rPr lang="en-US" b="0" baseline="0" dirty="0" err="1" smtClean="0"/>
              <a:t>gaan</a:t>
            </a:r>
            <a:r>
              <a:rPr lang="en-US" b="0" baseline="0" dirty="0" smtClean="0"/>
              <a:t>. (</a:t>
            </a:r>
            <a:r>
              <a:rPr lang="en-US" b="0" baseline="0" dirty="0" err="1" smtClean="0"/>
              <a:t>Tijdens</a:t>
            </a:r>
            <a:r>
              <a:rPr lang="en-US" b="0" baseline="0" dirty="0" smtClean="0"/>
              <a:t> de COP23 in Bonn, </a:t>
            </a:r>
            <a:r>
              <a:rPr lang="en-US" b="0" baseline="0" dirty="0" err="1" smtClean="0"/>
              <a:t>zodat</a:t>
            </a:r>
            <a:r>
              <a:rPr lang="en-US" b="0" baseline="0" dirty="0" smtClean="0"/>
              <a:t> de </a:t>
            </a:r>
            <a:r>
              <a:rPr lang="en-US" b="0" baseline="0" dirty="0" err="1" smtClean="0"/>
              <a:t>landen</a:t>
            </a:r>
            <a:r>
              <a:rPr lang="en-US" b="0" baseline="0" dirty="0" smtClean="0"/>
              <a:t> de </a:t>
            </a:r>
            <a:r>
              <a:rPr lang="en-US" b="0" baseline="0" dirty="0" err="1" smtClean="0"/>
              <a:t>Klimaatakkoorden</a:t>
            </a:r>
            <a:r>
              <a:rPr lang="en-US" b="0" baseline="0" dirty="0" smtClean="0"/>
              <a:t> van </a:t>
            </a:r>
            <a:r>
              <a:rPr lang="en-US" b="0" baseline="0" dirty="0" err="1" smtClean="0"/>
              <a:t>Parijs</a:t>
            </a:r>
            <a:r>
              <a:rPr lang="en-US" b="0" baseline="0" dirty="0" smtClean="0"/>
              <a:t> </a:t>
            </a:r>
            <a:r>
              <a:rPr lang="en-US" b="0" baseline="0" dirty="0" err="1" smtClean="0"/>
              <a:t>zouden</a:t>
            </a:r>
            <a:r>
              <a:rPr lang="en-US" b="0" baseline="0" dirty="0" smtClean="0"/>
              <a:t> </a:t>
            </a:r>
            <a:r>
              <a:rPr lang="en-US" b="0" baseline="0" dirty="0" err="1" smtClean="0"/>
              <a:t>gaan</a:t>
            </a:r>
            <a:r>
              <a:rPr lang="en-US" b="0" baseline="0" dirty="0" smtClean="0"/>
              <a:t> </a:t>
            </a:r>
            <a:r>
              <a:rPr lang="en-US" b="0" baseline="0" dirty="0" err="1" smtClean="0"/>
              <a:t>halen</a:t>
            </a:r>
            <a:r>
              <a:rPr lang="en-US" b="0" baseline="0" dirty="0" smtClean="0"/>
              <a:t>, </a:t>
            </a:r>
            <a:r>
              <a:rPr lang="en-US" b="0" baseline="0" dirty="0" err="1" smtClean="0"/>
              <a:t>onder</a:t>
            </a:r>
            <a:r>
              <a:rPr lang="en-US" b="0" baseline="0" dirty="0" smtClean="0"/>
              <a:t> het motto ‘Kids for Earth)</a:t>
            </a:r>
          </a:p>
          <a:p>
            <a:endParaRPr lang="en-US" b="0" baseline="0" dirty="0" smtClean="0"/>
          </a:p>
          <a:p>
            <a:r>
              <a:rPr lang="en-US" b="0" baseline="0" dirty="0" smtClean="0"/>
              <a:t>In Dakar, de </a:t>
            </a:r>
            <a:r>
              <a:rPr lang="en-US" b="0" baseline="0" dirty="0" err="1" smtClean="0"/>
              <a:t>hoofdstad</a:t>
            </a:r>
            <a:r>
              <a:rPr lang="en-US" b="0" baseline="0" dirty="0" smtClean="0"/>
              <a:t> van Senegal, </a:t>
            </a:r>
            <a:r>
              <a:rPr lang="en-US" b="0" baseline="0" dirty="0" err="1" smtClean="0"/>
              <a:t>hebben</a:t>
            </a:r>
            <a:r>
              <a:rPr lang="en-US" b="0" baseline="0" dirty="0" smtClean="0"/>
              <a:t> </a:t>
            </a:r>
            <a:r>
              <a:rPr lang="en-US" b="0" baseline="0" dirty="0" err="1" smtClean="0"/>
              <a:t>schoolkinderen</a:t>
            </a:r>
            <a:r>
              <a:rPr lang="en-US" b="0" baseline="0" dirty="0" smtClean="0"/>
              <a:t> in </a:t>
            </a:r>
            <a:r>
              <a:rPr lang="en-US" b="0" baseline="0" dirty="0" err="1" smtClean="0"/>
              <a:t>samenwerking</a:t>
            </a:r>
            <a:r>
              <a:rPr lang="en-US" b="0" baseline="0" dirty="0" smtClean="0"/>
              <a:t> met Greenpeace </a:t>
            </a:r>
            <a:r>
              <a:rPr lang="en-US" b="0" baseline="0" dirty="0" err="1" smtClean="0"/>
              <a:t>een</a:t>
            </a:r>
            <a:r>
              <a:rPr lang="en-US" b="0" baseline="0" dirty="0" smtClean="0"/>
              <a:t> </a:t>
            </a:r>
            <a:r>
              <a:rPr lang="en-US" b="0" baseline="0" dirty="0" err="1" smtClean="0"/>
              <a:t>levende</a:t>
            </a:r>
            <a:r>
              <a:rPr lang="en-US" b="0" baseline="0" dirty="0" smtClean="0"/>
              <a:t> banner in de </a:t>
            </a:r>
            <a:r>
              <a:rPr lang="en-US" b="0" baseline="0" dirty="0" err="1" smtClean="0"/>
              <a:t>vorm</a:t>
            </a:r>
            <a:r>
              <a:rPr lang="en-US" b="0" baseline="0" dirty="0" smtClean="0"/>
              <a:t> van </a:t>
            </a:r>
            <a:r>
              <a:rPr lang="en-US" b="0" baseline="0" dirty="0" err="1" smtClean="0"/>
              <a:t>een</a:t>
            </a:r>
            <a:r>
              <a:rPr lang="en-US" b="0" baseline="0" dirty="0" smtClean="0"/>
              <a:t> vis </a:t>
            </a:r>
            <a:r>
              <a:rPr lang="en-US" b="0" baseline="0" dirty="0" err="1" smtClean="0"/>
              <a:t>gevormd</a:t>
            </a:r>
            <a:r>
              <a:rPr lang="en-US" b="0" baseline="0" dirty="0" smtClean="0"/>
              <a:t> op het strand. </a:t>
            </a:r>
            <a:r>
              <a:rPr lang="en-US" b="0" baseline="0" dirty="0" err="1" smtClean="0"/>
              <a:t>Dit</a:t>
            </a:r>
            <a:r>
              <a:rPr lang="en-US" b="0" baseline="0" dirty="0" smtClean="0"/>
              <a:t> </a:t>
            </a:r>
            <a:r>
              <a:rPr lang="en-US" b="0" baseline="0" dirty="0" err="1" smtClean="0"/>
              <a:t>deden</a:t>
            </a:r>
            <a:r>
              <a:rPr lang="en-US" b="0" baseline="0" dirty="0" smtClean="0"/>
              <a:t> </a:t>
            </a:r>
            <a:r>
              <a:rPr lang="en-US" b="0" baseline="0" dirty="0" err="1" smtClean="0"/>
              <a:t>ze</a:t>
            </a:r>
            <a:r>
              <a:rPr lang="en-US" b="0" baseline="0" dirty="0" smtClean="0"/>
              <a:t> </a:t>
            </a:r>
            <a:r>
              <a:rPr lang="en-US" b="0" baseline="0" dirty="0" err="1" smtClean="0"/>
              <a:t>als</a:t>
            </a:r>
            <a:r>
              <a:rPr lang="en-US" b="0" baseline="0" dirty="0" smtClean="0"/>
              <a:t> </a:t>
            </a:r>
            <a:r>
              <a:rPr lang="en-US" b="0" baseline="0" dirty="0" err="1" smtClean="0"/>
              <a:t>eindactiviteit</a:t>
            </a:r>
            <a:r>
              <a:rPr lang="en-US" b="0" baseline="0" dirty="0" smtClean="0"/>
              <a:t> </a:t>
            </a:r>
            <a:r>
              <a:rPr lang="en-US" b="0" baseline="0" dirty="0" err="1" smtClean="0"/>
              <a:t>bij</a:t>
            </a:r>
            <a:r>
              <a:rPr lang="en-US" b="0" baseline="0" dirty="0" smtClean="0"/>
              <a:t> </a:t>
            </a:r>
            <a:r>
              <a:rPr lang="en-US" b="0" baseline="0" dirty="0" err="1" smtClean="0"/>
              <a:t>een</a:t>
            </a:r>
            <a:r>
              <a:rPr lang="en-US" b="0" baseline="0" dirty="0" smtClean="0"/>
              <a:t> </a:t>
            </a:r>
            <a:r>
              <a:rPr lang="en-US" b="0" baseline="0" dirty="0" err="1" smtClean="0"/>
              <a:t>campagne</a:t>
            </a:r>
            <a:r>
              <a:rPr lang="en-US" b="0" baseline="0" dirty="0" smtClean="0"/>
              <a:t> die </a:t>
            </a:r>
            <a:r>
              <a:rPr lang="en-US" b="0" baseline="0" dirty="0" err="1" smtClean="0"/>
              <a:t>keek</a:t>
            </a:r>
            <a:r>
              <a:rPr lang="en-US" b="0" baseline="0" dirty="0" smtClean="0"/>
              <a:t> </a:t>
            </a:r>
            <a:r>
              <a:rPr lang="en-US" b="0" baseline="0" dirty="0" err="1" smtClean="0"/>
              <a:t>naar</a:t>
            </a:r>
            <a:r>
              <a:rPr lang="en-US" b="0" baseline="0" dirty="0" smtClean="0"/>
              <a:t> de </a:t>
            </a:r>
            <a:r>
              <a:rPr lang="en-US" b="0" baseline="0" dirty="0" err="1" smtClean="0"/>
              <a:t>invloed</a:t>
            </a:r>
            <a:r>
              <a:rPr lang="en-US" b="0" baseline="0" dirty="0" smtClean="0"/>
              <a:t> van </a:t>
            </a:r>
            <a:r>
              <a:rPr lang="en-US" b="0" baseline="0" dirty="0" err="1" smtClean="0"/>
              <a:t>grote</a:t>
            </a:r>
            <a:r>
              <a:rPr lang="en-US" b="0" baseline="0" dirty="0" smtClean="0"/>
              <a:t> </a:t>
            </a:r>
            <a:r>
              <a:rPr lang="en-US" b="0" baseline="0" dirty="0" err="1" smtClean="0"/>
              <a:t>vissersschepen</a:t>
            </a:r>
            <a:r>
              <a:rPr lang="en-US" b="0" baseline="0" dirty="0" smtClean="0"/>
              <a:t> in </a:t>
            </a:r>
            <a:r>
              <a:rPr lang="en-US" b="0" baseline="0" dirty="0" err="1" smtClean="0"/>
              <a:t>vergelijking</a:t>
            </a:r>
            <a:r>
              <a:rPr lang="en-US" b="0" baseline="0" dirty="0" smtClean="0"/>
              <a:t> met locale </a:t>
            </a:r>
            <a:r>
              <a:rPr lang="en-US" b="0" baseline="0" dirty="0" err="1" smtClean="0"/>
              <a:t>vissersboten</a:t>
            </a:r>
            <a:r>
              <a:rPr lang="en-US" b="0" baseline="0" dirty="0" smtClean="0"/>
              <a:t>.</a:t>
            </a:r>
            <a:endParaRPr lang="nl-NL" b="0" dirty="0"/>
          </a:p>
        </p:txBody>
      </p:sp>
      <p:sp>
        <p:nvSpPr>
          <p:cNvPr id="4" name="Slide Number Placeholder 3"/>
          <p:cNvSpPr>
            <a:spLocks noGrp="1"/>
          </p:cNvSpPr>
          <p:nvPr>
            <p:ph type="sldNum" sz="quarter" idx="10"/>
          </p:nvPr>
        </p:nvSpPr>
        <p:spPr/>
        <p:txBody>
          <a:bodyPr/>
          <a:lstStyle/>
          <a:p>
            <a:fld id="{68E9AE4A-B536-42E4-B619-85F504FABA15}" type="slidenum">
              <a:rPr lang="nl-NL" smtClean="0">
                <a:solidFill>
                  <a:prstClr val="black"/>
                </a:solidFill>
              </a:rPr>
              <a:pPr/>
              <a:t>5</a:t>
            </a:fld>
            <a:endParaRPr lang="nl-NL">
              <a:solidFill>
                <a:prstClr val="black"/>
              </a:solidFill>
            </a:endParaRPr>
          </a:p>
        </p:txBody>
      </p:sp>
    </p:spTree>
    <p:extLst>
      <p:ext uri="{BB962C8B-B14F-4D97-AF65-F5344CB8AC3E}">
        <p14:creationId xmlns:p14="http://schemas.microsoft.com/office/powerpoint/2010/main" val="33844644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smtClean="0"/>
              <a:t>Ook</a:t>
            </a:r>
            <a:r>
              <a:rPr lang="en-US" b="0" dirty="0" smtClean="0"/>
              <a:t> </a:t>
            </a:r>
            <a:r>
              <a:rPr lang="en-US" b="0" dirty="0" err="1" smtClean="0"/>
              <a:t>Nederlandse</a:t>
            </a:r>
            <a:r>
              <a:rPr lang="en-US" b="0" dirty="0" smtClean="0"/>
              <a:t> </a:t>
            </a:r>
            <a:r>
              <a:rPr lang="en-US" b="0" dirty="0" err="1" smtClean="0"/>
              <a:t>kinderen</a:t>
            </a:r>
            <a:r>
              <a:rPr lang="en-US" b="0" dirty="0" smtClean="0"/>
              <a:t> </a:t>
            </a:r>
            <a:r>
              <a:rPr lang="en-US" b="0" dirty="0" err="1" smtClean="0"/>
              <a:t>helpen</a:t>
            </a:r>
            <a:r>
              <a:rPr lang="en-US" b="0" dirty="0" smtClean="0"/>
              <a:t> </a:t>
            </a:r>
            <a:r>
              <a:rPr lang="en-US" b="0" dirty="0" err="1" smtClean="0"/>
              <a:t>mee</a:t>
            </a:r>
            <a:r>
              <a:rPr lang="en-US" b="0" dirty="0" smtClean="0"/>
              <a:t> </a:t>
            </a:r>
            <a:r>
              <a:rPr lang="en-US" b="0" dirty="0" err="1" smtClean="0"/>
              <a:t>een</a:t>
            </a:r>
            <a:r>
              <a:rPr lang="en-US" b="0" dirty="0" smtClean="0"/>
              <a:t> van de </a:t>
            </a:r>
            <a:r>
              <a:rPr lang="en-US" b="0" dirty="0" err="1" smtClean="0"/>
              <a:t>problemen</a:t>
            </a:r>
            <a:r>
              <a:rPr lang="en-US" b="0" dirty="0" smtClean="0"/>
              <a:t> </a:t>
            </a:r>
            <a:r>
              <a:rPr lang="en-US" b="0" dirty="0" err="1" smtClean="0"/>
              <a:t>tegen</a:t>
            </a:r>
            <a:r>
              <a:rPr lang="en-US" b="0" baseline="0" dirty="0" smtClean="0"/>
              <a:t> </a:t>
            </a:r>
            <a:r>
              <a:rPr lang="en-US" b="0" baseline="0" dirty="0" err="1" smtClean="0"/>
              <a:t>te</a:t>
            </a:r>
            <a:r>
              <a:rPr lang="en-US" b="0" baseline="0" dirty="0" smtClean="0"/>
              <a:t> </a:t>
            </a:r>
            <a:r>
              <a:rPr lang="en-US" b="0" baseline="0" dirty="0" err="1" smtClean="0"/>
              <a:t>gaan</a:t>
            </a:r>
            <a:r>
              <a:rPr lang="en-US" b="0" baseline="0" dirty="0" smtClean="0"/>
              <a:t>.</a:t>
            </a:r>
          </a:p>
          <a:p>
            <a:r>
              <a:rPr lang="en-US" b="1" baseline="0" dirty="0" err="1" smtClean="0"/>
              <a:t>Filmpje</a:t>
            </a:r>
            <a:r>
              <a:rPr lang="en-US" b="1" baseline="0" dirty="0" smtClean="0"/>
              <a:t>:</a:t>
            </a:r>
          </a:p>
          <a:p>
            <a:r>
              <a:rPr lang="nl-NL" b="0" dirty="0" smtClean="0"/>
              <a:t>https://jeugdjournaal.nl/artikel/2185976-kinderen-ruimen-het-strand-op-voor-dieren.html?ext=html</a:t>
            </a:r>
          </a:p>
          <a:p>
            <a:r>
              <a:rPr lang="nl-NL" sz="1200" b="0" i="0" kern="1200" dirty="0" smtClean="0">
                <a:solidFill>
                  <a:schemeClr val="tx1"/>
                </a:solidFill>
                <a:effectLst/>
                <a:latin typeface="+mn-lt"/>
                <a:ea typeface="+mn-ea"/>
                <a:cs typeface="+mn-cs"/>
              </a:rPr>
              <a:t> Beach </a:t>
            </a:r>
            <a:r>
              <a:rPr lang="nl-NL" sz="1200" b="0" i="0" kern="1200" dirty="0" err="1" smtClean="0">
                <a:solidFill>
                  <a:schemeClr val="tx1"/>
                </a:solidFill>
                <a:effectLst/>
                <a:latin typeface="+mn-lt"/>
                <a:ea typeface="+mn-ea"/>
                <a:cs typeface="+mn-cs"/>
              </a:rPr>
              <a:t>Cleanup</a:t>
            </a:r>
            <a:r>
              <a:rPr lang="nl-NL" sz="1200" b="0" i="0" kern="1200" dirty="0" smtClean="0">
                <a:solidFill>
                  <a:schemeClr val="tx1"/>
                </a:solidFill>
                <a:effectLst/>
                <a:latin typeface="+mn-lt"/>
                <a:ea typeface="+mn-ea"/>
                <a:cs typeface="+mn-cs"/>
              </a:rPr>
              <a:t> Tour: </a:t>
            </a:r>
            <a:r>
              <a:rPr lang="en-US" b="0" dirty="0" err="1" smtClean="0"/>
              <a:t>Schoonmaak</a:t>
            </a:r>
            <a:r>
              <a:rPr lang="en-US" b="0" baseline="0" dirty="0" smtClean="0"/>
              <a:t> van de </a:t>
            </a:r>
            <a:r>
              <a:rPr lang="en-US" b="0" baseline="0" dirty="0" err="1" smtClean="0"/>
              <a:t>Nederlandse</a:t>
            </a:r>
            <a:r>
              <a:rPr lang="en-US" b="0" baseline="0" dirty="0" smtClean="0"/>
              <a:t> </a:t>
            </a:r>
            <a:r>
              <a:rPr lang="en-US" b="0" baseline="0" dirty="0" err="1" smtClean="0"/>
              <a:t>stranden</a:t>
            </a:r>
            <a:r>
              <a:rPr lang="en-US" b="0" baseline="0" dirty="0" smtClean="0"/>
              <a:t> door </a:t>
            </a:r>
            <a:r>
              <a:rPr lang="en-US" b="0" baseline="0" dirty="0" err="1" smtClean="0"/>
              <a:t>kinderen</a:t>
            </a:r>
            <a:r>
              <a:rPr lang="en-US" b="0" baseline="0" dirty="0" smtClean="0"/>
              <a:t> die in de </a:t>
            </a:r>
            <a:r>
              <a:rPr lang="en-US" b="0" baseline="0" dirty="0" err="1" smtClean="0"/>
              <a:t>buurt</a:t>
            </a:r>
            <a:r>
              <a:rPr lang="en-US" b="0" baseline="0" dirty="0" smtClean="0"/>
              <a:t> op strand of </a:t>
            </a:r>
            <a:r>
              <a:rPr lang="en-US" b="0" baseline="0" dirty="0" err="1" smtClean="0"/>
              <a:t>watersportkamp</a:t>
            </a:r>
            <a:r>
              <a:rPr lang="en-US" b="0" baseline="0" dirty="0" smtClean="0"/>
              <a:t> </a:t>
            </a:r>
            <a:r>
              <a:rPr lang="en-US" b="0" baseline="0" dirty="0" err="1" smtClean="0"/>
              <a:t>zijn</a:t>
            </a:r>
            <a:endParaRPr lang="nl-NL" b="0" dirty="0" smtClean="0"/>
          </a:p>
          <a:p>
            <a:endParaRPr lang="nl-NL" b="0" dirty="0" smtClean="0"/>
          </a:p>
          <a:p>
            <a:endParaRPr lang="en-US" b="0" dirty="0" smtClean="0"/>
          </a:p>
        </p:txBody>
      </p:sp>
      <p:sp>
        <p:nvSpPr>
          <p:cNvPr id="4" name="Slide Number Placeholder 3"/>
          <p:cNvSpPr>
            <a:spLocks noGrp="1"/>
          </p:cNvSpPr>
          <p:nvPr>
            <p:ph type="sldNum" sz="quarter" idx="10"/>
          </p:nvPr>
        </p:nvSpPr>
        <p:spPr/>
        <p:txBody>
          <a:bodyPr/>
          <a:lstStyle/>
          <a:p>
            <a:fld id="{68E9AE4A-B536-42E4-B619-85F504FABA15}" type="slidenum">
              <a:rPr lang="nl-NL" smtClean="0">
                <a:solidFill>
                  <a:prstClr val="black"/>
                </a:solidFill>
              </a:rPr>
              <a:pPr/>
              <a:t>6</a:t>
            </a:fld>
            <a:endParaRPr lang="nl-NL">
              <a:solidFill>
                <a:prstClr val="black"/>
              </a:solidFill>
            </a:endParaRPr>
          </a:p>
        </p:txBody>
      </p:sp>
    </p:spTree>
    <p:extLst>
      <p:ext uri="{BB962C8B-B14F-4D97-AF65-F5344CB8AC3E}">
        <p14:creationId xmlns:p14="http://schemas.microsoft.com/office/powerpoint/2010/main" val="4108895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Ga</a:t>
            </a:r>
            <a:r>
              <a:rPr lang="en-US" baseline="0" dirty="0" smtClean="0"/>
              <a:t> </a:t>
            </a:r>
            <a:r>
              <a:rPr lang="en-US" baseline="0" dirty="0" err="1" smtClean="0"/>
              <a:t>aan</a:t>
            </a:r>
            <a:r>
              <a:rPr lang="en-US" baseline="0" dirty="0" smtClean="0"/>
              <a:t> de slag met </a:t>
            </a:r>
            <a:r>
              <a:rPr lang="en-US" baseline="0" dirty="0" err="1" smtClean="0"/>
              <a:t>een</a:t>
            </a:r>
            <a:r>
              <a:rPr lang="en-US" baseline="0" dirty="0" smtClean="0"/>
              <a:t> van de </a:t>
            </a:r>
            <a:r>
              <a:rPr lang="en-US" baseline="0" dirty="0" err="1" smtClean="0"/>
              <a:t>thema’s</a:t>
            </a:r>
            <a:r>
              <a:rPr lang="en-US" baseline="0" dirty="0" smtClean="0"/>
              <a:t>, of </a:t>
            </a:r>
            <a:r>
              <a:rPr lang="en-US" baseline="0" dirty="0" err="1" smtClean="0"/>
              <a:t>behandel</a:t>
            </a:r>
            <a:r>
              <a:rPr lang="en-US" baseline="0" dirty="0" smtClean="0"/>
              <a:t> </a:t>
            </a:r>
            <a:r>
              <a:rPr lang="en-US" baseline="0" dirty="0" err="1" smtClean="0"/>
              <a:t>ze</a:t>
            </a:r>
            <a:r>
              <a:rPr lang="en-US" baseline="0" dirty="0" smtClean="0"/>
              <a:t> </a:t>
            </a:r>
            <a:r>
              <a:rPr lang="en-US" baseline="0" dirty="0" err="1" smtClean="0"/>
              <a:t>allemaal</a:t>
            </a:r>
            <a:r>
              <a:rPr lang="en-US" baseline="0" dirty="0" smtClean="0"/>
              <a:t>! </a:t>
            </a:r>
            <a:r>
              <a:rPr lang="en-US" baseline="0" dirty="0" err="1" smtClean="0"/>
              <a:t>Klik</a:t>
            </a:r>
            <a:r>
              <a:rPr lang="en-US" baseline="0" dirty="0" smtClean="0"/>
              <a:t> op het </a:t>
            </a:r>
            <a:r>
              <a:rPr lang="en-US" baseline="0" dirty="0" err="1" smtClean="0"/>
              <a:t>plaatje</a:t>
            </a:r>
            <a:r>
              <a:rPr lang="en-US" baseline="0" dirty="0" smtClean="0"/>
              <a:t> om </a:t>
            </a:r>
            <a:r>
              <a:rPr lang="en-US" baseline="0" dirty="0" err="1" smtClean="0"/>
              <a:t>naar</a:t>
            </a:r>
            <a:r>
              <a:rPr lang="en-US" baseline="0" dirty="0" smtClean="0"/>
              <a:t> het </a:t>
            </a:r>
            <a:r>
              <a:rPr lang="en-US" baseline="0" dirty="0" err="1" smtClean="0"/>
              <a:t>thema</a:t>
            </a:r>
            <a:r>
              <a:rPr lang="en-US" baseline="0" dirty="0" smtClean="0"/>
              <a:t> </a:t>
            </a:r>
            <a:r>
              <a:rPr lang="en-US" baseline="0" dirty="0" err="1" smtClean="0"/>
              <a:t>te</a:t>
            </a:r>
            <a:r>
              <a:rPr lang="en-US" baseline="0" dirty="0" smtClean="0"/>
              <a:t> </a:t>
            </a:r>
            <a:r>
              <a:rPr lang="en-US" baseline="0" dirty="0" err="1" smtClean="0"/>
              <a:t>gaan</a:t>
            </a:r>
            <a:r>
              <a:rPr lang="en-US" baseline="0" dirty="0" smtClean="0"/>
              <a:t>. </a:t>
            </a:r>
          </a:p>
          <a:p>
            <a:endParaRPr lang="en-US" baseline="0" dirty="0" smtClean="0"/>
          </a:p>
          <a:p>
            <a:r>
              <a:rPr lang="en-US" baseline="0" dirty="0" smtClean="0"/>
              <a:t>De </a:t>
            </a:r>
            <a:r>
              <a:rPr lang="en-US" baseline="0" dirty="0" err="1" smtClean="0"/>
              <a:t>antwoorden</a:t>
            </a:r>
            <a:r>
              <a:rPr lang="en-US" baseline="0" dirty="0" smtClean="0"/>
              <a:t> </a:t>
            </a:r>
            <a:r>
              <a:rPr lang="en-US" baseline="0" dirty="0" err="1" smtClean="0"/>
              <a:t>bij</a:t>
            </a:r>
            <a:r>
              <a:rPr lang="en-US" baseline="0" dirty="0" smtClean="0"/>
              <a:t> de </a:t>
            </a:r>
            <a:r>
              <a:rPr lang="en-US" baseline="0" dirty="0" err="1" smtClean="0"/>
              <a:t>opdrachten</a:t>
            </a:r>
            <a:r>
              <a:rPr lang="en-US" baseline="0" dirty="0" smtClean="0"/>
              <a:t> </a:t>
            </a:r>
            <a:r>
              <a:rPr lang="en-US" baseline="0" dirty="0" err="1" smtClean="0"/>
              <a:t>vind</a:t>
            </a:r>
            <a:r>
              <a:rPr lang="en-US" baseline="0" dirty="0" smtClean="0"/>
              <a:t> je in de </a:t>
            </a:r>
            <a:r>
              <a:rPr lang="en-US" baseline="0" dirty="0" err="1" smtClean="0"/>
              <a:t>docentenhandleiding</a:t>
            </a:r>
            <a:r>
              <a:rPr lang="en-US" baseline="0" dirty="0" smtClean="0"/>
              <a:t> </a:t>
            </a:r>
            <a:r>
              <a:rPr lang="en-US" baseline="0" dirty="0" err="1" smtClean="0"/>
              <a:t>en</a:t>
            </a:r>
            <a:r>
              <a:rPr lang="en-US" baseline="0" dirty="0" smtClean="0"/>
              <a:t> in de </a:t>
            </a:r>
            <a:r>
              <a:rPr lang="en-US" baseline="0" dirty="0" err="1" smtClean="0"/>
              <a:t>notities</a:t>
            </a:r>
            <a:r>
              <a:rPr lang="en-US" baseline="0" dirty="0" smtClean="0"/>
              <a:t>. </a:t>
            </a:r>
          </a:p>
          <a:p>
            <a:endParaRPr lang="en-US" baseline="0" dirty="0" smtClean="0"/>
          </a:p>
          <a:p>
            <a:r>
              <a:rPr lang="en-US" baseline="0" dirty="0" err="1" smtClean="0"/>
              <a:t>Leerdoelen</a:t>
            </a:r>
            <a:r>
              <a:rPr lang="en-US" baseline="0" dirty="0" smtClean="0"/>
              <a:t> per </a:t>
            </a:r>
            <a:r>
              <a:rPr lang="en-US" baseline="0" dirty="0" err="1" smtClean="0"/>
              <a:t>thema</a:t>
            </a:r>
            <a:r>
              <a:rPr lang="en-US" baseline="0" dirty="0" smtClean="0"/>
              <a:t>:</a:t>
            </a:r>
          </a:p>
          <a:p>
            <a:pPr lvl="0"/>
            <a:r>
              <a:rPr lang="en-US" dirty="0" err="1" smtClean="0"/>
              <a:t>Thema</a:t>
            </a:r>
            <a:r>
              <a:rPr lang="en-US" dirty="0" smtClean="0"/>
              <a:t> 1:</a:t>
            </a:r>
          </a:p>
          <a:p>
            <a:pPr lvl="0"/>
            <a:r>
              <a:rPr lang="nl-NL" sz="1200" dirty="0" smtClean="0"/>
              <a:t>Je leert: </a:t>
            </a:r>
          </a:p>
          <a:p>
            <a:pPr marL="285750" indent="-285750">
              <a:buFont typeface="Arial" panose="020B0604020202020204" pitchFamily="34" charset="0"/>
              <a:buChar char="•"/>
            </a:pPr>
            <a:r>
              <a:rPr lang="nl-NL" sz="1200" dirty="0" smtClean="0"/>
              <a:t>Hoe afval bij school in de zee terecht komt </a:t>
            </a:r>
          </a:p>
          <a:p>
            <a:pPr marL="285750" lvl="0" indent="-285750">
              <a:buFont typeface="Arial" panose="020B0604020202020204" pitchFamily="34" charset="0"/>
              <a:buChar char="•"/>
            </a:pPr>
            <a:r>
              <a:rPr lang="nl-NL" sz="1200" dirty="0" smtClean="0"/>
              <a:t>Wat jij kan doen voor schone oceanen</a:t>
            </a:r>
          </a:p>
          <a:p>
            <a:endParaRPr lang="en-US" dirty="0" smtClean="0"/>
          </a:p>
          <a:p>
            <a:r>
              <a:rPr lang="en-US" dirty="0" err="1" smtClean="0"/>
              <a:t>Thema</a:t>
            </a:r>
            <a:r>
              <a:rPr lang="en-US" dirty="0" smtClean="0"/>
              <a:t> 2:</a:t>
            </a:r>
          </a:p>
          <a:p>
            <a:pPr lvl="0"/>
            <a:r>
              <a:rPr lang="en-US" sz="1200" dirty="0" smtClean="0"/>
              <a:t>Je </a:t>
            </a:r>
            <a:r>
              <a:rPr lang="en-US" sz="1200" dirty="0" err="1" smtClean="0"/>
              <a:t>leert</a:t>
            </a:r>
            <a:r>
              <a:rPr lang="en-US" sz="1200" dirty="0" smtClean="0"/>
              <a:t>:</a:t>
            </a:r>
            <a:endParaRPr lang="nl-NL" sz="1200" dirty="0" smtClean="0"/>
          </a:p>
          <a:p>
            <a:pPr indent="-285750">
              <a:buFont typeface="Arial" panose="020B0604020202020204" pitchFamily="34" charset="0"/>
              <a:buChar char="•"/>
            </a:pPr>
            <a:r>
              <a:rPr lang="nl-NL" sz="1200" dirty="0" smtClean="0"/>
              <a:t>Wat bijvangst en overbevissing is</a:t>
            </a:r>
          </a:p>
          <a:p>
            <a:pPr indent="-285750">
              <a:buFont typeface="Arial" panose="020B0604020202020204" pitchFamily="34" charset="0"/>
              <a:buChar char="•"/>
            </a:pPr>
            <a:r>
              <a:rPr lang="nl-NL" sz="1200" dirty="0" smtClean="0"/>
              <a:t>Welke vissen bedreigd zijn</a:t>
            </a:r>
          </a:p>
          <a:p>
            <a:pPr indent="-285750">
              <a:buFont typeface="Arial" panose="020B0604020202020204" pitchFamily="34" charset="0"/>
              <a:buChar char="•"/>
            </a:pPr>
            <a:r>
              <a:rPr lang="en-US" sz="1200" dirty="0" smtClean="0"/>
              <a:t>Wat </a:t>
            </a:r>
            <a:r>
              <a:rPr lang="en-US" sz="1200" dirty="0" err="1" smtClean="0"/>
              <a:t>een</a:t>
            </a:r>
            <a:r>
              <a:rPr lang="en-US" sz="1200" dirty="0" smtClean="0"/>
              <a:t> </a:t>
            </a:r>
            <a:r>
              <a:rPr lang="en-US" sz="1200" dirty="0" err="1" smtClean="0"/>
              <a:t>zeereservaat</a:t>
            </a:r>
            <a:r>
              <a:rPr lang="en-US" sz="1200" dirty="0" smtClean="0"/>
              <a:t> is</a:t>
            </a:r>
            <a:endParaRPr lang="nl-NL" sz="1200" dirty="0" smtClean="0"/>
          </a:p>
          <a:p>
            <a:endParaRPr lang="en-US" dirty="0" smtClean="0"/>
          </a:p>
          <a:p>
            <a:r>
              <a:rPr lang="en-US" dirty="0" err="1" smtClean="0"/>
              <a:t>Thema</a:t>
            </a:r>
            <a:r>
              <a:rPr lang="en-US" dirty="0" smtClean="0"/>
              <a:t> 3:</a:t>
            </a:r>
          </a:p>
          <a:p>
            <a:r>
              <a:rPr lang="nl-NL" sz="1200" dirty="0" smtClean="0"/>
              <a:t> Je leert:</a:t>
            </a:r>
          </a:p>
          <a:p>
            <a:pPr marL="285750" lvl="0" indent="-285750">
              <a:buFont typeface="Arial" panose="020B0604020202020204" pitchFamily="34" charset="0"/>
              <a:buChar char="•"/>
            </a:pPr>
            <a:r>
              <a:rPr lang="nl-NL" sz="1200" dirty="0" smtClean="0"/>
              <a:t>Wat er gebeurt als de oceaan opwarmt</a:t>
            </a:r>
          </a:p>
          <a:p>
            <a:pPr marL="285750" lvl="0" indent="-285750">
              <a:buFont typeface="Arial" panose="020B0604020202020204" pitchFamily="34" charset="0"/>
              <a:buChar char="•"/>
            </a:pPr>
            <a:r>
              <a:rPr lang="en-US" sz="1200" dirty="0" smtClean="0"/>
              <a:t>Hoe we </a:t>
            </a:r>
            <a:r>
              <a:rPr lang="en-US" sz="1200" dirty="0" err="1" smtClean="0"/>
              <a:t>klimaatverandering</a:t>
            </a:r>
            <a:r>
              <a:rPr lang="en-US" sz="1200" dirty="0" smtClean="0"/>
              <a:t> </a:t>
            </a:r>
            <a:r>
              <a:rPr lang="en-US" sz="1200" dirty="0" err="1" smtClean="0"/>
              <a:t>kunnen</a:t>
            </a:r>
            <a:r>
              <a:rPr lang="en-US" sz="1200" dirty="0" smtClean="0"/>
              <a:t> </a:t>
            </a:r>
            <a:r>
              <a:rPr lang="en-US" sz="1200" dirty="0" err="1" smtClean="0"/>
              <a:t>stoppen</a:t>
            </a:r>
            <a:endParaRPr lang="nl-NL" sz="1200" dirty="0" smtClean="0"/>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7</a:t>
            </a:fld>
            <a:endParaRPr lang="nl-NL"/>
          </a:p>
        </p:txBody>
      </p:sp>
    </p:spTree>
    <p:extLst>
      <p:ext uri="{BB962C8B-B14F-4D97-AF65-F5344CB8AC3E}">
        <p14:creationId xmlns:p14="http://schemas.microsoft.com/office/powerpoint/2010/main" val="37414653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8</a:t>
            </a:fld>
            <a:endParaRPr lang="nl-NL"/>
          </a:p>
        </p:txBody>
      </p:sp>
    </p:spTree>
    <p:extLst>
      <p:ext uri="{BB962C8B-B14F-4D97-AF65-F5344CB8AC3E}">
        <p14:creationId xmlns:p14="http://schemas.microsoft.com/office/powerpoint/2010/main" val="1748347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err="1" smtClean="0">
                <a:solidFill>
                  <a:schemeClr val="tx1"/>
                </a:solidFill>
                <a:effectLst/>
                <a:latin typeface="+mn-lt"/>
                <a:ea typeface="+mn-ea"/>
                <a:cs typeface="+mn-cs"/>
              </a:rPr>
              <a:t>Filmpje</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https://www.youtube.com/watch?v=zJIZ3mO0PUQ</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Deze</a:t>
            </a:r>
            <a:r>
              <a:rPr lang="en-US" sz="1200" kern="1200" baseline="0" dirty="0" smtClean="0">
                <a:solidFill>
                  <a:schemeClr val="tx1"/>
                </a:solidFill>
                <a:effectLst/>
                <a:latin typeface="+mn-lt"/>
                <a:ea typeface="+mn-ea"/>
                <a:cs typeface="+mn-cs"/>
              </a:rPr>
              <a:t> clip is </a:t>
            </a:r>
            <a:r>
              <a:rPr lang="en-US" sz="1200" kern="1200" baseline="0" dirty="0" err="1" smtClean="0">
                <a:solidFill>
                  <a:schemeClr val="tx1"/>
                </a:solidFill>
                <a:effectLst/>
                <a:latin typeface="+mn-lt"/>
                <a:ea typeface="+mn-ea"/>
                <a:cs typeface="+mn-cs"/>
              </a:rPr>
              <a:t>een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samenwerking</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tussen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muzikant</a:t>
            </a:r>
            <a:r>
              <a:rPr lang="en-US" sz="1200" kern="1200" baseline="0" dirty="0" smtClean="0">
                <a:solidFill>
                  <a:schemeClr val="tx1"/>
                </a:solidFill>
                <a:effectLst/>
                <a:latin typeface="+mn-lt"/>
                <a:ea typeface="+mn-ea"/>
                <a:cs typeface="+mn-cs"/>
              </a:rPr>
              <a:t> Typhoon </a:t>
            </a:r>
            <a:r>
              <a:rPr lang="en-US" sz="1200" kern="1200" baseline="0" dirty="0" err="1" smtClean="0">
                <a:solidFill>
                  <a:schemeClr val="tx1"/>
                </a:solidFill>
                <a:effectLst/>
                <a:latin typeface="+mn-lt"/>
                <a:ea typeface="+mn-ea"/>
                <a:cs typeface="+mn-cs"/>
              </a:rPr>
              <a:t>en</a:t>
            </a:r>
            <a:r>
              <a:rPr lang="en-US" sz="1200" kern="1200" baseline="0" dirty="0" smtClean="0">
                <a:solidFill>
                  <a:schemeClr val="tx1"/>
                </a:solidFill>
                <a:effectLst/>
                <a:latin typeface="+mn-lt"/>
                <a:ea typeface="+mn-ea"/>
                <a:cs typeface="+mn-cs"/>
              </a:rPr>
              <a:t> Het </a:t>
            </a:r>
            <a:r>
              <a:rPr lang="en-US" sz="1200" kern="1200" baseline="0" dirty="0" err="1" smtClean="0">
                <a:solidFill>
                  <a:schemeClr val="tx1"/>
                </a:solidFill>
                <a:effectLst/>
                <a:latin typeface="+mn-lt"/>
                <a:ea typeface="+mn-ea"/>
                <a:cs typeface="+mn-cs"/>
              </a:rPr>
              <a:t>Klokhuis</a:t>
            </a:r>
            <a:r>
              <a:rPr lang="en-US" sz="1200" kern="1200" baseline="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nl-NL"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nl-NL" sz="1200" kern="1200" dirty="0" smtClean="0">
              <a:solidFill>
                <a:schemeClr val="tx1"/>
              </a:solidFill>
              <a:effectLst/>
              <a:latin typeface="+mn-lt"/>
              <a:ea typeface="+mn-ea"/>
              <a:cs typeface="+mn-cs"/>
            </a:endParaRPr>
          </a:p>
          <a:p>
            <a:endParaRPr lang="nl-NL" dirty="0"/>
          </a:p>
        </p:txBody>
      </p:sp>
      <p:sp>
        <p:nvSpPr>
          <p:cNvPr id="4" name="Slide Number Placeholder 3"/>
          <p:cNvSpPr>
            <a:spLocks noGrp="1"/>
          </p:cNvSpPr>
          <p:nvPr>
            <p:ph type="sldNum" sz="quarter" idx="10"/>
          </p:nvPr>
        </p:nvSpPr>
        <p:spPr/>
        <p:txBody>
          <a:bodyPr/>
          <a:lstStyle/>
          <a:p>
            <a:fld id="{68E9AE4A-B536-42E4-B619-85F504FABA15}" type="slidenum">
              <a:rPr lang="nl-NL" smtClean="0"/>
              <a:t>9</a:t>
            </a:fld>
            <a:endParaRPr lang="nl-NL"/>
          </a:p>
        </p:txBody>
      </p:sp>
    </p:spTree>
    <p:extLst>
      <p:ext uri="{BB962C8B-B14F-4D97-AF65-F5344CB8AC3E}">
        <p14:creationId xmlns:p14="http://schemas.microsoft.com/office/powerpoint/2010/main" val="2778948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nl-NL"/>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nl-NL"/>
          </a:p>
        </p:txBody>
      </p:sp>
      <p:sp>
        <p:nvSpPr>
          <p:cNvPr id="4" name="Date Placeholder 3"/>
          <p:cNvSpPr>
            <a:spLocks noGrp="1"/>
          </p:cNvSpPr>
          <p:nvPr>
            <p:ph type="dt" sz="half" idx="10"/>
          </p:nvPr>
        </p:nvSpPr>
        <p:spPr/>
        <p:txBody>
          <a:bodyPr/>
          <a:lstStyle/>
          <a:p>
            <a:fld id="{88331A96-38C3-4EF4-A822-A95F34F38412}" type="datetimeFigureOut">
              <a:rPr lang="nl-NL" smtClean="0"/>
              <a:t>26-04-2018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9FB2233-185C-4BB1-B48A-4DC8486645EC}" type="slidenum">
              <a:rPr lang="nl-NL" smtClean="0"/>
              <a:t>‹#›</a:t>
            </a:fld>
            <a:endParaRPr lang="nl-NL"/>
          </a:p>
        </p:txBody>
      </p:sp>
    </p:spTree>
    <p:extLst>
      <p:ext uri="{BB962C8B-B14F-4D97-AF65-F5344CB8AC3E}">
        <p14:creationId xmlns:p14="http://schemas.microsoft.com/office/powerpoint/2010/main" val="1976787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88331A96-38C3-4EF4-A822-A95F34F38412}" type="datetimeFigureOut">
              <a:rPr lang="nl-NL" smtClean="0"/>
              <a:t>26-04-2018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9FB2233-185C-4BB1-B48A-4DC8486645EC}" type="slidenum">
              <a:rPr lang="nl-NL" smtClean="0"/>
              <a:t>‹#›</a:t>
            </a:fld>
            <a:endParaRPr lang="nl-NL"/>
          </a:p>
        </p:txBody>
      </p:sp>
    </p:spTree>
    <p:extLst>
      <p:ext uri="{BB962C8B-B14F-4D97-AF65-F5344CB8AC3E}">
        <p14:creationId xmlns:p14="http://schemas.microsoft.com/office/powerpoint/2010/main" val="4044729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nl-NL"/>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88331A96-38C3-4EF4-A822-A95F34F38412}" type="datetimeFigureOut">
              <a:rPr lang="nl-NL" smtClean="0"/>
              <a:t>26-04-2018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9FB2233-185C-4BB1-B48A-4DC8486645EC}" type="slidenum">
              <a:rPr lang="nl-NL" smtClean="0"/>
              <a:t>‹#›</a:t>
            </a:fld>
            <a:endParaRPr lang="nl-NL"/>
          </a:p>
        </p:txBody>
      </p:sp>
    </p:spTree>
    <p:extLst>
      <p:ext uri="{BB962C8B-B14F-4D97-AF65-F5344CB8AC3E}">
        <p14:creationId xmlns:p14="http://schemas.microsoft.com/office/powerpoint/2010/main" val="213874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10"/>
          </p:nvPr>
        </p:nvSpPr>
        <p:spPr/>
        <p:txBody>
          <a:bodyPr/>
          <a:lstStyle/>
          <a:p>
            <a:fld id="{88331A96-38C3-4EF4-A822-A95F34F38412}" type="datetimeFigureOut">
              <a:rPr lang="nl-NL" smtClean="0"/>
              <a:t>26-04-2018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9FB2233-185C-4BB1-B48A-4DC8486645EC}" type="slidenum">
              <a:rPr lang="nl-NL" smtClean="0"/>
              <a:t>‹#›</a:t>
            </a:fld>
            <a:endParaRPr lang="nl-NL"/>
          </a:p>
        </p:txBody>
      </p:sp>
    </p:spTree>
    <p:extLst>
      <p:ext uri="{BB962C8B-B14F-4D97-AF65-F5344CB8AC3E}">
        <p14:creationId xmlns:p14="http://schemas.microsoft.com/office/powerpoint/2010/main" val="3504887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nl-NL"/>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331A96-38C3-4EF4-A822-A95F34F38412}" type="datetimeFigureOut">
              <a:rPr lang="nl-NL" smtClean="0"/>
              <a:t>26-04-2018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19FB2233-185C-4BB1-B48A-4DC8486645EC}" type="slidenum">
              <a:rPr lang="nl-NL" smtClean="0"/>
              <a:t>‹#›</a:t>
            </a:fld>
            <a:endParaRPr lang="nl-NL"/>
          </a:p>
        </p:txBody>
      </p:sp>
    </p:spTree>
    <p:extLst>
      <p:ext uri="{BB962C8B-B14F-4D97-AF65-F5344CB8AC3E}">
        <p14:creationId xmlns:p14="http://schemas.microsoft.com/office/powerpoint/2010/main" val="4140779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5" name="Date Placeholder 4"/>
          <p:cNvSpPr>
            <a:spLocks noGrp="1"/>
          </p:cNvSpPr>
          <p:nvPr>
            <p:ph type="dt" sz="half" idx="10"/>
          </p:nvPr>
        </p:nvSpPr>
        <p:spPr/>
        <p:txBody>
          <a:bodyPr/>
          <a:lstStyle/>
          <a:p>
            <a:fld id="{88331A96-38C3-4EF4-A822-A95F34F38412}" type="datetimeFigureOut">
              <a:rPr lang="nl-NL" smtClean="0"/>
              <a:t>26-04-2018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9FB2233-185C-4BB1-B48A-4DC8486645EC}" type="slidenum">
              <a:rPr lang="nl-NL" smtClean="0"/>
              <a:t>‹#›</a:t>
            </a:fld>
            <a:endParaRPr lang="nl-NL"/>
          </a:p>
        </p:txBody>
      </p:sp>
    </p:spTree>
    <p:extLst>
      <p:ext uri="{BB962C8B-B14F-4D97-AF65-F5344CB8AC3E}">
        <p14:creationId xmlns:p14="http://schemas.microsoft.com/office/powerpoint/2010/main" val="2437203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nl-NL"/>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7" name="Date Placeholder 6"/>
          <p:cNvSpPr>
            <a:spLocks noGrp="1"/>
          </p:cNvSpPr>
          <p:nvPr>
            <p:ph type="dt" sz="half" idx="10"/>
          </p:nvPr>
        </p:nvSpPr>
        <p:spPr/>
        <p:txBody>
          <a:bodyPr/>
          <a:lstStyle/>
          <a:p>
            <a:fld id="{88331A96-38C3-4EF4-A822-A95F34F38412}" type="datetimeFigureOut">
              <a:rPr lang="nl-NL" smtClean="0"/>
              <a:t>26-04-2018</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19FB2233-185C-4BB1-B48A-4DC8486645EC}" type="slidenum">
              <a:rPr lang="nl-NL" smtClean="0"/>
              <a:t>‹#›</a:t>
            </a:fld>
            <a:endParaRPr lang="nl-NL"/>
          </a:p>
        </p:txBody>
      </p:sp>
    </p:spTree>
    <p:extLst>
      <p:ext uri="{BB962C8B-B14F-4D97-AF65-F5344CB8AC3E}">
        <p14:creationId xmlns:p14="http://schemas.microsoft.com/office/powerpoint/2010/main" val="2492650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NL"/>
          </a:p>
        </p:txBody>
      </p:sp>
      <p:sp>
        <p:nvSpPr>
          <p:cNvPr id="3" name="Date Placeholder 2"/>
          <p:cNvSpPr>
            <a:spLocks noGrp="1"/>
          </p:cNvSpPr>
          <p:nvPr>
            <p:ph type="dt" sz="half" idx="10"/>
          </p:nvPr>
        </p:nvSpPr>
        <p:spPr/>
        <p:txBody>
          <a:bodyPr/>
          <a:lstStyle/>
          <a:p>
            <a:fld id="{88331A96-38C3-4EF4-A822-A95F34F38412}" type="datetimeFigureOut">
              <a:rPr lang="nl-NL" smtClean="0"/>
              <a:t>26-04-2018</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19FB2233-185C-4BB1-B48A-4DC8486645EC}" type="slidenum">
              <a:rPr lang="nl-NL" smtClean="0"/>
              <a:t>‹#›</a:t>
            </a:fld>
            <a:endParaRPr lang="nl-NL"/>
          </a:p>
        </p:txBody>
      </p:sp>
    </p:spTree>
    <p:extLst>
      <p:ext uri="{BB962C8B-B14F-4D97-AF65-F5344CB8AC3E}">
        <p14:creationId xmlns:p14="http://schemas.microsoft.com/office/powerpoint/2010/main" val="611526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331A96-38C3-4EF4-A822-A95F34F38412}" type="datetimeFigureOut">
              <a:rPr lang="nl-NL" smtClean="0"/>
              <a:t>26-04-2018</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19FB2233-185C-4BB1-B48A-4DC8486645EC}" type="slidenum">
              <a:rPr lang="nl-NL" smtClean="0"/>
              <a:t>‹#›</a:t>
            </a:fld>
            <a:endParaRPr lang="nl-NL"/>
          </a:p>
        </p:txBody>
      </p:sp>
    </p:spTree>
    <p:extLst>
      <p:ext uri="{BB962C8B-B14F-4D97-AF65-F5344CB8AC3E}">
        <p14:creationId xmlns:p14="http://schemas.microsoft.com/office/powerpoint/2010/main" val="3027543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nl-NL"/>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331A96-38C3-4EF4-A822-A95F34F38412}" type="datetimeFigureOut">
              <a:rPr lang="nl-NL" smtClean="0"/>
              <a:t>26-04-2018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9FB2233-185C-4BB1-B48A-4DC8486645EC}" type="slidenum">
              <a:rPr lang="nl-NL" smtClean="0"/>
              <a:t>‹#›</a:t>
            </a:fld>
            <a:endParaRPr lang="nl-NL"/>
          </a:p>
        </p:txBody>
      </p:sp>
    </p:spTree>
    <p:extLst>
      <p:ext uri="{BB962C8B-B14F-4D97-AF65-F5344CB8AC3E}">
        <p14:creationId xmlns:p14="http://schemas.microsoft.com/office/powerpoint/2010/main" val="38653406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nl-NL"/>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331A96-38C3-4EF4-A822-A95F34F38412}" type="datetimeFigureOut">
              <a:rPr lang="nl-NL" smtClean="0"/>
              <a:t>26-04-2018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19FB2233-185C-4BB1-B48A-4DC8486645EC}" type="slidenum">
              <a:rPr lang="nl-NL" smtClean="0"/>
              <a:t>‹#›</a:t>
            </a:fld>
            <a:endParaRPr lang="nl-NL"/>
          </a:p>
        </p:txBody>
      </p:sp>
    </p:spTree>
    <p:extLst>
      <p:ext uri="{BB962C8B-B14F-4D97-AF65-F5344CB8AC3E}">
        <p14:creationId xmlns:p14="http://schemas.microsoft.com/office/powerpoint/2010/main" val="944697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5000"/>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nl-NL"/>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NL"/>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31A96-38C3-4EF4-A822-A95F34F38412}" type="datetimeFigureOut">
              <a:rPr lang="nl-NL" smtClean="0"/>
              <a:t>26-04-2018</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B2233-185C-4BB1-B48A-4DC8486645EC}" type="slidenum">
              <a:rPr lang="nl-NL" smtClean="0"/>
              <a:t>‹#›</a:t>
            </a:fld>
            <a:endParaRPr lang="nl-NL"/>
          </a:p>
        </p:txBody>
      </p:sp>
    </p:spTree>
    <p:extLst>
      <p:ext uri="{BB962C8B-B14F-4D97-AF65-F5344CB8AC3E}">
        <p14:creationId xmlns:p14="http://schemas.microsoft.com/office/powerpoint/2010/main" val="15444793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0.jpg"/><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3.jpg"/><Relationship Id="rId1" Type="http://schemas.openxmlformats.org/officeDocument/2006/relationships/slideLayout" Target="../slideLayouts/slideLayout2.xml"/><Relationship Id="rId5" Type="http://schemas.microsoft.com/office/2007/relationships/hdphoto" Target="../media/hdphoto9.wdp"/><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42.png"/><Relationship Id="rId7" Type="http://schemas.openxmlformats.org/officeDocument/2006/relationships/image" Target="../media/image47.png"/><Relationship Id="rId12" Type="http://schemas.microsoft.com/office/2007/relationships/hdphoto" Target="../media/hdphoto7.wdp"/><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6.png"/><Relationship Id="rId11" Type="http://schemas.openxmlformats.org/officeDocument/2006/relationships/image" Target="../media/image36.png"/><Relationship Id="rId5" Type="http://schemas.openxmlformats.org/officeDocument/2006/relationships/slide" Target="slide11.xml"/><Relationship Id="rId10" Type="http://schemas.microsoft.com/office/2007/relationships/hdphoto" Target="../media/hdphoto10.wdp"/><Relationship Id="rId4" Type="http://schemas.openxmlformats.org/officeDocument/2006/relationships/image" Target="../media/image37.png"/><Relationship Id="rId9" Type="http://schemas.openxmlformats.org/officeDocument/2006/relationships/image" Target="../media/image49.png"/></Relationships>
</file>

<file path=ppt/slides/_rels/slide14.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50.jpg"/><Relationship Id="rId7" Type="http://schemas.openxmlformats.org/officeDocument/2006/relationships/image" Target="../media/image5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37.png"/><Relationship Id="rId10" Type="http://schemas.microsoft.com/office/2007/relationships/hdphoto" Target="../media/hdphoto9.wdp"/><Relationship Id="rId4" Type="http://schemas.openxmlformats.org/officeDocument/2006/relationships/image" Target="../media/image42.png"/><Relationship Id="rId9" Type="http://schemas.openxmlformats.org/officeDocument/2006/relationships/image" Target="../media/image53.png"/></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7.png"/><Relationship Id="rId18" Type="http://schemas.openxmlformats.org/officeDocument/2006/relationships/image" Target="../media/image37.png"/><Relationship Id="rId3" Type="http://schemas.openxmlformats.org/officeDocument/2006/relationships/image" Target="../media/image36.png"/><Relationship Id="rId21" Type="http://schemas.openxmlformats.org/officeDocument/2006/relationships/slide" Target="slide16.xml"/><Relationship Id="rId7" Type="http://schemas.microsoft.com/office/2007/relationships/hdphoto" Target="../media/hdphoto3.wdp"/><Relationship Id="rId12" Type="http://schemas.microsoft.com/office/2007/relationships/hdphoto" Target="../media/hdphoto5.wdp"/><Relationship Id="rId17" Type="http://schemas.openxmlformats.org/officeDocument/2006/relationships/image" Target="../media/image20.gif"/><Relationship Id="rId2" Type="http://schemas.openxmlformats.org/officeDocument/2006/relationships/notesSlide" Target="../notesSlides/notesSlide13.xml"/><Relationship Id="rId16" Type="http://schemas.microsoft.com/office/2007/relationships/hdphoto" Target="../media/hdphoto6.wdp"/><Relationship Id="rId20" Type="http://schemas.microsoft.com/office/2007/relationships/hdphoto" Target="../media/hdphoto1.wdp"/><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6.png"/><Relationship Id="rId5" Type="http://schemas.openxmlformats.org/officeDocument/2006/relationships/image" Target="../media/image11.gif"/><Relationship Id="rId15" Type="http://schemas.openxmlformats.org/officeDocument/2006/relationships/image" Target="../media/image19.png"/><Relationship Id="rId10" Type="http://schemas.openxmlformats.org/officeDocument/2006/relationships/image" Target="../media/image15.png"/><Relationship Id="rId19" Type="http://schemas.openxmlformats.org/officeDocument/2006/relationships/image" Target="../media/image38.png"/><Relationship Id="rId4" Type="http://schemas.microsoft.com/office/2007/relationships/hdphoto" Target="../media/hdphoto7.wdp"/><Relationship Id="rId9" Type="http://schemas.microsoft.com/office/2007/relationships/hdphoto" Target="../media/hdphoto4.wdp"/><Relationship Id="rId14" Type="http://schemas.openxmlformats.org/officeDocument/2006/relationships/image" Target="../media/image18.gif"/></Relationships>
</file>

<file path=ppt/slides/_rels/slide16.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18" Type="http://schemas.openxmlformats.org/officeDocument/2006/relationships/image" Target="../media/image62.png"/><Relationship Id="rId3" Type="http://schemas.openxmlformats.org/officeDocument/2006/relationships/image" Target="../media/image2.png"/><Relationship Id="rId21" Type="http://schemas.openxmlformats.org/officeDocument/2006/relationships/image" Target="../media/image65.png"/><Relationship Id="rId7" Type="http://schemas.openxmlformats.org/officeDocument/2006/relationships/image" Target="../media/image9.png"/><Relationship Id="rId12" Type="http://schemas.openxmlformats.org/officeDocument/2006/relationships/image" Target="../media/image58.png"/><Relationship Id="rId17" Type="http://schemas.openxmlformats.org/officeDocument/2006/relationships/image" Target="../media/image61.png"/><Relationship Id="rId2" Type="http://schemas.openxmlformats.org/officeDocument/2006/relationships/notesSlide" Target="../notesSlides/notesSlide14.xml"/><Relationship Id="rId16" Type="http://schemas.microsoft.com/office/2007/relationships/hdphoto" Target="../media/hdphoto12.wdp"/><Relationship Id="rId20" Type="http://schemas.openxmlformats.org/officeDocument/2006/relationships/image" Target="../media/image64.png"/><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57.png"/><Relationship Id="rId5" Type="http://schemas.openxmlformats.org/officeDocument/2006/relationships/image" Target="../media/image5.png"/><Relationship Id="rId15" Type="http://schemas.openxmlformats.org/officeDocument/2006/relationships/image" Target="../media/image60.png"/><Relationship Id="rId10" Type="http://schemas.openxmlformats.org/officeDocument/2006/relationships/image" Target="../media/image56.png"/><Relationship Id="rId19" Type="http://schemas.openxmlformats.org/officeDocument/2006/relationships/image" Target="../media/image63.png"/><Relationship Id="rId4" Type="http://schemas.openxmlformats.org/officeDocument/2006/relationships/image" Target="../media/image4.png"/><Relationship Id="rId9" Type="http://schemas.openxmlformats.org/officeDocument/2006/relationships/image" Target="../media/image55.png"/><Relationship Id="rId14" Type="http://schemas.microsoft.com/office/2007/relationships/hdphoto" Target="../media/hdphoto11.wdp"/><Relationship Id="rId22"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2.png"/><Relationship Id="rId3" Type="http://schemas.openxmlformats.org/officeDocument/2006/relationships/hyperlink" Target="http://www.schooltv.nl/video/overbevissing-de-vissen-raken-op/#q=overbevissing" TargetMode="External"/><Relationship Id="rId7" Type="http://schemas.openxmlformats.org/officeDocument/2006/relationships/image" Target="../media/image68.png"/><Relationship Id="rId12" Type="http://schemas.openxmlformats.org/officeDocument/2006/relationships/image" Target="../media/image7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7.gif"/><Relationship Id="rId11" Type="http://schemas.microsoft.com/office/2007/relationships/hdphoto" Target="../media/hdphoto14.wdp"/><Relationship Id="rId5" Type="http://schemas.openxmlformats.org/officeDocument/2006/relationships/image" Target="../media/image64.png"/><Relationship Id="rId10" Type="http://schemas.openxmlformats.org/officeDocument/2006/relationships/image" Target="../media/image70.png"/><Relationship Id="rId4" Type="http://schemas.openxmlformats.org/officeDocument/2006/relationships/image" Target="../media/image66.png"/><Relationship Id="rId9" Type="http://schemas.microsoft.com/office/2007/relationships/hdphoto" Target="../media/hdphoto13.wdp"/></Relationships>
</file>

<file path=ppt/slides/_rels/slide18.xml.rels><?xml version="1.0" encoding="UTF-8" standalone="yes"?>
<Relationships xmlns="http://schemas.openxmlformats.org/package/2006/relationships"><Relationship Id="rId8" Type="http://schemas.microsoft.com/office/2007/relationships/hdphoto" Target="../media/hdphoto15.wdp"/><Relationship Id="rId13" Type="http://schemas.openxmlformats.org/officeDocument/2006/relationships/image" Target="../media/image79.png"/><Relationship Id="rId18" Type="http://schemas.openxmlformats.org/officeDocument/2006/relationships/image" Target="../media/image82.png"/><Relationship Id="rId3" Type="http://schemas.openxmlformats.org/officeDocument/2006/relationships/image" Target="../media/image11.gif"/><Relationship Id="rId7" Type="http://schemas.openxmlformats.org/officeDocument/2006/relationships/image" Target="../media/image75.png"/><Relationship Id="rId12" Type="http://schemas.openxmlformats.org/officeDocument/2006/relationships/image" Target="../media/image78.png"/><Relationship Id="rId17" Type="http://schemas.microsoft.com/office/2007/relationships/hdphoto" Target="../media/hdphoto18.wdp"/><Relationship Id="rId2" Type="http://schemas.openxmlformats.org/officeDocument/2006/relationships/notesSlide" Target="../notesSlides/notesSlide16.xml"/><Relationship Id="rId16" Type="http://schemas.openxmlformats.org/officeDocument/2006/relationships/image" Target="../media/image81.png"/><Relationship Id="rId1" Type="http://schemas.openxmlformats.org/officeDocument/2006/relationships/slideLayout" Target="../slideLayouts/slideLayout2.xml"/><Relationship Id="rId6" Type="http://schemas.openxmlformats.org/officeDocument/2006/relationships/image" Target="../media/image64.png"/><Relationship Id="rId11" Type="http://schemas.microsoft.com/office/2007/relationships/hdphoto" Target="../media/hdphoto16.wdp"/><Relationship Id="rId5" Type="http://schemas.openxmlformats.org/officeDocument/2006/relationships/image" Target="../media/image74.jpeg"/><Relationship Id="rId15" Type="http://schemas.microsoft.com/office/2007/relationships/hdphoto" Target="../media/hdphoto17.wdp"/><Relationship Id="rId10" Type="http://schemas.openxmlformats.org/officeDocument/2006/relationships/image" Target="../media/image77.png"/><Relationship Id="rId19" Type="http://schemas.openxmlformats.org/officeDocument/2006/relationships/image" Target="../media/image83.png"/><Relationship Id="rId4" Type="http://schemas.openxmlformats.org/officeDocument/2006/relationships/image" Target="../media/image73.png"/><Relationship Id="rId9" Type="http://schemas.openxmlformats.org/officeDocument/2006/relationships/image" Target="../media/image76.png"/><Relationship Id="rId14" Type="http://schemas.openxmlformats.org/officeDocument/2006/relationships/image" Target="../media/image80.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64.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18" Type="http://schemas.openxmlformats.org/officeDocument/2006/relationships/image" Target="../media/image62.png"/><Relationship Id="rId3" Type="http://schemas.openxmlformats.org/officeDocument/2006/relationships/image" Target="../media/image2.png"/><Relationship Id="rId7" Type="http://schemas.openxmlformats.org/officeDocument/2006/relationships/image" Target="../media/image9.png"/><Relationship Id="rId12" Type="http://schemas.openxmlformats.org/officeDocument/2006/relationships/image" Target="../media/image58.png"/><Relationship Id="rId17" Type="http://schemas.openxmlformats.org/officeDocument/2006/relationships/image" Target="../media/image61.png"/><Relationship Id="rId2" Type="http://schemas.openxmlformats.org/officeDocument/2006/relationships/notesSlide" Target="../notesSlides/notesSlide18.xml"/><Relationship Id="rId16" Type="http://schemas.microsoft.com/office/2007/relationships/hdphoto" Target="../media/hdphoto12.wdp"/><Relationship Id="rId20" Type="http://schemas.openxmlformats.org/officeDocument/2006/relationships/image" Target="../media/image64.png"/><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57.png"/><Relationship Id="rId5" Type="http://schemas.openxmlformats.org/officeDocument/2006/relationships/image" Target="../media/image5.png"/><Relationship Id="rId15" Type="http://schemas.openxmlformats.org/officeDocument/2006/relationships/image" Target="../media/image60.png"/><Relationship Id="rId10" Type="http://schemas.openxmlformats.org/officeDocument/2006/relationships/image" Target="../media/image56.png"/><Relationship Id="rId19" Type="http://schemas.openxmlformats.org/officeDocument/2006/relationships/image" Target="../media/image63.png"/><Relationship Id="rId4" Type="http://schemas.openxmlformats.org/officeDocument/2006/relationships/image" Target="../media/image4.png"/><Relationship Id="rId9" Type="http://schemas.openxmlformats.org/officeDocument/2006/relationships/image" Target="../media/image55.png"/><Relationship Id="rId14" Type="http://schemas.microsoft.com/office/2007/relationships/hdphoto" Target="../media/hdphoto11.wdp"/></Relationships>
</file>

<file path=ppt/slides/_rels/slide21.xml.rels><?xml version="1.0" encoding="UTF-8" standalone="yes"?>
<Relationships xmlns="http://schemas.openxmlformats.org/package/2006/relationships"><Relationship Id="rId3" Type="http://schemas.openxmlformats.org/officeDocument/2006/relationships/image" Target="../media/image85.png"/><Relationship Id="rId7" Type="http://schemas.microsoft.com/office/2007/relationships/hdphoto" Target="../media/hdphoto10.wdp"/><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jp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4.png"/><Relationship Id="rId7" Type="http://schemas.openxmlformats.org/officeDocument/2006/relationships/image" Target="../media/image89.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5.png"/><Relationship Id="rId4" Type="http://schemas.openxmlformats.org/officeDocument/2006/relationships/image" Target="../media/image5.png"/><Relationship Id="rId9" Type="http://schemas.microsoft.com/office/2007/relationships/hdphoto" Target="../media/hdphoto10.wdp"/></Relationships>
</file>

<file path=ppt/slides/_rels/slide23.xml.rels><?xml version="1.0" encoding="UTF-8" standalone="yes"?>
<Relationships xmlns="http://schemas.openxmlformats.org/package/2006/relationships"><Relationship Id="rId8" Type="http://schemas.openxmlformats.org/officeDocument/2006/relationships/slide" Target="slide24.xml"/><Relationship Id="rId13" Type="http://schemas.openxmlformats.org/officeDocument/2006/relationships/image" Target="../media/image58.png"/><Relationship Id="rId18" Type="http://schemas.openxmlformats.org/officeDocument/2006/relationships/image" Target="../media/image61.png"/><Relationship Id="rId3" Type="http://schemas.openxmlformats.org/officeDocument/2006/relationships/image" Target="../media/image2.png"/><Relationship Id="rId21" Type="http://schemas.openxmlformats.org/officeDocument/2006/relationships/image" Target="../media/image64.png"/><Relationship Id="rId7" Type="http://schemas.openxmlformats.org/officeDocument/2006/relationships/image" Target="../media/image9.png"/><Relationship Id="rId12" Type="http://schemas.openxmlformats.org/officeDocument/2006/relationships/image" Target="../media/image57.png"/><Relationship Id="rId17" Type="http://schemas.microsoft.com/office/2007/relationships/hdphoto" Target="../media/hdphoto12.wdp"/><Relationship Id="rId2" Type="http://schemas.openxmlformats.org/officeDocument/2006/relationships/notesSlide" Target="../notesSlides/notesSlide21.xml"/><Relationship Id="rId16" Type="http://schemas.openxmlformats.org/officeDocument/2006/relationships/image" Target="../media/image60.png"/><Relationship Id="rId20" Type="http://schemas.openxmlformats.org/officeDocument/2006/relationships/image" Target="../media/image63.png"/><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56.png"/><Relationship Id="rId5" Type="http://schemas.openxmlformats.org/officeDocument/2006/relationships/image" Target="../media/image5.png"/><Relationship Id="rId15" Type="http://schemas.microsoft.com/office/2007/relationships/hdphoto" Target="../media/hdphoto11.wdp"/><Relationship Id="rId23" Type="http://schemas.microsoft.com/office/2007/relationships/hdphoto" Target="../media/hdphoto1.wdp"/><Relationship Id="rId10" Type="http://schemas.openxmlformats.org/officeDocument/2006/relationships/image" Target="../media/image55.png"/><Relationship Id="rId19" Type="http://schemas.openxmlformats.org/officeDocument/2006/relationships/image" Target="../media/image62.png"/><Relationship Id="rId4" Type="http://schemas.openxmlformats.org/officeDocument/2006/relationships/image" Target="../media/image4.png"/><Relationship Id="rId9" Type="http://schemas.openxmlformats.org/officeDocument/2006/relationships/image" Target="../media/image54.png"/><Relationship Id="rId14" Type="http://schemas.openxmlformats.org/officeDocument/2006/relationships/image" Target="../media/image59.png"/><Relationship Id="rId22" Type="http://schemas.openxmlformats.org/officeDocument/2006/relationships/image" Target="../media/image65.png"/></Relationships>
</file>

<file path=ppt/slides/_rels/slide24.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56.png"/><Relationship Id="rId3" Type="http://schemas.openxmlformats.org/officeDocument/2006/relationships/image" Target="../media/image90.png"/><Relationship Id="rId7" Type="http://schemas.openxmlformats.org/officeDocument/2006/relationships/image" Target="../media/image4.png"/><Relationship Id="rId12" Type="http://schemas.openxmlformats.org/officeDocument/2006/relationships/image" Target="../media/image55.png"/><Relationship Id="rId2" Type="http://schemas.openxmlformats.org/officeDocument/2006/relationships/notesSlide" Target="../notesSlides/notesSlide22.xml"/><Relationship Id="rId16" Type="http://schemas.openxmlformats.org/officeDocument/2006/relationships/image" Target="../media/image92.png"/><Relationship Id="rId1" Type="http://schemas.openxmlformats.org/officeDocument/2006/relationships/slideLayout" Target="../slideLayouts/slideLayout6.xml"/><Relationship Id="rId6" Type="http://schemas.openxmlformats.org/officeDocument/2006/relationships/image" Target="../media/image2.png"/><Relationship Id="rId11" Type="http://schemas.openxmlformats.org/officeDocument/2006/relationships/image" Target="../media/image54.png"/><Relationship Id="rId5" Type="http://schemas.microsoft.com/office/2007/relationships/hdphoto" Target="../media/hdphoto1.wdp"/><Relationship Id="rId15" Type="http://schemas.openxmlformats.org/officeDocument/2006/relationships/image" Target="../media/image64.png"/><Relationship Id="rId10" Type="http://schemas.openxmlformats.org/officeDocument/2006/relationships/image" Target="../media/image9.png"/><Relationship Id="rId4" Type="http://schemas.openxmlformats.org/officeDocument/2006/relationships/image" Target="../media/image91.png"/><Relationship Id="rId9" Type="http://schemas.openxmlformats.org/officeDocument/2006/relationships/image" Target="../media/image8.png"/><Relationship Id="rId14" Type="http://schemas.openxmlformats.org/officeDocument/2006/relationships/image" Target="../media/image63.png"/></Relationships>
</file>

<file path=ppt/slides/_rels/slide25.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93.png"/><Relationship Id="rId3" Type="http://schemas.openxmlformats.org/officeDocument/2006/relationships/image" Target="../media/image2.png"/><Relationship Id="rId7" Type="http://schemas.openxmlformats.org/officeDocument/2006/relationships/image" Target="../media/image9.png"/><Relationship Id="rId12" Type="http://schemas.openxmlformats.org/officeDocument/2006/relationships/hyperlink" Target="http://www.schooltv.nl/video/het-broeikaseffect-de-aarde-warmt-op/#q=broeikaseffect"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64.png"/><Relationship Id="rId5" Type="http://schemas.openxmlformats.org/officeDocument/2006/relationships/image" Target="../media/image5.png"/><Relationship Id="rId10" Type="http://schemas.openxmlformats.org/officeDocument/2006/relationships/image" Target="../media/image63.png"/><Relationship Id="rId4" Type="http://schemas.openxmlformats.org/officeDocument/2006/relationships/image" Target="../media/image4.png"/><Relationship Id="rId9" Type="http://schemas.openxmlformats.org/officeDocument/2006/relationships/image" Target="../media/image55.png"/></Relationships>
</file>

<file path=ppt/slides/_rels/slide26.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94.png"/><Relationship Id="rId3" Type="http://schemas.openxmlformats.org/officeDocument/2006/relationships/image" Target="../media/image2.png"/><Relationship Id="rId7" Type="http://schemas.openxmlformats.org/officeDocument/2006/relationships/image" Target="../media/image9.png"/><Relationship Id="rId12" Type="http://schemas.openxmlformats.org/officeDocument/2006/relationships/image" Target="../media/image64.png"/><Relationship Id="rId2" Type="http://schemas.openxmlformats.org/officeDocument/2006/relationships/image" Target="../media/image90.png"/><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63.png"/><Relationship Id="rId5" Type="http://schemas.openxmlformats.org/officeDocument/2006/relationships/image" Target="../media/image5.png"/><Relationship Id="rId10" Type="http://schemas.openxmlformats.org/officeDocument/2006/relationships/image" Target="../media/image56.png"/><Relationship Id="rId4" Type="http://schemas.openxmlformats.org/officeDocument/2006/relationships/image" Target="../media/image4.png"/><Relationship Id="rId9" Type="http://schemas.openxmlformats.org/officeDocument/2006/relationships/image" Target="../media/image55.png"/><Relationship Id="rId14" Type="http://schemas.openxmlformats.org/officeDocument/2006/relationships/image" Target="../media/image92.png"/></Relationships>
</file>

<file path=ppt/slides/_rels/slide2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64.png"/><Relationship Id="rId18" Type="http://schemas.openxmlformats.org/officeDocument/2006/relationships/image" Target="../media/image92.png"/><Relationship Id="rId3" Type="http://schemas.openxmlformats.org/officeDocument/2006/relationships/image" Target="../media/image90.png"/><Relationship Id="rId7" Type="http://schemas.openxmlformats.org/officeDocument/2006/relationships/image" Target="../media/image8.png"/><Relationship Id="rId12" Type="http://schemas.openxmlformats.org/officeDocument/2006/relationships/image" Target="../media/image63.png"/><Relationship Id="rId17" Type="http://schemas.openxmlformats.org/officeDocument/2006/relationships/image" Target="../media/image94.png"/><Relationship Id="rId2" Type="http://schemas.openxmlformats.org/officeDocument/2006/relationships/notesSlide" Target="../notesSlides/notesSlide24.xml"/><Relationship Id="rId16" Type="http://schemas.openxmlformats.org/officeDocument/2006/relationships/image" Target="../media/image97.jpeg"/><Relationship Id="rId1" Type="http://schemas.openxmlformats.org/officeDocument/2006/relationships/slideLayout" Target="../slideLayouts/slideLayout6.xml"/><Relationship Id="rId6" Type="http://schemas.openxmlformats.org/officeDocument/2006/relationships/image" Target="../media/image5.png"/><Relationship Id="rId11" Type="http://schemas.openxmlformats.org/officeDocument/2006/relationships/image" Target="../media/image56.png"/><Relationship Id="rId5" Type="http://schemas.openxmlformats.org/officeDocument/2006/relationships/image" Target="../media/image4.png"/><Relationship Id="rId15" Type="http://schemas.openxmlformats.org/officeDocument/2006/relationships/image" Target="../media/image96.png"/><Relationship Id="rId10" Type="http://schemas.openxmlformats.org/officeDocument/2006/relationships/image" Target="../media/image55.png"/><Relationship Id="rId4" Type="http://schemas.openxmlformats.org/officeDocument/2006/relationships/image" Target="../media/image2.png"/><Relationship Id="rId9" Type="http://schemas.openxmlformats.org/officeDocument/2006/relationships/image" Target="../media/image54.png"/><Relationship Id="rId14" Type="http://schemas.openxmlformats.org/officeDocument/2006/relationships/image" Target="../media/image95.jpg"/></Relationships>
</file>

<file path=ppt/slides/_rels/slide28.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64.png"/><Relationship Id="rId3" Type="http://schemas.openxmlformats.org/officeDocument/2006/relationships/image" Target="../media/image2.png"/><Relationship Id="rId7" Type="http://schemas.openxmlformats.org/officeDocument/2006/relationships/image" Target="../media/image9.png"/><Relationship Id="rId12"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57.png"/><Relationship Id="rId5" Type="http://schemas.openxmlformats.org/officeDocument/2006/relationships/image" Target="../media/image5.png"/><Relationship Id="rId10" Type="http://schemas.openxmlformats.org/officeDocument/2006/relationships/image" Target="../media/image56.png"/><Relationship Id="rId4" Type="http://schemas.openxmlformats.org/officeDocument/2006/relationships/image" Target="../media/image4.png"/><Relationship Id="rId9" Type="http://schemas.openxmlformats.org/officeDocument/2006/relationships/image" Target="../media/image55.png"/><Relationship Id="rId14" Type="http://schemas.openxmlformats.org/officeDocument/2006/relationships/image" Target="../media/image42.png"/></Relationships>
</file>

<file path=ppt/slides/_rels/slide29.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64.png"/><Relationship Id="rId3" Type="http://schemas.openxmlformats.org/officeDocument/2006/relationships/image" Target="../media/image2.png"/><Relationship Id="rId7" Type="http://schemas.openxmlformats.org/officeDocument/2006/relationships/image" Target="../media/image9.png"/><Relationship Id="rId12" Type="http://schemas.openxmlformats.org/officeDocument/2006/relationships/image" Target="../media/image63.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8.png"/><Relationship Id="rId11" Type="http://schemas.openxmlformats.org/officeDocument/2006/relationships/image" Target="../media/image57.png"/><Relationship Id="rId5" Type="http://schemas.openxmlformats.org/officeDocument/2006/relationships/image" Target="../media/image5.png"/><Relationship Id="rId10" Type="http://schemas.openxmlformats.org/officeDocument/2006/relationships/image" Target="../media/image56.png"/><Relationship Id="rId4" Type="http://schemas.openxmlformats.org/officeDocument/2006/relationships/image" Target="../media/image4.png"/><Relationship Id="rId9" Type="http://schemas.openxmlformats.org/officeDocument/2006/relationships/image" Target="../media/image55.png"/><Relationship Id="rId14" Type="http://schemas.openxmlformats.org/officeDocument/2006/relationships/image" Target="../media/image42.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13" Type="http://schemas.microsoft.com/office/2007/relationships/hdphoto" Target="../media/hdphoto5.wdp"/><Relationship Id="rId18" Type="http://schemas.openxmlformats.org/officeDocument/2006/relationships/image" Target="../media/image20.gif"/><Relationship Id="rId3" Type="http://schemas.openxmlformats.org/officeDocument/2006/relationships/image" Target="../media/image11.gif"/><Relationship Id="rId7" Type="http://schemas.microsoft.com/office/2007/relationships/hdphoto" Target="../media/hdphoto3.wdp"/><Relationship Id="rId12" Type="http://schemas.openxmlformats.org/officeDocument/2006/relationships/image" Target="../media/image16.png"/><Relationship Id="rId17" Type="http://schemas.microsoft.com/office/2007/relationships/hdphoto" Target="../media/hdphoto6.wdp"/><Relationship Id="rId2" Type="http://schemas.openxmlformats.org/officeDocument/2006/relationships/notesSlide" Target="../notesSlides/notesSlide3.xml"/><Relationship Id="rId16" Type="http://schemas.openxmlformats.org/officeDocument/2006/relationships/image" Target="../media/image19.png"/><Relationship Id="rId20" Type="http://schemas.microsoft.com/office/2007/relationships/hdphoto" Target="../media/hdphoto1.wdp"/><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5.png"/><Relationship Id="rId5" Type="http://schemas.microsoft.com/office/2007/relationships/hdphoto" Target="../media/hdphoto2.wdp"/><Relationship Id="rId15" Type="http://schemas.openxmlformats.org/officeDocument/2006/relationships/image" Target="../media/image18.gif"/><Relationship Id="rId10" Type="http://schemas.microsoft.com/office/2007/relationships/hdphoto" Target="../media/hdphoto4.wdp"/><Relationship Id="rId19" Type="http://schemas.openxmlformats.org/officeDocument/2006/relationships/image" Target="../media/image10.png"/><Relationship Id="rId4" Type="http://schemas.openxmlformats.org/officeDocument/2006/relationships/image" Target="../media/image12.png"/><Relationship Id="rId9" Type="http://schemas.openxmlformats.org/officeDocument/2006/relationships/image" Target="../media/image14.png"/><Relationship Id="rId14" Type="http://schemas.openxmlformats.org/officeDocument/2006/relationships/image" Target="../media/image17.png"/></Relationships>
</file>

<file path=ppt/slides/_rels/slide30.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56.png"/><Relationship Id="rId3" Type="http://schemas.openxmlformats.org/officeDocument/2006/relationships/image" Target="../media/image90.png"/><Relationship Id="rId7" Type="http://schemas.openxmlformats.org/officeDocument/2006/relationships/image" Target="../media/image4.png"/><Relationship Id="rId12" Type="http://schemas.openxmlformats.org/officeDocument/2006/relationships/image" Target="../media/image55.png"/><Relationship Id="rId2" Type="http://schemas.openxmlformats.org/officeDocument/2006/relationships/notesSlide" Target="../notesSlides/notesSlide27.xml"/><Relationship Id="rId16" Type="http://schemas.openxmlformats.org/officeDocument/2006/relationships/image" Target="../media/image92.png"/><Relationship Id="rId1" Type="http://schemas.openxmlformats.org/officeDocument/2006/relationships/slideLayout" Target="../slideLayouts/slideLayout6.xml"/><Relationship Id="rId6" Type="http://schemas.openxmlformats.org/officeDocument/2006/relationships/image" Target="../media/image2.png"/><Relationship Id="rId11" Type="http://schemas.openxmlformats.org/officeDocument/2006/relationships/image" Target="../media/image54.png"/><Relationship Id="rId5" Type="http://schemas.microsoft.com/office/2007/relationships/hdphoto" Target="../media/hdphoto1.wdp"/><Relationship Id="rId15" Type="http://schemas.openxmlformats.org/officeDocument/2006/relationships/image" Target="../media/image64.png"/><Relationship Id="rId10" Type="http://schemas.openxmlformats.org/officeDocument/2006/relationships/image" Target="../media/image9.png"/><Relationship Id="rId4" Type="http://schemas.openxmlformats.org/officeDocument/2006/relationships/image" Target="../media/image91.png"/><Relationship Id="rId9" Type="http://schemas.openxmlformats.org/officeDocument/2006/relationships/image" Target="../media/image8.png"/><Relationship Id="rId14" Type="http://schemas.openxmlformats.org/officeDocument/2006/relationships/image" Target="../media/image63.png"/></Relationships>
</file>

<file path=ppt/slides/_rels/slide31.xml.rels><?xml version="1.0" encoding="UTF-8" standalone="yes"?>
<Relationships xmlns="http://schemas.openxmlformats.org/package/2006/relationships"><Relationship Id="rId8" Type="http://schemas.openxmlformats.org/officeDocument/2006/relationships/image" Target="../media/image31.jpg"/><Relationship Id="rId13" Type="http://schemas.openxmlformats.org/officeDocument/2006/relationships/image" Target="../media/image34.png"/><Relationship Id="rId3" Type="http://schemas.openxmlformats.org/officeDocument/2006/relationships/slide" Target="slide13.xml"/><Relationship Id="rId7" Type="http://schemas.openxmlformats.org/officeDocument/2006/relationships/slide" Target="slide16.xml"/><Relationship Id="rId12" Type="http://schemas.openxmlformats.org/officeDocument/2006/relationships/image" Target="../media/image33.png"/><Relationship Id="rId17" Type="http://schemas.openxmlformats.org/officeDocument/2006/relationships/image" Target="../media/image3.png"/><Relationship Id="rId2" Type="http://schemas.openxmlformats.org/officeDocument/2006/relationships/notesSlide" Target="../notesSlides/notesSlide28.xml"/><Relationship Id="rId16" Type="http://schemas.microsoft.com/office/2007/relationships/hdphoto" Target="../media/hdphoto1.wdp"/><Relationship Id="rId1" Type="http://schemas.openxmlformats.org/officeDocument/2006/relationships/slideLayout" Target="../slideLayouts/slideLayout6.xml"/><Relationship Id="rId6" Type="http://schemas.openxmlformats.org/officeDocument/2006/relationships/image" Target="../media/image30.jpg"/><Relationship Id="rId11" Type="http://schemas.openxmlformats.org/officeDocument/2006/relationships/slide" Target="slide21.xml"/><Relationship Id="rId5" Type="http://schemas.openxmlformats.org/officeDocument/2006/relationships/slide" Target="slide7.xml"/><Relationship Id="rId15" Type="http://schemas.openxmlformats.org/officeDocument/2006/relationships/image" Target="../media/image10.png"/><Relationship Id="rId10" Type="http://schemas.openxmlformats.org/officeDocument/2006/relationships/slide" Target="slide18.xml"/><Relationship Id="rId4" Type="http://schemas.openxmlformats.org/officeDocument/2006/relationships/image" Target="../media/image29.jpg"/><Relationship Id="rId9" Type="http://schemas.openxmlformats.org/officeDocument/2006/relationships/image" Target="../media/image32.png"/><Relationship Id="rId14" Type="http://schemas.openxmlformats.org/officeDocument/2006/relationships/image" Target="../media/image35.png"/></Relationships>
</file>

<file path=ppt/slides/_rels/slide32.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8.gif"/><Relationship Id="rId7" Type="http://schemas.openxmlformats.org/officeDocument/2006/relationships/image" Target="../media/image100.png"/><Relationship Id="rId12" Type="http://schemas.microsoft.com/office/2007/relationships/hdphoto" Target="../media/hdphoto1.wdp"/><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04.png"/><Relationship Id="rId5" Type="http://schemas.openxmlformats.org/officeDocument/2006/relationships/image" Target="../media/image2.png"/><Relationship Id="rId10" Type="http://schemas.openxmlformats.org/officeDocument/2006/relationships/image" Target="../media/image103.png"/><Relationship Id="rId4" Type="http://schemas.openxmlformats.org/officeDocument/2006/relationships/image" Target="../media/image99.png"/><Relationship Id="rId9" Type="http://schemas.openxmlformats.org/officeDocument/2006/relationships/image" Target="../media/image10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ideo" Target="https://www.youtube.com/embed/OOhN8mMUr5s" TargetMode="External"/><Relationship Id="rId5" Type="http://schemas.openxmlformats.org/officeDocument/2006/relationships/image" Target="../media/image3.png"/><Relationship Id="rId4" Type="http://schemas.openxmlformats.org/officeDocument/2006/relationships/image" Target="../media/image105.jpe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7.png"/><Relationship Id="rId18" Type="http://schemas.openxmlformats.org/officeDocument/2006/relationships/image" Target="../media/image10.png"/><Relationship Id="rId3" Type="http://schemas.openxmlformats.org/officeDocument/2006/relationships/image" Target="../media/image21.jpeg"/><Relationship Id="rId7" Type="http://schemas.openxmlformats.org/officeDocument/2006/relationships/image" Target="../media/image3.png"/><Relationship Id="rId12" Type="http://schemas.microsoft.com/office/2007/relationships/hdphoto" Target="../media/hdphoto5.wdp"/><Relationship Id="rId17" Type="http://schemas.openxmlformats.org/officeDocument/2006/relationships/image" Target="../media/image20.gif"/><Relationship Id="rId2" Type="http://schemas.openxmlformats.org/officeDocument/2006/relationships/notesSlide" Target="../notesSlides/notesSlide4.xml"/><Relationship Id="rId16" Type="http://schemas.microsoft.com/office/2007/relationships/hdphoto" Target="../media/hdphoto6.wdp"/><Relationship Id="rId1" Type="http://schemas.openxmlformats.org/officeDocument/2006/relationships/slideLayout" Target="../slideLayouts/slideLayout6.xml"/><Relationship Id="rId6" Type="http://schemas.microsoft.com/office/2007/relationships/hdphoto" Target="../media/hdphoto3.wdp"/><Relationship Id="rId11" Type="http://schemas.openxmlformats.org/officeDocument/2006/relationships/image" Target="../media/image16.png"/><Relationship Id="rId5" Type="http://schemas.openxmlformats.org/officeDocument/2006/relationships/image" Target="../media/image13.png"/><Relationship Id="rId15" Type="http://schemas.openxmlformats.org/officeDocument/2006/relationships/image" Target="../media/image19.png"/><Relationship Id="rId10" Type="http://schemas.openxmlformats.org/officeDocument/2006/relationships/image" Target="../media/image15.png"/><Relationship Id="rId19" Type="http://schemas.microsoft.com/office/2007/relationships/hdphoto" Target="../media/hdphoto1.wdp"/><Relationship Id="rId4" Type="http://schemas.openxmlformats.org/officeDocument/2006/relationships/image" Target="../media/image22.jpeg"/><Relationship Id="rId9" Type="http://schemas.microsoft.com/office/2007/relationships/hdphoto" Target="../media/hdphoto4.wdp"/><Relationship Id="rId14" Type="http://schemas.openxmlformats.org/officeDocument/2006/relationships/image" Target="../media/image18.gif"/></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3.png"/><Relationship Id="rId7"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10.png"/><Relationship Id="rId10" Type="http://schemas.openxmlformats.org/officeDocument/2006/relationships/image" Target="../media/image27.png"/><Relationship Id="rId4" Type="http://schemas.openxmlformats.org/officeDocument/2006/relationships/image" Target="../media/image3.png"/><Relationship Id="rId9"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18" Type="http://schemas.openxmlformats.org/officeDocument/2006/relationships/hyperlink" Target="https://jeugdjournaal.nl/artikel/2185976-kinderen-ruimen-het-strand-op-voor-dieren.html?ext=html" TargetMode="External"/><Relationship Id="rId3" Type="http://schemas.openxmlformats.org/officeDocument/2006/relationships/image" Target="../media/image13.png"/><Relationship Id="rId7" Type="http://schemas.microsoft.com/office/2007/relationships/hdphoto" Target="../media/hdphoto4.wdp"/><Relationship Id="rId12" Type="http://schemas.openxmlformats.org/officeDocument/2006/relationships/image" Target="../media/image18.gif"/><Relationship Id="rId17" Type="http://schemas.microsoft.com/office/2007/relationships/hdphoto" Target="../media/hdphoto1.wdp"/><Relationship Id="rId2" Type="http://schemas.openxmlformats.org/officeDocument/2006/relationships/notesSlide" Target="../notesSlides/notesSlide6.xml"/><Relationship Id="rId16"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4.png"/><Relationship Id="rId11" Type="http://schemas.openxmlformats.org/officeDocument/2006/relationships/image" Target="../media/image17.png"/><Relationship Id="rId5" Type="http://schemas.openxmlformats.org/officeDocument/2006/relationships/image" Target="../media/image3.png"/><Relationship Id="rId15" Type="http://schemas.openxmlformats.org/officeDocument/2006/relationships/image" Target="../media/image20.gif"/><Relationship Id="rId10" Type="http://schemas.microsoft.com/office/2007/relationships/hdphoto" Target="../media/hdphoto5.wdp"/><Relationship Id="rId19" Type="http://schemas.openxmlformats.org/officeDocument/2006/relationships/image" Target="../media/image28.png"/><Relationship Id="rId4" Type="http://schemas.microsoft.com/office/2007/relationships/hdphoto" Target="../media/hdphoto3.wdp"/><Relationship Id="rId9" Type="http://schemas.openxmlformats.org/officeDocument/2006/relationships/image" Target="../media/image16.png"/><Relationship Id="rId14" Type="http://schemas.microsoft.com/office/2007/relationships/hdphoto" Target="../media/hdphoto6.wdp"/></Relationships>
</file>

<file path=ppt/slides/_rels/slide7.xml.rels><?xml version="1.0" encoding="UTF-8" standalone="yes"?>
<Relationships xmlns="http://schemas.openxmlformats.org/package/2006/relationships"><Relationship Id="rId8" Type="http://schemas.openxmlformats.org/officeDocument/2006/relationships/image" Target="../media/image31.jpg"/><Relationship Id="rId13" Type="http://schemas.openxmlformats.org/officeDocument/2006/relationships/image" Target="../media/image33.png"/><Relationship Id="rId18" Type="http://schemas.openxmlformats.org/officeDocument/2006/relationships/image" Target="../media/image3.png"/><Relationship Id="rId3" Type="http://schemas.openxmlformats.org/officeDocument/2006/relationships/slide" Target="slide16.xml"/><Relationship Id="rId7" Type="http://schemas.openxmlformats.org/officeDocument/2006/relationships/slide" Target="slide24.xml"/><Relationship Id="rId12" Type="http://schemas.openxmlformats.org/officeDocument/2006/relationships/slide" Target="slide21.xml"/><Relationship Id="rId17" Type="http://schemas.microsoft.com/office/2007/relationships/hdphoto" Target="../media/hdphoto1.wdp"/><Relationship Id="rId2" Type="http://schemas.openxmlformats.org/officeDocument/2006/relationships/notesSlide" Target="../notesSlides/notesSlide7.xml"/><Relationship Id="rId16"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30.jpg"/><Relationship Id="rId11" Type="http://schemas.openxmlformats.org/officeDocument/2006/relationships/slide" Target="slide18.xml"/><Relationship Id="rId5" Type="http://schemas.openxmlformats.org/officeDocument/2006/relationships/slide" Target="slide8.xml"/><Relationship Id="rId15" Type="http://schemas.openxmlformats.org/officeDocument/2006/relationships/image" Target="../media/image35.png"/><Relationship Id="rId10" Type="http://schemas.openxmlformats.org/officeDocument/2006/relationships/image" Target="../media/image32.png"/><Relationship Id="rId4" Type="http://schemas.openxmlformats.org/officeDocument/2006/relationships/image" Target="../media/image29.jpg"/><Relationship Id="rId9" Type="http://schemas.openxmlformats.org/officeDocument/2006/relationships/slide" Target="slide7.xml"/><Relationship Id="rId14" Type="http://schemas.openxmlformats.org/officeDocument/2006/relationships/image" Target="../media/image34.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7.png"/><Relationship Id="rId18" Type="http://schemas.openxmlformats.org/officeDocument/2006/relationships/image" Target="../media/image37.png"/><Relationship Id="rId3" Type="http://schemas.openxmlformats.org/officeDocument/2006/relationships/image" Target="../media/image36.png"/><Relationship Id="rId7" Type="http://schemas.microsoft.com/office/2007/relationships/hdphoto" Target="../media/hdphoto3.wdp"/><Relationship Id="rId12" Type="http://schemas.microsoft.com/office/2007/relationships/hdphoto" Target="../media/hdphoto5.wdp"/><Relationship Id="rId17" Type="http://schemas.openxmlformats.org/officeDocument/2006/relationships/image" Target="../media/image20.gif"/><Relationship Id="rId2" Type="http://schemas.openxmlformats.org/officeDocument/2006/relationships/notesSlide" Target="../notesSlides/notesSlide8.xml"/><Relationship Id="rId16" Type="http://schemas.microsoft.com/office/2007/relationships/hdphoto" Target="../media/hdphoto6.wdp"/><Relationship Id="rId20" Type="http://schemas.microsoft.com/office/2007/relationships/hdphoto" Target="../media/hdphoto1.wdp"/><Relationship Id="rId1" Type="http://schemas.openxmlformats.org/officeDocument/2006/relationships/slideLayout" Target="../slideLayouts/slideLayout6.xml"/><Relationship Id="rId6" Type="http://schemas.openxmlformats.org/officeDocument/2006/relationships/image" Target="../media/image13.png"/><Relationship Id="rId11" Type="http://schemas.openxmlformats.org/officeDocument/2006/relationships/image" Target="../media/image16.png"/><Relationship Id="rId5" Type="http://schemas.openxmlformats.org/officeDocument/2006/relationships/image" Target="../media/image11.gif"/><Relationship Id="rId15" Type="http://schemas.openxmlformats.org/officeDocument/2006/relationships/image" Target="../media/image19.png"/><Relationship Id="rId10" Type="http://schemas.openxmlformats.org/officeDocument/2006/relationships/image" Target="../media/image15.png"/><Relationship Id="rId19" Type="http://schemas.openxmlformats.org/officeDocument/2006/relationships/image" Target="../media/image38.png"/><Relationship Id="rId4" Type="http://schemas.microsoft.com/office/2007/relationships/hdphoto" Target="../media/hdphoto7.wdp"/><Relationship Id="rId9" Type="http://schemas.microsoft.com/office/2007/relationships/hdphoto" Target="../media/hdphoto4.wdp"/><Relationship Id="rId14" Type="http://schemas.openxmlformats.org/officeDocument/2006/relationships/image" Target="../media/image18.gif"/></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9.xml"/><Relationship Id="rId7" Type="http://schemas.openxmlformats.org/officeDocument/2006/relationships/image" Target="../media/image39.gif"/><Relationship Id="rId2" Type="http://schemas.openxmlformats.org/officeDocument/2006/relationships/slideLayout" Target="../slideLayouts/slideLayout2.xml"/><Relationship Id="rId1" Type="http://schemas.openxmlformats.org/officeDocument/2006/relationships/video" Target="https://www.youtube.com/embed/zJIZ3mO0PUQ" TargetMode="External"/><Relationship Id="rId6" Type="http://schemas.openxmlformats.org/officeDocument/2006/relationships/image" Target="../media/image20.gif"/><Relationship Id="rId5" Type="http://schemas.openxmlformats.org/officeDocument/2006/relationships/hyperlink" Target="https://www.youtube.com/watch?v=Cbq5NKH6xBs&amp;list=PLABV7PGuN1lDfsiLewPfohUFYPGIficsQ" TargetMode="External"/><Relationship Id="rId10" Type="http://schemas.openxmlformats.org/officeDocument/2006/relationships/image" Target="../media/image41.jpeg"/><Relationship Id="rId4" Type="http://schemas.openxmlformats.org/officeDocument/2006/relationships/image" Target="../media/image37.png"/><Relationship Id="rId9" Type="http://schemas.microsoft.com/office/2007/relationships/hdphoto" Target="../media/hdphoto8.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rotWithShape="1">
          <a:blip r:embed="rId3">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sp>
        <p:nvSpPr>
          <p:cNvPr id="3" name="TextBox 2"/>
          <p:cNvSpPr txBox="1"/>
          <p:nvPr/>
        </p:nvSpPr>
        <p:spPr>
          <a:xfrm>
            <a:off x="91298" y="527124"/>
            <a:ext cx="5846923" cy="923330"/>
          </a:xfrm>
          <a:prstGeom prst="rect">
            <a:avLst/>
          </a:prstGeom>
          <a:blipFill dpi="0" rotWithShape="1">
            <a:blip r:embed="rId4">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5400" b="1" dirty="0" smtClean="0">
                <a:solidFill>
                  <a:schemeClr val="bg1"/>
                </a:solidFill>
              </a:rPr>
              <a:t>LEVENDE OCEANEN</a:t>
            </a:r>
            <a:endParaRPr lang="nl-NL" sz="5400" b="1" dirty="0">
              <a:solidFill>
                <a:schemeClr val="bg1"/>
              </a:solidFill>
            </a:endParaRP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12025" y="5831955"/>
            <a:ext cx="952748" cy="932816"/>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66560" y="852337"/>
            <a:ext cx="3725681" cy="2052610"/>
          </a:xfrm>
          <a:prstGeom prst="rect">
            <a:avLst/>
          </a:prstGeom>
          <a:effectLst>
            <a:outerShdw blurRad="50800" dist="38100" dir="2700000" algn="tl" rotWithShape="0">
              <a:prstClr val="black">
                <a:alpha val="40000"/>
              </a:prstClr>
            </a:outerShdw>
          </a:effectLst>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40000"/>
              </a:prstClr>
            </a:outerShdw>
          </a:effectLst>
        </p:spPr>
      </p:pic>
      <p:pic>
        <p:nvPicPr>
          <p:cNvPr id="18" name="Picture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sp>
        <p:nvSpPr>
          <p:cNvPr id="2" name="TextBox 1"/>
          <p:cNvSpPr txBox="1"/>
          <p:nvPr/>
        </p:nvSpPr>
        <p:spPr>
          <a:xfrm>
            <a:off x="798300" y="2118741"/>
            <a:ext cx="5878175" cy="954107"/>
          </a:xfrm>
          <a:prstGeom prst="rect">
            <a:avLst/>
          </a:prstGeom>
          <a:noFill/>
        </p:spPr>
        <p:txBody>
          <a:bodyPr wrap="square" rtlCol="0">
            <a:spAutoFit/>
          </a:bodyPr>
          <a:lstStyle/>
          <a:p>
            <a:pPr algn="ctr"/>
            <a:r>
              <a:rPr lang="en-US" sz="2800" b="1" dirty="0" err="1">
                <a:solidFill>
                  <a:srgbClr val="5B8F22"/>
                </a:solidFill>
              </a:rPr>
              <a:t>D</a:t>
            </a:r>
            <a:r>
              <a:rPr lang="en-US" sz="2800" b="1" dirty="0" err="1" smtClean="0">
                <a:solidFill>
                  <a:srgbClr val="5B8F22"/>
                </a:solidFill>
              </a:rPr>
              <a:t>uik</a:t>
            </a:r>
            <a:r>
              <a:rPr lang="en-US" sz="2800" b="1" dirty="0" smtClean="0">
                <a:solidFill>
                  <a:srgbClr val="5B8F22"/>
                </a:solidFill>
              </a:rPr>
              <a:t> </a:t>
            </a:r>
            <a:r>
              <a:rPr lang="en-US" sz="2800" b="1" dirty="0" err="1" smtClean="0">
                <a:solidFill>
                  <a:srgbClr val="5B8F22"/>
                </a:solidFill>
              </a:rPr>
              <a:t>snel</a:t>
            </a:r>
            <a:r>
              <a:rPr lang="en-US" sz="2800" b="1" dirty="0" smtClean="0">
                <a:solidFill>
                  <a:srgbClr val="5B8F22"/>
                </a:solidFill>
              </a:rPr>
              <a:t> </a:t>
            </a:r>
            <a:r>
              <a:rPr lang="en-US" sz="2800" b="1" dirty="0" err="1" smtClean="0">
                <a:solidFill>
                  <a:srgbClr val="5B8F22"/>
                </a:solidFill>
              </a:rPr>
              <a:t>onder</a:t>
            </a:r>
            <a:r>
              <a:rPr lang="en-US" sz="2800" b="1" dirty="0" smtClean="0">
                <a:solidFill>
                  <a:srgbClr val="5B8F22"/>
                </a:solidFill>
              </a:rPr>
              <a:t> water in het virtual-</a:t>
            </a:r>
            <a:r>
              <a:rPr lang="en-US" sz="2800" b="1" dirty="0" err="1" smtClean="0">
                <a:solidFill>
                  <a:srgbClr val="5B8F22"/>
                </a:solidFill>
              </a:rPr>
              <a:t>realityfilmpje</a:t>
            </a:r>
            <a:endParaRPr lang="nl-NL" sz="2400" b="1" dirty="0">
              <a:solidFill>
                <a:srgbClr val="5B8F22"/>
              </a:solidFill>
            </a:endParaRPr>
          </a:p>
        </p:txBody>
      </p:sp>
      <p:pic>
        <p:nvPicPr>
          <p:cNvPr id="19" name="Picture 18"/>
          <p:cNvPicPr/>
          <p:nvPr/>
        </p:nvPicPr>
        <p:blipFill>
          <a:blip r:embed="rId11" cstate="print">
            <a:duotone>
              <a:prstClr val="black"/>
              <a:srgbClr val="88F818">
                <a:tint val="45000"/>
                <a:satMod val="400000"/>
              </a:srgbClr>
            </a:duotone>
            <a:extLst>
              <a:ext uri="{BEBA8EAE-BF5A-486C-A8C5-ECC9F3942E4B}">
                <a14:imgProps xmlns:a14="http://schemas.microsoft.com/office/drawing/2010/main">
                  <a14:imgLayer r:embed="rId1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320791" y="85499"/>
            <a:ext cx="2779910" cy="441625"/>
          </a:xfrm>
          <a:prstGeom prst="rect">
            <a:avLst/>
          </a:prstGeom>
        </p:spPr>
      </p:pic>
      <p:sp>
        <p:nvSpPr>
          <p:cNvPr id="20" name="TextBox 19"/>
          <p:cNvSpPr txBox="1"/>
          <p:nvPr/>
        </p:nvSpPr>
        <p:spPr>
          <a:xfrm>
            <a:off x="3917323" y="3983354"/>
            <a:ext cx="5878175" cy="1384995"/>
          </a:xfrm>
          <a:prstGeom prst="rect">
            <a:avLst/>
          </a:prstGeom>
          <a:noFill/>
        </p:spPr>
        <p:txBody>
          <a:bodyPr wrap="square" rtlCol="0">
            <a:spAutoFit/>
          </a:bodyPr>
          <a:lstStyle/>
          <a:p>
            <a:pPr algn="ctr"/>
            <a:r>
              <a:rPr lang="en-US" sz="2800" b="1" dirty="0" err="1" smtClean="0">
                <a:solidFill>
                  <a:srgbClr val="5B8F22"/>
                </a:solidFill>
              </a:rPr>
              <a:t>Wat</a:t>
            </a:r>
            <a:r>
              <a:rPr lang="en-US" sz="2800" b="1" dirty="0" smtClean="0">
                <a:solidFill>
                  <a:srgbClr val="5B8F22"/>
                </a:solidFill>
              </a:rPr>
              <a:t> </a:t>
            </a:r>
            <a:r>
              <a:rPr lang="en-US" sz="2800" b="1" dirty="0" err="1" smtClean="0">
                <a:solidFill>
                  <a:srgbClr val="5B8F22"/>
                </a:solidFill>
              </a:rPr>
              <a:t>weten</a:t>
            </a:r>
            <a:r>
              <a:rPr lang="en-US" sz="2800" b="1" dirty="0" smtClean="0">
                <a:solidFill>
                  <a:srgbClr val="5B8F22"/>
                </a:solidFill>
              </a:rPr>
              <a:t> </a:t>
            </a:r>
            <a:r>
              <a:rPr lang="en-US" sz="2800" b="1" dirty="0" err="1" smtClean="0">
                <a:solidFill>
                  <a:srgbClr val="5B8F22"/>
                </a:solidFill>
              </a:rPr>
              <a:t>jullie</a:t>
            </a:r>
            <a:r>
              <a:rPr lang="en-US" sz="2800" b="1" dirty="0" smtClean="0">
                <a:solidFill>
                  <a:srgbClr val="5B8F22"/>
                </a:solidFill>
              </a:rPr>
              <a:t> al over de </a:t>
            </a:r>
            <a:r>
              <a:rPr lang="en-US" sz="2800" b="1" dirty="0" err="1" smtClean="0">
                <a:solidFill>
                  <a:srgbClr val="5B8F22"/>
                </a:solidFill>
              </a:rPr>
              <a:t>oceanen</a:t>
            </a:r>
            <a:r>
              <a:rPr lang="en-US" sz="2800" b="1" dirty="0">
                <a:solidFill>
                  <a:srgbClr val="5B8F22"/>
                </a:solidFill>
              </a:rPr>
              <a:t>? </a:t>
            </a:r>
            <a:r>
              <a:rPr lang="en-US" sz="2800" b="1" dirty="0" err="1">
                <a:solidFill>
                  <a:srgbClr val="5B8F22"/>
                </a:solidFill>
              </a:rPr>
              <a:t>Maak</a:t>
            </a:r>
            <a:r>
              <a:rPr lang="en-US" sz="2800" b="1" dirty="0">
                <a:solidFill>
                  <a:srgbClr val="5B8F22"/>
                </a:solidFill>
              </a:rPr>
              <a:t> </a:t>
            </a:r>
            <a:r>
              <a:rPr lang="en-US" sz="2800" b="1" dirty="0" err="1">
                <a:solidFill>
                  <a:srgbClr val="5B8F22"/>
                </a:solidFill>
              </a:rPr>
              <a:t>een</a:t>
            </a:r>
            <a:r>
              <a:rPr lang="en-US" sz="2800" b="1" dirty="0">
                <a:solidFill>
                  <a:srgbClr val="5B8F22"/>
                </a:solidFill>
              </a:rPr>
              <a:t> </a:t>
            </a:r>
            <a:r>
              <a:rPr lang="en-US" sz="2800" b="1" dirty="0" err="1">
                <a:solidFill>
                  <a:srgbClr val="5B8F22"/>
                </a:solidFill>
              </a:rPr>
              <a:t>mindmap</a:t>
            </a:r>
            <a:r>
              <a:rPr lang="en-US" sz="2800" b="1" dirty="0">
                <a:solidFill>
                  <a:srgbClr val="5B8F22"/>
                </a:solidFill>
              </a:rPr>
              <a:t> </a:t>
            </a:r>
            <a:r>
              <a:rPr lang="en-US" sz="2800" b="1" dirty="0" err="1">
                <a:solidFill>
                  <a:srgbClr val="5B8F22"/>
                </a:solidFill>
              </a:rPr>
              <a:t>en</a:t>
            </a:r>
            <a:r>
              <a:rPr lang="en-US" sz="2800" b="1" dirty="0">
                <a:solidFill>
                  <a:srgbClr val="5B8F22"/>
                </a:solidFill>
              </a:rPr>
              <a:t> </a:t>
            </a:r>
            <a:r>
              <a:rPr lang="en-US" sz="2800" b="1" dirty="0" err="1">
                <a:solidFill>
                  <a:srgbClr val="5B8F22"/>
                </a:solidFill>
              </a:rPr>
              <a:t>schrijf</a:t>
            </a:r>
            <a:r>
              <a:rPr lang="en-US" sz="2800" b="1" dirty="0">
                <a:solidFill>
                  <a:srgbClr val="5B8F22"/>
                </a:solidFill>
              </a:rPr>
              <a:t> </a:t>
            </a:r>
            <a:r>
              <a:rPr lang="en-US" sz="2800" b="1" dirty="0" err="1">
                <a:solidFill>
                  <a:srgbClr val="5B8F22"/>
                </a:solidFill>
              </a:rPr>
              <a:t>alles</a:t>
            </a:r>
            <a:r>
              <a:rPr lang="en-US" sz="2800" b="1" dirty="0">
                <a:solidFill>
                  <a:srgbClr val="5B8F22"/>
                </a:solidFill>
              </a:rPr>
              <a:t> op!</a:t>
            </a:r>
            <a:endParaRPr lang="nl-NL" sz="2800" b="1" dirty="0">
              <a:solidFill>
                <a:srgbClr val="5B8F22"/>
              </a:solidFill>
            </a:endParaRPr>
          </a:p>
        </p:txBody>
      </p:sp>
    </p:spTree>
    <p:extLst>
      <p:ext uri="{BB962C8B-B14F-4D97-AF65-F5344CB8AC3E}">
        <p14:creationId xmlns:p14="http://schemas.microsoft.com/office/powerpoint/2010/main" val="1968985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399911"/>
            <a:ext cx="4970035" cy="76944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1: VERVUILING</a:t>
            </a:r>
            <a:endParaRPr lang="nl-NL" sz="4400" b="1" dirty="0">
              <a:solidFill>
                <a:schemeClr val="bg1"/>
              </a:solidFill>
            </a:endParaRPr>
          </a:p>
        </p:txBody>
      </p:sp>
      <p:pic>
        <p:nvPicPr>
          <p:cNvPr id="6" name="Picture 5">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078" y="1572666"/>
            <a:ext cx="4775157" cy="3183438"/>
          </a:xfrm>
          <a:prstGeom prst="rect">
            <a:avLst/>
          </a:prstGeom>
          <a:ln w="50800">
            <a:solidFill>
              <a:schemeClr val="bg1"/>
            </a:solidFill>
          </a:ln>
          <a:effectLst>
            <a:outerShdw blurRad="50800" dist="38100" dir="2700000" algn="tl" rotWithShape="0">
              <a:prstClr val="black">
                <a:alpha val="40000"/>
              </a:prstClr>
            </a:outerShdw>
          </a:effec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9197" y="4402180"/>
            <a:ext cx="1409700" cy="1514475"/>
          </a:xfrm>
          <a:prstGeom prst="rect">
            <a:avLst/>
          </a:prstGeom>
          <a:effectLst>
            <a:outerShdw blurRad="50800" dist="38100" dir="2700000" algn="tl" rotWithShape="0">
              <a:prstClr val="black">
                <a:alpha val="40000"/>
              </a:prstClr>
            </a:outerShdw>
          </a:effectLst>
        </p:spPr>
      </p:pic>
      <p:sp>
        <p:nvSpPr>
          <p:cNvPr id="9" name="Flowchart: Extract 8">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0" name="Flowchart: Extract 9">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2" name="Picture 11"/>
          <p:cNvPicPr>
            <a:picLocks noChangeAspect="1"/>
          </p:cNvPicPr>
          <p:nvPr/>
        </p:nvPicPr>
        <p:blipFill rotWithShape="1">
          <a:blip r:embed="rId7">
            <a:extLst>
              <a:ext uri="{28A0092B-C50C-407E-A947-70E740481C1C}">
                <a14:useLocalDpi xmlns:a14="http://schemas.microsoft.com/office/drawing/2010/main" val="0"/>
              </a:ext>
            </a:extLst>
          </a:blip>
          <a:srcRect t="1" b="42061"/>
          <a:stretch/>
        </p:blipFill>
        <p:spPr>
          <a:xfrm rot="319883">
            <a:off x="5598852" y="931314"/>
            <a:ext cx="6518084" cy="5154128"/>
          </a:xfrm>
          <a:prstGeom prst="rect">
            <a:avLst/>
          </a:prstGeom>
          <a:effectLst>
            <a:outerShdw blurRad="50800" dist="38100" dir="2700000" algn="tl" rotWithShape="0">
              <a:prstClr val="black">
                <a:alpha val="40000"/>
              </a:prstClr>
            </a:outerShdw>
          </a:effectLst>
        </p:spPr>
      </p:pic>
      <p:sp>
        <p:nvSpPr>
          <p:cNvPr id="14" name="Rectangle 13"/>
          <p:cNvSpPr/>
          <p:nvPr/>
        </p:nvSpPr>
        <p:spPr>
          <a:xfrm rot="334022">
            <a:off x="6839181" y="1617888"/>
            <a:ext cx="4941467" cy="4524315"/>
          </a:xfrm>
          <a:prstGeom prst="rect">
            <a:avLst/>
          </a:prstGeom>
        </p:spPr>
        <p:txBody>
          <a:bodyPr wrap="square">
            <a:spAutoFit/>
          </a:bodyPr>
          <a:lstStyle/>
          <a:p>
            <a:endParaRPr lang="en-US" sz="2400" b="1" dirty="0"/>
          </a:p>
          <a:p>
            <a:r>
              <a:rPr lang="en-US" sz="2400" b="1" dirty="0" err="1"/>
              <a:t>Opdracht</a:t>
            </a:r>
            <a:r>
              <a:rPr lang="en-US" sz="2400" b="1" dirty="0"/>
              <a:t> 1</a:t>
            </a:r>
            <a:r>
              <a:rPr lang="en-US" sz="2400" dirty="0"/>
              <a:t>: </a:t>
            </a:r>
            <a:r>
              <a:rPr lang="en-US" sz="2400" dirty="0" err="1"/>
              <a:t>overal</a:t>
            </a:r>
            <a:r>
              <a:rPr lang="en-US" sz="2400" dirty="0"/>
              <a:t> </a:t>
            </a:r>
            <a:r>
              <a:rPr lang="en-US" sz="2400" dirty="0" err="1"/>
              <a:t>afval</a:t>
            </a:r>
            <a:endParaRPr lang="nl-NL" sz="2400" dirty="0"/>
          </a:p>
          <a:p>
            <a:endParaRPr lang="nl-NL" sz="2400" dirty="0"/>
          </a:p>
          <a:p>
            <a:r>
              <a:rPr lang="nl-NL" sz="2400" dirty="0"/>
              <a:t>Afval is er in allerlei soorten en materialen. Wat voor soort afval ligt </a:t>
            </a:r>
            <a:r>
              <a:rPr lang="nl-NL" sz="2400" dirty="0" smtClean="0"/>
              <a:t>op of rond jullie schoolplein? En </a:t>
            </a:r>
            <a:r>
              <a:rPr lang="nl-NL" sz="2400" dirty="0"/>
              <a:t>waar komt het vandaan?</a:t>
            </a:r>
          </a:p>
          <a:p>
            <a:endParaRPr lang="nl-NL" sz="2400" dirty="0"/>
          </a:p>
          <a:p>
            <a:r>
              <a:rPr lang="nl-NL" sz="2400" dirty="0"/>
              <a:t>Zoek 5 soorten afval en schrijf  op je werkblad van welk materiaal het gemaakt </a:t>
            </a:r>
            <a:r>
              <a:rPr lang="nl-NL" sz="2400" dirty="0" smtClean="0"/>
              <a:t>is. En hoe lang duurt het voordat het weer weg is?</a:t>
            </a:r>
            <a:endParaRPr lang="nl-NL" sz="2400" dirty="0"/>
          </a:p>
        </p:txBody>
      </p:sp>
    </p:spTree>
    <p:extLst>
      <p:ext uri="{BB962C8B-B14F-4D97-AF65-F5344CB8AC3E}">
        <p14:creationId xmlns:p14="http://schemas.microsoft.com/office/powerpoint/2010/main" val="35390867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dirty="0"/>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57997"/>
          <a:stretch/>
        </p:blipFill>
        <p:spPr>
          <a:xfrm>
            <a:off x="2019424" y="1327420"/>
            <a:ext cx="8153152" cy="5530580"/>
          </a:xfrm>
          <a:prstGeom prst="rect">
            <a:avLst/>
          </a:prstGeom>
          <a:effectLst>
            <a:outerShdw blurRad="50800" dist="38100" dir="2700000" algn="tl" rotWithShape="0">
              <a:prstClr val="black">
                <a:alpha val="40000"/>
              </a:prstClr>
            </a:outerShdw>
          </a:effectLst>
        </p:spPr>
      </p:pic>
      <p:sp>
        <p:nvSpPr>
          <p:cNvPr id="6" name="TextBox 5"/>
          <p:cNvSpPr txBox="1"/>
          <p:nvPr/>
        </p:nvSpPr>
        <p:spPr>
          <a:xfrm>
            <a:off x="0" y="399911"/>
            <a:ext cx="4970035" cy="76944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1: VERVUILING</a:t>
            </a:r>
            <a:endParaRPr lang="nl-NL" sz="4400" b="1" dirty="0">
              <a:solidFill>
                <a:schemeClr val="bg1"/>
              </a:solidFill>
            </a:endParaRPr>
          </a:p>
        </p:txBody>
      </p:sp>
      <p:pic>
        <p:nvPicPr>
          <p:cNvPr id="7" name="Picture 6"/>
          <p:cNvPicPr>
            <a:picLocks noChangeAspect="1"/>
          </p:cNvPicPr>
          <p:nvPr/>
        </p:nvPicPr>
        <p:blipFill>
          <a:blip r:embed="rId4" cstate="print">
            <a:duotone>
              <a:schemeClr val="accent3">
                <a:shade val="45000"/>
                <a:satMod val="135000"/>
              </a:schemeClr>
              <a:prstClr val="white"/>
            </a:duotone>
            <a:extLst>
              <a:ext uri="{BEBA8EAE-BF5A-486C-A8C5-ECC9F3942E4B}">
                <a14:imgProps xmlns:a14="http://schemas.microsoft.com/office/drawing/2010/main">
                  <a14:imgLayer r:embed="rId5">
                    <a14:imgEffect>
                      <a14:backgroundRemoval t="9895" b="89895" l="2958" r="97206">
                        <a14:backgroundMark x1="35168" y1="44842" x2="55711" y2="42737"/>
                        <a14:backgroundMark x1="84881" y1="55579" x2="85210" y2="40842"/>
                        <a14:backgroundMark x1="18899" y1="44842" x2="26294" y2="55579"/>
                        <a14:backgroundMark x1="16187" y1="78526" x2="92605" y2="85474"/>
                        <a14:backgroundMark x1="88332" y1="21895" x2="25883" y2="12842"/>
                      </a14:backgroundRemoval>
                    </a14:imgEffect>
                  </a14:imgLayer>
                </a14:imgProps>
              </a:ext>
              <a:ext uri="{28A0092B-C50C-407E-A947-70E740481C1C}">
                <a14:useLocalDpi xmlns:a14="http://schemas.microsoft.com/office/drawing/2010/main" val="0"/>
              </a:ext>
            </a:extLst>
          </a:blip>
          <a:stretch>
            <a:fillRect/>
          </a:stretch>
        </p:blipFill>
        <p:spPr>
          <a:xfrm rot="20176467">
            <a:off x="5456487" y="927510"/>
            <a:ext cx="1644238" cy="641752"/>
          </a:xfrm>
          <a:prstGeom prst="rect">
            <a:avLst/>
          </a:prstGeom>
        </p:spPr>
      </p:pic>
      <p:sp>
        <p:nvSpPr>
          <p:cNvPr id="9" name="Flowchart: Extract 8">
            <a:hlinkClick r:id="" action="ppaction://hlinkshowjump?jump=nextslide"/>
          </p:cNvPr>
          <p:cNvSpPr/>
          <p:nvPr/>
        </p:nvSpPr>
        <p:spPr>
          <a:xfrm rot="5400000">
            <a:off x="11654260" y="6298604"/>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0" name="Flowchart: Extract 9">
            <a:hlinkClick r:id="" action="ppaction://hlinkshowjump?jump=previousslide"/>
          </p:cNvPr>
          <p:cNvSpPr/>
          <p:nvPr/>
        </p:nvSpPr>
        <p:spPr>
          <a:xfrm rot="5400000" flipH="1" flipV="1">
            <a:off x="207693" y="6288167"/>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9835975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pic>
        <p:nvPicPr>
          <p:cNvPr id="7" name="Content Placeholder 4"/>
          <p:cNvPicPr>
            <a:picLocks noChangeAspect="1"/>
          </p:cNvPicPr>
          <p:nvPr/>
        </p:nvPicPr>
        <p:blipFill rotWithShape="1">
          <a:blip r:embed="rId2" cstate="print">
            <a:extLst>
              <a:ext uri="{28A0092B-C50C-407E-A947-70E740481C1C}">
                <a14:useLocalDpi xmlns:a14="http://schemas.microsoft.com/office/drawing/2010/main" val="0"/>
              </a:ext>
            </a:extLst>
          </a:blip>
          <a:srcRect l="-152" t="41910" r="152" b="6999"/>
          <a:stretch/>
        </p:blipFill>
        <p:spPr>
          <a:xfrm>
            <a:off x="2006082" y="0"/>
            <a:ext cx="8166494" cy="6727372"/>
          </a:xfrm>
          <a:prstGeom prst="rect">
            <a:avLst/>
          </a:prstGeom>
          <a:effectLst>
            <a:outerShdw blurRad="50800" dist="38100" dir="2700000" algn="tl" rotWithShape="0">
              <a:prstClr val="black">
                <a:alpha val="40000"/>
              </a:prstClr>
            </a:outerShdw>
          </a:effectLst>
        </p:spPr>
      </p:pic>
      <p:sp>
        <p:nvSpPr>
          <p:cNvPr id="8" name="Flowchart: Extract 7">
            <a:hlinkClick r:id="" action="ppaction://hlinkshowjump?jump=nextslide"/>
          </p:cNvPr>
          <p:cNvSpPr/>
          <p:nvPr/>
        </p:nvSpPr>
        <p:spPr>
          <a:xfrm rot="5400000">
            <a:off x="11654260" y="6298604"/>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9" name="Flowchart: Extract 8">
            <a:hlinkClick r:id="" action="ppaction://hlinkshowjump?jump=previousslide"/>
          </p:cNvPr>
          <p:cNvSpPr/>
          <p:nvPr/>
        </p:nvSpPr>
        <p:spPr>
          <a:xfrm rot="5400000" flipH="1" flipV="1">
            <a:off x="207693" y="6288167"/>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0" name="Content Placeholder 9"/>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1226704">
            <a:off x="419444" y="4600203"/>
            <a:ext cx="1213467" cy="1113356"/>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99645748"/>
      </p:ext>
    </p:extLst>
  </p:cSld>
  <p:clrMapOvr>
    <a:masterClrMapping/>
  </p:clrMapOvr>
  <mc:AlternateContent xmlns:mc="http://schemas.openxmlformats.org/markup-compatibility/2006" xmlns:p14="http://schemas.microsoft.com/office/powerpoint/2010/main">
    <mc:Choice Requires="p14">
      <p:transition spd="slow" p14:dur="4000">
        <p:push dir="u"/>
      </p:transition>
    </mc:Choice>
    <mc:Fallback xmlns="">
      <p:transition spd="slow">
        <p:push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t="1" b="40693"/>
          <a:stretch/>
        </p:blipFill>
        <p:spPr>
          <a:xfrm>
            <a:off x="204148" y="1515959"/>
            <a:ext cx="6437283" cy="4576231"/>
          </a:xfrm>
          <a:prstGeom prst="rect">
            <a:avLst/>
          </a:prstGeom>
          <a:effectLst>
            <a:outerShdw blurRad="50800" dist="38100" dir="2700000" algn="tl" rotWithShape="0">
              <a:prstClr val="black">
                <a:alpha val="40000"/>
              </a:prstClr>
            </a:outerShdw>
          </a:effectLst>
        </p:spPr>
      </p:pic>
      <p:sp>
        <p:nvSpPr>
          <p:cNvPr id="2" name="Title 1"/>
          <p:cNvSpPr>
            <a:spLocks noGrp="1"/>
          </p:cNvSpPr>
          <p:nvPr>
            <p:ph type="title"/>
          </p:nvPr>
        </p:nvSpPr>
        <p:spPr/>
        <p:txBody>
          <a:bodyPr/>
          <a:lstStyle/>
          <a:p>
            <a:r>
              <a:rPr lang="en-US" dirty="0" smtClean="0"/>
              <a:t> </a:t>
            </a:r>
            <a:endParaRPr lang="nl-NL" dirty="0"/>
          </a:p>
        </p:txBody>
      </p:sp>
      <p:sp>
        <p:nvSpPr>
          <p:cNvPr id="10" name="TextBox 9"/>
          <p:cNvSpPr txBox="1"/>
          <p:nvPr/>
        </p:nvSpPr>
        <p:spPr>
          <a:xfrm>
            <a:off x="1409847" y="3043666"/>
            <a:ext cx="5077609" cy="3046988"/>
          </a:xfrm>
          <a:prstGeom prst="rect">
            <a:avLst/>
          </a:prstGeom>
          <a:noFill/>
        </p:spPr>
        <p:txBody>
          <a:bodyPr wrap="square" rtlCol="0">
            <a:spAutoFit/>
          </a:bodyPr>
          <a:lstStyle/>
          <a:p>
            <a:r>
              <a:rPr lang="en-US" sz="2400" dirty="0" smtClean="0"/>
              <a:t>In de </a:t>
            </a:r>
            <a:r>
              <a:rPr lang="en-US" sz="2400" dirty="0" err="1" smtClean="0"/>
              <a:t>vorige</a:t>
            </a:r>
            <a:r>
              <a:rPr lang="en-US" sz="2400" dirty="0" smtClean="0"/>
              <a:t> </a:t>
            </a:r>
            <a:r>
              <a:rPr lang="en-US" sz="2400" dirty="0" err="1" smtClean="0"/>
              <a:t>afbeeldingen</a:t>
            </a:r>
            <a:r>
              <a:rPr lang="en-US" sz="2400" dirty="0" smtClean="0"/>
              <a:t> </a:t>
            </a:r>
            <a:r>
              <a:rPr lang="en-US" sz="2400" dirty="0" err="1" smtClean="0"/>
              <a:t>zag</a:t>
            </a:r>
            <a:r>
              <a:rPr lang="en-US" sz="2400" dirty="0" smtClean="0"/>
              <a:t> je hoe </a:t>
            </a:r>
          </a:p>
          <a:p>
            <a:r>
              <a:rPr lang="en-US" sz="2400" dirty="0" err="1"/>
              <a:t>a</a:t>
            </a:r>
            <a:r>
              <a:rPr lang="en-US" sz="2400" dirty="0" err="1" smtClean="0"/>
              <a:t>fval</a:t>
            </a:r>
            <a:r>
              <a:rPr lang="en-US" sz="2400" dirty="0" smtClean="0"/>
              <a:t> van het land in de zee </a:t>
            </a:r>
            <a:r>
              <a:rPr lang="en-US" sz="2400" dirty="0" err="1" smtClean="0"/>
              <a:t>terecht</a:t>
            </a:r>
            <a:r>
              <a:rPr lang="en-US" sz="2400" dirty="0" smtClean="0"/>
              <a:t> </a:t>
            </a:r>
            <a:r>
              <a:rPr lang="en-US" sz="2400" dirty="0" err="1" smtClean="0"/>
              <a:t>kan</a:t>
            </a:r>
            <a:r>
              <a:rPr lang="en-US" sz="2400" dirty="0" smtClean="0"/>
              <a:t> </a:t>
            </a:r>
            <a:r>
              <a:rPr lang="en-US" sz="2400" dirty="0" err="1" smtClean="0"/>
              <a:t>komen</a:t>
            </a:r>
            <a:r>
              <a:rPr lang="en-US" sz="2400" dirty="0" smtClean="0"/>
              <a:t>. </a:t>
            </a:r>
          </a:p>
          <a:p>
            <a:endParaRPr lang="en-US" sz="2400" dirty="0" smtClean="0"/>
          </a:p>
          <a:p>
            <a:r>
              <a:rPr lang="en-US" sz="2400" dirty="0" err="1" smtClean="0"/>
              <a:t>Gebruik</a:t>
            </a:r>
            <a:r>
              <a:rPr lang="en-US" sz="2400" dirty="0" smtClean="0"/>
              <a:t> de atlas of Google Maps </a:t>
            </a:r>
            <a:r>
              <a:rPr lang="en-US" sz="2400" dirty="0" err="1" smtClean="0"/>
              <a:t>en</a:t>
            </a:r>
            <a:r>
              <a:rPr lang="en-US" sz="2400" dirty="0" smtClean="0"/>
              <a:t> </a:t>
            </a:r>
            <a:br>
              <a:rPr lang="en-US" sz="2400" dirty="0" smtClean="0"/>
            </a:br>
            <a:r>
              <a:rPr lang="en-US" sz="2400" dirty="0" err="1" smtClean="0"/>
              <a:t>schrijf</a:t>
            </a:r>
            <a:r>
              <a:rPr lang="en-US" sz="2400" dirty="0" smtClean="0"/>
              <a:t> op je </a:t>
            </a:r>
            <a:r>
              <a:rPr lang="en-US" sz="2400" dirty="0" err="1" smtClean="0"/>
              <a:t>werkblad</a:t>
            </a:r>
            <a:r>
              <a:rPr lang="en-US" sz="2400" dirty="0" smtClean="0"/>
              <a:t> via </a:t>
            </a:r>
            <a:r>
              <a:rPr lang="en-US" sz="2400" dirty="0" err="1" smtClean="0"/>
              <a:t>welke</a:t>
            </a:r>
            <a:r>
              <a:rPr lang="en-US" sz="2400" dirty="0" smtClean="0"/>
              <a:t> </a:t>
            </a:r>
            <a:r>
              <a:rPr lang="en-US" sz="2400" dirty="0" err="1" smtClean="0"/>
              <a:t>rivieren</a:t>
            </a:r>
            <a:r>
              <a:rPr lang="en-US" sz="2400" dirty="0" smtClean="0"/>
              <a:t> </a:t>
            </a:r>
          </a:p>
          <a:p>
            <a:r>
              <a:rPr lang="en-US" sz="2400" dirty="0" err="1" smtClean="0"/>
              <a:t>afval</a:t>
            </a:r>
            <a:r>
              <a:rPr lang="en-US" sz="2400" dirty="0" smtClean="0"/>
              <a:t> </a:t>
            </a:r>
            <a:r>
              <a:rPr lang="en-US" sz="2400" dirty="0" err="1" smtClean="0"/>
              <a:t>uit</a:t>
            </a:r>
            <a:r>
              <a:rPr lang="en-US" sz="2400" dirty="0" smtClean="0"/>
              <a:t> </a:t>
            </a:r>
            <a:r>
              <a:rPr lang="en-US" sz="2400" dirty="0" err="1" smtClean="0"/>
              <a:t>jouw</a:t>
            </a:r>
            <a:r>
              <a:rPr lang="en-US" sz="2400" dirty="0" smtClean="0"/>
              <a:t> </a:t>
            </a:r>
            <a:r>
              <a:rPr lang="en-US" sz="2400" dirty="0" err="1" smtClean="0"/>
              <a:t>buurt</a:t>
            </a:r>
            <a:r>
              <a:rPr lang="en-US" sz="2400" dirty="0" smtClean="0"/>
              <a:t> in de </a:t>
            </a:r>
            <a:r>
              <a:rPr lang="en-US" sz="2400" dirty="0" err="1" smtClean="0"/>
              <a:t>Noordzee</a:t>
            </a:r>
            <a:r>
              <a:rPr lang="en-US" sz="2400" dirty="0" smtClean="0"/>
              <a:t> </a:t>
            </a:r>
          </a:p>
          <a:p>
            <a:r>
              <a:rPr lang="en-US" sz="2400" dirty="0" err="1" smtClean="0"/>
              <a:t>terecht</a:t>
            </a:r>
            <a:r>
              <a:rPr lang="en-US" sz="2400" dirty="0" smtClean="0"/>
              <a:t> </a:t>
            </a:r>
            <a:r>
              <a:rPr lang="en-US" sz="2400" dirty="0" err="1" smtClean="0"/>
              <a:t>kan</a:t>
            </a:r>
            <a:r>
              <a:rPr lang="en-US" sz="2400" dirty="0" smtClean="0"/>
              <a:t> </a:t>
            </a:r>
            <a:r>
              <a:rPr lang="en-US" sz="2400" dirty="0" err="1" smtClean="0"/>
              <a:t>komen</a:t>
            </a:r>
            <a:r>
              <a:rPr lang="en-US" sz="2400" dirty="0" smtClean="0"/>
              <a:t>.</a:t>
            </a:r>
            <a:endParaRPr lang="nl-NL" sz="2400" dirty="0"/>
          </a:p>
        </p:txBody>
      </p:sp>
      <p:sp>
        <p:nvSpPr>
          <p:cNvPr id="7" name="TextBox 6"/>
          <p:cNvSpPr txBox="1"/>
          <p:nvPr/>
        </p:nvSpPr>
        <p:spPr>
          <a:xfrm>
            <a:off x="0" y="399911"/>
            <a:ext cx="4970035" cy="76944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1: VERVUILING</a:t>
            </a:r>
            <a:endParaRPr lang="nl-NL" sz="4400" b="1" dirty="0">
              <a:solidFill>
                <a:schemeClr val="bg1"/>
              </a:solidFill>
            </a:endParaRPr>
          </a:p>
        </p:txBody>
      </p:sp>
      <p:sp>
        <p:nvSpPr>
          <p:cNvPr id="11" name="TextBox 10"/>
          <p:cNvSpPr txBox="1"/>
          <p:nvPr/>
        </p:nvSpPr>
        <p:spPr>
          <a:xfrm>
            <a:off x="1409847" y="2550953"/>
            <a:ext cx="3987251" cy="461665"/>
          </a:xfrm>
          <a:prstGeom prst="rect">
            <a:avLst/>
          </a:prstGeom>
          <a:noFill/>
        </p:spPr>
        <p:txBody>
          <a:bodyPr wrap="square" rtlCol="0">
            <a:spAutoFit/>
          </a:bodyPr>
          <a:lstStyle/>
          <a:p>
            <a:r>
              <a:rPr lang="en-US" sz="2400" b="1" dirty="0" err="1" smtClean="0"/>
              <a:t>Opdracht</a:t>
            </a:r>
            <a:r>
              <a:rPr lang="en-US" sz="2400" b="1" dirty="0" smtClean="0"/>
              <a:t> 2</a:t>
            </a:r>
            <a:r>
              <a:rPr lang="en-US" sz="2400" dirty="0" smtClean="0"/>
              <a:t>: </a:t>
            </a:r>
            <a:r>
              <a:rPr lang="en-US" sz="2400" dirty="0" err="1"/>
              <a:t>a</a:t>
            </a:r>
            <a:r>
              <a:rPr lang="en-US" sz="2400" dirty="0" err="1" smtClean="0"/>
              <a:t>fval</a:t>
            </a:r>
            <a:r>
              <a:rPr lang="en-US" sz="2400" dirty="0" smtClean="0"/>
              <a:t> in de zee</a:t>
            </a:r>
            <a:endParaRPr lang="nl-NL" sz="2400" dirty="0"/>
          </a:p>
        </p:txBody>
      </p:sp>
      <p:sp>
        <p:nvSpPr>
          <p:cNvPr id="25" name="Flowchart: Extract 24">
            <a:hlinkClick r:id="rId5" action="ppaction://hlinksldjump"/>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24" name="Flowchart: Extract 23">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1432410">
            <a:off x="6582649" y="444692"/>
            <a:ext cx="4025967" cy="4005035"/>
          </a:xfrm>
          <a:prstGeom prst="rect">
            <a:avLst/>
          </a:prstGeom>
          <a:effectLst>
            <a:outerShdw blurRad="50800" dist="38100" dir="2700000" algn="tl" rotWithShape="0">
              <a:prstClr val="black">
                <a:alpha val="40000"/>
              </a:prstClr>
            </a:outerShdw>
          </a:effectLst>
        </p:spPr>
      </p:pic>
      <p:pic>
        <p:nvPicPr>
          <p:cNvPr id="28" name="Picture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215221">
            <a:off x="7820127" y="-205351"/>
            <a:ext cx="860698" cy="884279"/>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22846">
            <a:off x="8385651" y="3740279"/>
            <a:ext cx="3608352" cy="2405568"/>
          </a:xfrm>
          <a:prstGeom prst="rect">
            <a:avLst/>
          </a:prstGeom>
          <a:ln w="38100">
            <a:solidFill>
              <a:schemeClr val="bg1"/>
            </a:solidFill>
          </a:ln>
          <a:effectLst>
            <a:outerShdw blurRad="50800" dist="38100" dir="2700000" algn="tl" rotWithShape="0">
              <a:prstClr val="black">
                <a:alpha val="40000"/>
              </a:prstClr>
            </a:outerShdw>
          </a:effectLst>
        </p:spPr>
      </p:pic>
      <p:pic>
        <p:nvPicPr>
          <p:cNvPr id="29" name="Picture 28"/>
          <p:cNvPicPr>
            <a:picLocks noChangeAspect="1"/>
          </p:cNvPicPr>
          <p:nvPr/>
        </p:nvPicPr>
        <p:blipFill>
          <a:blip r:embed="rId9">
            <a:duotone>
              <a:prstClr val="black"/>
              <a:srgbClr val="D9C3A5">
                <a:tint val="50000"/>
                <a:satMod val="180000"/>
              </a:srgbClr>
            </a:duotone>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tretch>
            <a:fillRect/>
          </a:stretch>
        </p:blipFill>
        <p:spPr>
          <a:xfrm rot="1206949">
            <a:off x="9949435" y="2902821"/>
            <a:ext cx="860698" cy="884279"/>
          </a:xfrm>
          <a:prstGeom prst="rect">
            <a:avLst/>
          </a:prstGeom>
        </p:spPr>
      </p:pic>
      <p:pic>
        <p:nvPicPr>
          <p:cNvPr id="13" name="Picture 12"/>
          <p:cNvPicPr>
            <a:picLocks noChangeAspect="1"/>
          </p:cNvPicPr>
          <p:nvPr/>
        </p:nvPicPr>
        <p:blipFill>
          <a:blip r:embed="rId11" cstate="print">
            <a:extLst>
              <a:ext uri="{BEBA8EAE-BF5A-486C-A8C5-ECC9F3942E4B}">
                <a14:imgProps xmlns:a14="http://schemas.microsoft.com/office/drawing/2010/main">
                  <a14:imgLayer r:embed="rId12">
                    <a14:imgEffect>
                      <a14:colorTemperature colorTemp="5900"/>
                    </a14:imgEffect>
                  </a14:imgLayer>
                </a14:imgProps>
              </a:ext>
              <a:ext uri="{28A0092B-C50C-407E-A947-70E740481C1C}">
                <a14:useLocalDpi xmlns:a14="http://schemas.microsoft.com/office/drawing/2010/main" val="0"/>
              </a:ext>
            </a:extLst>
          </a:blip>
          <a:stretch>
            <a:fillRect/>
          </a:stretch>
        </p:blipFill>
        <p:spPr>
          <a:xfrm rot="19725263">
            <a:off x="-268845" y="4076516"/>
            <a:ext cx="2104012" cy="2960028"/>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371459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08022" y="1437678"/>
            <a:ext cx="5715000" cy="3810000"/>
          </a:xfrm>
          <a:prstGeom prst="rect">
            <a:avLst/>
          </a:prstGeom>
          <a:ln w="57150">
            <a:solidFill>
              <a:schemeClr val="bg1"/>
            </a:solidFill>
          </a:ln>
          <a:effectLst>
            <a:outerShdw blurRad="50800" dist="38100" dir="2700000" algn="tl" rotWithShape="0">
              <a:prstClr val="black">
                <a:alpha val="40000"/>
              </a:prstClr>
            </a:outerShdw>
          </a:effectLst>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1" b="34354"/>
          <a:stretch/>
        </p:blipFill>
        <p:spPr>
          <a:xfrm rot="20973753">
            <a:off x="214217" y="1558308"/>
            <a:ext cx="5553798" cy="4637463"/>
          </a:xfrm>
          <a:prstGeom prst="rect">
            <a:avLst/>
          </a:prstGeom>
          <a:effectLst>
            <a:outerShdw blurRad="50800" dist="38100" dir="2700000" algn="tl" rotWithShape="0">
              <a:prstClr val="black">
                <a:alpha val="40000"/>
              </a:prstClr>
            </a:outerShdw>
          </a:effectLst>
        </p:spPr>
      </p:pic>
      <p:sp>
        <p:nvSpPr>
          <p:cNvPr id="5" name="TextBox 4"/>
          <p:cNvSpPr txBox="1"/>
          <p:nvPr/>
        </p:nvSpPr>
        <p:spPr>
          <a:xfrm rot="20949281">
            <a:off x="974960" y="2368647"/>
            <a:ext cx="3987251" cy="461665"/>
          </a:xfrm>
          <a:prstGeom prst="rect">
            <a:avLst/>
          </a:prstGeom>
          <a:noFill/>
        </p:spPr>
        <p:txBody>
          <a:bodyPr wrap="square" rtlCol="0">
            <a:spAutoFit/>
          </a:bodyPr>
          <a:lstStyle/>
          <a:p>
            <a:r>
              <a:rPr lang="en-US" sz="2400" b="1" dirty="0" err="1" smtClean="0"/>
              <a:t>Opdracht</a:t>
            </a:r>
            <a:r>
              <a:rPr lang="en-US" sz="2400" b="1" dirty="0" smtClean="0"/>
              <a:t> 3</a:t>
            </a:r>
            <a:r>
              <a:rPr lang="en-US" sz="2400" dirty="0" smtClean="0"/>
              <a:t>: </a:t>
            </a:r>
            <a:r>
              <a:rPr lang="en-US" sz="2400" dirty="0" err="1"/>
              <a:t>a</a:t>
            </a:r>
            <a:r>
              <a:rPr lang="en-US" sz="2400" dirty="0" err="1" smtClean="0"/>
              <a:t>ctie</a:t>
            </a:r>
            <a:r>
              <a:rPr lang="en-US" sz="2400" dirty="0" smtClean="0"/>
              <a:t> </a:t>
            </a:r>
            <a:r>
              <a:rPr lang="en-US" sz="2400" dirty="0" err="1" smtClean="0"/>
              <a:t>tegen</a:t>
            </a:r>
            <a:r>
              <a:rPr lang="en-US" sz="2400" dirty="0" smtClean="0"/>
              <a:t> </a:t>
            </a:r>
            <a:r>
              <a:rPr lang="en-US" sz="2400" dirty="0" err="1" smtClean="0"/>
              <a:t>afval</a:t>
            </a:r>
            <a:r>
              <a:rPr lang="en-US" sz="2400" dirty="0" smtClean="0"/>
              <a:t>!</a:t>
            </a:r>
            <a:endParaRPr lang="nl-NL" sz="2400" dirty="0"/>
          </a:p>
        </p:txBody>
      </p:sp>
      <p:sp>
        <p:nvSpPr>
          <p:cNvPr id="6" name="Rectangle 5"/>
          <p:cNvSpPr/>
          <p:nvPr/>
        </p:nvSpPr>
        <p:spPr>
          <a:xfrm rot="20981316">
            <a:off x="1280586" y="3102352"/>
            <a:ext cx="4495992" cy="2677656"/>
          </a:xfrm>
          <a:prstGeom prst="rect">
            <a:avLst/>
          </a:prstGeom>
        </p:spPr>
        <p:txBody>
          <a:bodyPr wrap="square">
            <a:spAutoFit/>
          </a:bodyPr>
          <a:lstStyle/>
          <a:p>
            <a:r>
              <a:rPr lang="en-US" sz="2400" dirty="0" err="1" smtClean="0"/>
              <a:t>Stel</a:t>
            </a:r>
            <a:r>
              <a:rPr lang="en-US" sz="2400" dirty="0" smtClean="0"/>
              <a:t>, </a:t>
            </a:r>
            <a:r>
              <a:rPr lang="en-US" sz="2400" dirty="0"/>
              <a:t>je </a:t>
            </a:r>
            <a:r>
              <a:rPr lang="en-US" sz="2400" dirty="0" err="1" smtClean="0"/>
              <a:t>gaat</a:t>
            </a:r>
            <a:r>
              <a:rPr lang="en-US" sz="2400" dirty="0" smtClean="0"/>
              <a:t> </a:t>
            </a:r>
            <a:r>
              <a:rPr lang="en-US" sz="2400" dirty="0" err="1" smtClean="0"/>
              <a:t>samen</a:t>
            </a:r>
            <a:r>
              <a:rPr lang="en-US" sz="2400" dirty="0" smtClean="0"/>
              <a:t> </a:t>
            </a:r>
            <a:r>
              <a:rPr lang="en-US" sz="2400" dirty="0"/>
              <a:t>met </a:t>
            </a:r>
            <a:r>
              <a:rPr lang="en-US" sz="2400" dirty="0" err="1"/>
              <a:t>een</a:t>
            </a:r>
            <a:r>
              <a:rPr lang="en-US" sz="2400" dirty="0"/>
              <a:t> </a:t>
            </a:r>
            <a:r>
              <a:rPr lang="en-US" sz="2400" dirty="0" err="1"/>
              <a:t>aantal</a:t>
            </a:r>
            <a:r>
              <a:rPr lang="en-US" sz="2400" dirty="0"/>
              <a:t> </a:t>
            </a:r>
            <a:r>
              <a:rPr lang="en-US" sz="2400" dirty="0" err="1"/>
              <a:t>klasgenoten</a:t>
            </a:r>
            <a:r>
              <a:rPr lang="en-US" sz="2400" dirty="0"/>
              <a:t> </a:t>
            </a:r>
            <a:r>
              <a:rPr lang="en-US" sz="2400" dirty="0" err="1"/>
              <a:t>een</a:t>
            </a:r>
            <a:r>
              <a:rPr lang="en-US" sz="2400" dirty="0"/>
              <a:t> </a:t>
            </a:r>
            <a:r>
              <a:rPr lang="en-US" sz="2400" dirty="0" err="1"/>
              <a:t>actie</a:t>
            </a:r>
            <a:r>
              <a:rPr lang="en-US" sz="2400" dirty="0"/>
              <a:t> </a:t>
            </a:r>
            <a:r>
              <a:rPr lang="en-US" sz="2400" dirty="0" err="1"/>
              <a:t>starten</a:t>
            </a:r>
            <a:r>
              <a:rPr lang="en-US" sz="2400" dirty="0"/>
              <a:t> om </a:t>
            </a:r>
            <a:r>
              <a:rPr lang="en-US" sz="2400" dirty="0" err="1" smtClean="0"/>
              <a:t>zwerfafval</a:t>
            </a:r>
            <a:r>
              <a:rPr lang="en-US" sz="2400" dirty="0" smtClean="0"/>
              <a:t> </a:t>
            </a:r>
            <a:r>
              <a:rPr lang="en-US" sz="2400" dirty="0"/>
              <a:t>in </a:t>
            </a:r>
            <a:r>
              <a:rPr lang="en-US" sz="2400" dirty="0" err="1"/>
              <a:t>en</a:t>
            </a:r>
            <a:r>
              <a:rPr lang="en-US" sz="2400" dirty="0"/>
              <a:t> </a:t>
            </a:r>
            <a:r>
              <a:rPr lang="en-US" sz="2400" dirty="0" err="1"/>
              <a:t>rondom</a:t>
            </a:r>
            <a:r>
              <a:rPr lang="en-US" sz="2400" dirty="0"/>
              <a:t> de school </a:t>
            </a:r>
            <a:r>
              <a:rPr lang="en-US" sz="2400" dirty="0" err="1"/>
              <a:t>te</a:t>
            </a:r>
            <a:r>
              <a:rPr lang="en-US" sz="2400" dirty="0"/>
              <a:t> </a:t>
            </a:r>
            <a:r>
              <a:rPr lang="en-US" sz="2400" dirty="0" err="1"/>
              <a:t>verminderen</a:t>
            </a:r>
            <a:r>
              <a:rPr lang="en-US" sz="2400" dirty="0"/>
              <a:t>. </a:t>
            </a:r>
            <a:endParaRPr lang="en-US" sz="2400" dirty="0" smtClean="0"/>
          </a:p>
          <a:p>
            <a:endParaRPr lang="en-US" sz="2400" dirty="0"/>
          </a:p>
          <a:p>
            <a:r>
              <a:rPr lang="en-US" sz="2400" dirty="0" err="1" smtClean="0"/>
              <a:t>Wie</a:t>
            </a:r>
            <a:r>
              <a:rPr lang="en-US" sz="2400" dirty="0" smtClean="0"/>
              <a:t> </a:t>
            </a:r>
            <a:r>
              <a:rPr lang="en-US" sz="2400" dirty="0" err="1" smtClean="0"/>
              <a:t>veroorzaakt</a:t>
            </a:r>
            <a:r>
              <a:rPr lang="en-US" sz="2400" dirty="0" smtClean="0"/>
              <a:t> het </a:t>
            </a:r>
            <a:r>
              <a:rPr lang="en-US" sz="2400" dirty="0" err="1" smtClean="0"/>
              <a:t>probleem</a:t>
            </a:r>
            <a:r>
              <a:rPr lang="en-US" sz="2400" dirty="0" smtClean="0"/>
              <a:t>? Hoe </a:t>
            </a:r>
            <a:r>
              <a:rPr lang="en-US" sz="2400" dirty="0" err="1" smtClean="0"/>
              <a:t>kunnen</a:t>
            </a:r>
            <a:r>
              <a:rPr lang="en-US" sz="2400" dirty="0" smtClean="0"/>
              <a:t> </a:t>
            </a:r>
            <a:r>
              <a:rPr lang="en-US" sz="2400" dirty="0" err="1" smtClean="0"/>
              <a:t>jullie</a:t>
            </a:r>
            <a:r>
              <a:rPr lang="en-US" sz="2400" dirty="0" smtClean="0"/>
              <a:t> het </a:t>
            </a:r>
            <a:r>
              <a:rPr lang="en-US" sz="2400" dirty="0" err="1" smtClean="0"/>
              <a:t>oplossen</a:t>
            </a:r>
            <a:r>
              <a:rPr lang="en-US" sz="2400" dirty="0" smtClean="0"/>
              <a:t>?</a:t>
            </a:r>
          </a:p>
        </p:txBody>
      </p:sp>
      <p:sp>
        <p:nvSpPr>
          <p:cNvPr id="7" name="TextBox 6"/>
          <p:cNvSpPr txBox="1"/>
          <p:nvPr/>
        </p:nvSpPr>
        <p:spPr>
          <a:xfrm>
            <a:off x="0" y="399911"/>
            <a:ext cx="4970035" cy="76944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1: VERVUILING</a:t>
            </a:r>
            <a:endParaRPr lang="nl-NL" sz="4400" b="1" dirty="0">
              <a:solidFill>
                <a:schemeClr val="bg1"/>
              </a:solidFill>
            </a:endParaRPr>
          </a:p>
        </p:txBody>
      </p:sp>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21553">
            <a:off x="10665036" y="4001818"/>
            <a:ext cx="1521254" cy="1521254"/>
          </a:xfrm>
          <a:prstGeom prst="rect">
            <a:avLst/>
          </a:prstGeom>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7" cstate="print">
            <a:extLst>
              <a:ext uri="{BEBA8EAE-BF5A-486C-A8C5-ECC9F3942E4B}">
                <a14:imgProps xmlns:a14="http://schemas.microsoft.com/office/drawing/2010/main">
                  <a14:imgLayer r:embed="rId8">
                    <a14:imgEffect>
                      <a14:backgroundRemoval t="600" b="98400" l="10000" r="90000"/>
                    </a14:imgEffect>
                  </a14:imgLayer>
                </a14:imgProps>
              </a:ext>
              <a:ext uri="{28A0092B-C50C-407E-A947-70E740481C1C}">
                <a14:useLocalDpi xmlns:a14="http://schemas.microsoft.com/office/drawing/2010/main" val="0"/>
              </a:ext>
            </a:extLst>
          </a:blip>
          <a:stretch>
            <a:fillRect/>
          </a:stretch>
        </p:blipFill>
        <p:spPr>
          <a:xfrm rot="20891071">
            <a:off x="9087532" y="5094323"/>
            <a:ext cx="1336575" cy="1336575"/>
          </a:xfrm>
          <a:prstGeom prst="rect">
            <a:avLst/>
          </a:prstGeom>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9" cstate="print">
            <a:duotone>
              <a:schemeClr val="accent3">
                <a:shade val="45000"/>
                <a:satMod val="135000"/>
              </a:schemeClr>
              <a:prstClr val="white"/>
            </a:duotone>
            <a:extLst>
              <a:ext uri="{BEBA8EAE-BF5A-486C-A8C5-ECC9F3942E4B}">
                <a14:imgProps xmlns:a14="http://schemas.microsoft.com/office/drawing/2010/main">
                  <a14:imgLayer r:embed="rId10">
                    <a14:imgEffect>
                      <a14:backgroundRemoval t="9895" b="89895" l="2958" r="97206">
                        <a14:backgroundMark x1="35168" y1="44842" x2="55711" y2="42737"/>
                        <a14:backgroundMark x1="84881" y1="55579" x2="85210" y2="40842"/>
                        <a14:backgroundMark x1="18899" y1="44842" x2="26294" y2="55579"/>
                        <a14:backgroundMark x1="16187" y1="78526" x2="92605" y2="85474"/>
                        <a14:backgroundMark x1="88332" y1="21895" x2="25883" y2="12842"/>
                      </a14:backgroundRemoval>
                    </a14:imgEffect>
                  </a14:imgLayer>
                </a14:imgProps>
              </a:ext>
              <a:ext uri="{28A0092B-C50C-407E-A947-70E740481C1C}">
                <a14:useLocalDpi xmlns:a14="http://schemas.microsoft.com/office/drawing/2010/main" val="0"/>
              </a:ext>
            </a:extLst>
          </a:blip>
          <a:stretch>
            <a:fillRect/>
          </a:stretch>
        </p:blipFill>
        <p:spPr>
          <a:xfrm rot="20176467">
            <a:off x="10571293" y="5459864"/>
            <a:ext cx="675807" cy="263770"/>
          </a:xfrm>
          <a:prstGeom prst="rect">
            <a:avLst/>
          </a:prstGeom>
        </p:spPr>
      </p:pic>
      <p:sp>
        <p:nvSpPr>
          <p:cNvPr id="12" name="Flowchart: Extract 11">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5" name="Flowchart: Extract 14">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2398421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tretch>
            <a:fillRect/>
          </a:stretch>
        </p:blipFill>
        <p:spPr>
          <a:xfrm rot="4009021">
            <a:off x="5048193" y="5267423"/>
            <a:ext cx="1364598" cy="1919784"/>
          </a:xfrm>
          <a:prstGeom prst="rect">
            <a:avLst/>
          </a:prstGeom>
          <a:effectLst>
            <a:outerShdw blurRad="50800" dist="38100" dir="2700000" algn="tl" rotWithShape="0">
              <a:prstClr val="black">
                <a:alpha val="40000"/>
              </a:prstClr>
            </a:outerShdw>
          </a:effectLst>
        </p:spPr>
      </p:pic>
      <p:pic>
        <p:nvPicPr>
          <p:cNvPr id="31" name="Picture 30"/>
          <p:cNvPicPr>
            <a:picLocks noChangeAspect="1"/>
          </p:cNvPicPr>
          <p:nvPr/>
        </p:nvPicPr>
        <p:blipFill rotWithShape="1">
          <a:blip r:embed="rId5">
            <a:duotone>
              <a:schemeClr val="accent3">
                <a:shade val="45000"/>
                <a:satMod val="135000"/>
              </a:schemeClr>
              <a:prstClr val="white"/>
            </a:duotone>
            <a:extLst>
              <a:ext uri="{28A0092B-C50C-407E-A947-70E740481C1C}">
                <a14:useLocalDpi xmlns:a14="http://schemas.microsoft.com/office/drawing/2010/main" val="0"/>
              </a:ext>
            </a:extLst>
          </a:blip>
          <a:srcRect t="60170"/>
          <a:stretch/>
        </p:blipFill>
        <p:spPr>
          <a:xfrm>
            <a:off x="399162" y="-124594"/>
            <a:ext cx="11878771" cy="3143347"/>
          </a:xfrm>
          <a:prstGeom prst="rect">
            <a:avLst/>
          </a:prstGeom>
        </p:spPr>
      </p:pic>
      <p:pic>
        <p:nvPicPr>
          <p:cNvPr id="9" name="Picture 8"/>
          <p:cNvPicPr>
            <a:picLocks noChangeAspect="1"/>
          </p:cNvPicPr>
          <p:nvPr/>
        </p:nvPicPr>
        <p:blipFill>
          <a:blip r:embed="rId6">
            <a:extLst>
              <a:ext uri="{BEBA8EAE-BF5A-486C-A8C5-ECC9F3942E4B}">
                <a14:imgProps xmlns:a14="http://schemas.microsoft.com/office/drawing/2010/main">
                  <a14:imgLayer r:embed="rId7">
                    <a14:imgEffect>
                      <a14:saturation sat="33000"/>
                    </a14:imgEffect>
                  </a14:imgLayer>
                </a14:imgProps>
              </a:ex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ln>
            <a:noFill/>
          </a:ln>
          <a:effectLst>
            <a:softEdge rad="31750"/>
          </a:effectLst>
        </p:spPr>
      </p:pic>
      <p:pic>
        <p:nvPicPr>
          <p:cNvPr id="6" name="Picture 5"/>
          <p:cNvPicPr>
            <a:picLocks noChangeAspect="1"/>
          </p:cNvPicPr>
          <p:nvPr/>
        </p:nvPicPr>
        <p:blipFill rotWithShape="1">
          <a:blip r:embed="rId8">
            <a:duotone>
              <a:prstClr val="black"/>
              <a:srgbClr val="D9C3A5">
                <a:tint val="50000"/>
                <a:satMod val="180000"/>
              </a:srgbClr>
            </a:duotone>
            <a:extLst>
              <a:ext uri="{BEBA8EAE-BF5A-486C-A8C5-ECC9F3942E4B}">
                <a14:imgProps xmlns:a14="http://schemas.microsoft.com/office/drawing/2010/main">
                  <a14:imgLayer r:embed="rId9">
                    <a14:imgEffect>
                      <a14:colorTemperature colorTemp="5300"/>
                    </a14:imgEffect>
                    <a14:imgEffect>
                      <a14:brightnessContrast bright="-20000" contrast="20000"/>
                    </a14:imgEffect>
                  </a14:imgLayer>
                </a14:imgProps>
              </a:ex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14" name="Picture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466866">
            <a:off x="689692" y="4453040"/>
            <a:ext cx="1164981" cy="1164981"/>
          </a:xfrm>
          <a:prstGeom prst="rect">
            <a:avLst/>
          </a:prstGeom>
        </p:spPr>
      </p:pic>
      <p:pic>
        <p:nvPicPr>
          <p:cNvPr id="8" name="Picture 7"/>
          <p:cNvPicPr>
            <a:picLocks noChangeAspect="1"/>
          </p:cNvPicPr>
          <p:nvPr/>
        </p:nvPicPr>
        <p:blipFill>
          <a:blip r:embed="rId11">
            <a:extLst>
              <a:ext uri="{BEBA8EAE-BF5A-486C-A8C5-ECC9F3942E4B}">
                <a14:imgProps xmlns:a14="http://schemas.microsoft.com/office/drawing/2010/main">
                  <a14:imgLayer r:embed="rId12">
                    <a14:imgEffect>
                      <a14:backgroundRemoval t="9796" b="100000" l="0" r="94792">
                        <a14:foregroundMark x1="30833" y1="97143" x2="18958" y2="99184"/>
                      </a14:backgroundRemoval>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273928" y="4575000"/>
            <a:ext cx="4572000" cy="2333625"/>
          </a:xfrm>
          <a:prstGeom prst="rect">
            <a:avLst/>
          </a:prstGeom>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036106">
            <a:off x="2685946" y="5123998"/>
            <a:ext cx="1367183" cy="2046217"/>
          </a:xfrm>
          <a:prstGeom prst="rect">
            <a:avLst/>
          </a:prstGeom>
          <a:effectLst>
            <a:outerShdw blurRad="50800" dist="38100" dir="8100000" algn="tr" rotWithShape="0">
              <a:prstClr val="black">
                <a:alpha val="40000"/>
              </a:prstClr>
            </a:outerShdw>
          </a:effectLst>
        </p:spPr>
      </p:pic>
      <p:pic>
        <p:nvPicPr>
          <p:cNvPr id="13" name="Picture 1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4797769">
            <a:off x="8082757" y="5522851"/>
            <a:ext cx="1108248" cy="1657636"/>
          </a:xfrm>
          <a:prstGeom prst="rect">
            <a:avLst/>
          </a:prstGeom>
          <a:effectLst>
            <a:outerShdw blurRad="50800" dist="38100" dir="2700000" algn="tl" rotWithShape="0">
              <a:prstClr val="black">
                <a:alpha val="40000"/>
              </a:prstClr>
            </a:outerShdw>
          </a:effectLst>
        </p:spPr>
      </p:pic>
      <p:pic>
        <p:nvPicPr>
          <p:cNvPr id="25" name="Picture 24"/>
          <p:cNvPicPr>
            <a:picLocks noChangeAspect="1"/>
          </p:cNvPicPr>
          <p:nvPr/>
        </p:nvPicPr>
        <p:blipFill>
          <a:blip r:embed="rId15">
            <a:extLst>
              <a:ext uri="{BEBA8EAE-BF5A-486C-A8C5-ECC9F3942E4B}">
                <a14:imgProps xmlns:a14="http://schemas.microsoft.com/office/drawing/2010/main">
                  <a14:imgLayer r:embed="rId16">
                    <a14:imgEffect>
                      <a14:saturation sat="33000"/>
                    </a14:imgEffect>
                  </a14:imgLayer>
                </a14:imgProps>
              </a:ex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40000"/>
              </a:prstClr>
            </a:outerShdw>
            <a:softEdge rad="31750"/>
          </a:effectLst>
        </p:spPr>
      </p:pic>
      <p:sp>
        <p:nvSpPr>
          <p:cNvPr id="28" name="Flowchart: Extract 27">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30" name="Picture 2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rot="805442">
            <a:off x="10588239" y="4595106"/>
            <a:ext cx="1105033" cy="1443449"/>
          </a:xfrm>
          <a:prstGeom prst="rect">
            <a:avLst/>
          </a:prstGeom>
          <a:effectLst>
            <a:outerShdw blurRad="50800" dist="38100" dir="2700000" algn="tl" rotWithShape="0">
              <a:prstClr val="black">
                <a:alpha val="40000"/>
              </a:prstClr>
            </a:outerShdw>
          </a:effectLst>
        </p:spPr>
      </p:pic>
      <p:sp>
        <p:nvSpPr>
          <p:cNvPr id="20" name="TextBox 19"/>
          <p:cNvSpPr txBox="1"/>
          <p:nvPr/>
        </p:nvSpPr>
        <p:spPr>
          <a:xfrm>
            <a:off x="0" y="399911"/>
            <a:ext cx="4970035" cy="769441"/>
          </a:xfrm>
          <a:prstGeom prst="rect">
            <a:avLst/>
          </a:prstGeom>
          <a:blipFill dpi="0" rotWithShape="1">
            <a:blip r:embed="rId18"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1: VERVUILING</a:t>
            </a:r>
            <a:endParaRPr lang="nl-NL" sz="4400" b="1" dirty="0">
              <a:solidFill>
                <a:schemeClr val="bg1"/>
              </a:solidFill>
            </a:endParaRPr>
          </a:p>
        </p:txBody>
      </p:sp>
      <p:sp>
        <p:nvSpPr>
          <p:cNvPr id="21" name="Rectangle 20"/>
          <p:cNvSpPr/>
          <p:nvPr/>
        </p:nvSpPr>
        <p:spPr>
          <a:xfrm>
            <a:off x="2847250" y="2653426"/>
            <a:ext cx="6096000" cy="1200329"/>
          </a:xfrm>
          <a:prstGeom prst="rect">
            <a:avLst/>
          </a:prstGeom>
        </p:spPr>
        <p:txBody>
          <a:bodyPr>
            <a:spAutoFit/>
          </a:bodyPr>
          <a:lstStyle/>
          <a:p>
            <a:pPr lvl="0"/>
            <a:r>
              <a:rPr lang="nl-NL" sz="2400" b="1" dirty="0">
                <a:solidFill>
                  <a:srgbClr val="5B8F22"/>
                </a:solidFill>
              </a:rPr>
              <a:t>Je </a:t>
            </a:r>
            <a:r>
              <a:rPr lang="nl-NL" sz="2400" b="1" dirty="0" smtClean="0">
                <a:solidFill>
                  <a:srgbClr val="5B8F22"/>
                </a:solidFill>
              </a:rPr>
              <a:t>hebt nu geleerd: </a:t>
            </a:r>
            <a:endParaRPr lang="nl-NL" sz="2400" b="1" dirty="0">
              <a:solidFill>
                <a:srgbClr val="5B8F22"/>
              </a:solidFill>
            </a:endParaRPr>
          </a:p>
          <a:p>
            <a:pPr marL="285750" indent="-285750">
              <a:buFont typeface="Arial" panose="020B0604020202020204" pitchFamily="34" charset="0"/>
              <a:buChar char="•"/>
            </a:pPr>
            <a:r>
              <a:rPr lang="nl-NL" sz="2400" b="1" dirty="0">
                <a:solidFill>
                  <a:srgbClr val="5B8F22"/>
                </a:solidFill>
              </a:rPr>
              <a:t>Hoe afval bij school in de zee terecht komt </a:t>
            </a:r>
          </a:p>
          <a:p>
            <a:pPr marL="285750" lvl="0" indent="-285750">
              <a:buFont typeface="Arial" panose="020B0604020202020204" pitchFamily="34" charset="0"/>
              <a:buChar char="•"/>
            </a:pPr>
            <a:r>
              <a:rPr lang="nl-NL" sz="2400" b="1" dirty="0">
                <a:solidFill>
                  <a:srgbClr val="5B8F22"/>
                </a:solidFill>
              </a:rPr>
              <a:t>Wat jij kan doen voor schone oceanen</a:t>
            </a:r>
          </a:p>
        </p:txBody>
      </p:sp>
      <p:pic>
        <p:nvPicPr>
          <p:cNvPr id="27" name="Picture 26"/>
          <p:cNvPicPr/>
          <p:nvPr/>
        </p:nvPicPr>
        <p:blipFill>
          <a:blip r:embed="rId19" cstate="print">
            <a:duotone>
              <a:prstClr val="black"/>
              <a:srgbClr val="88F818">
                <a:tint val="45000"/>
                <a:satMod val="400000"/>
              </a:srgbClr>
            </a:duotone>
            <a:extLst>
              <a:ext uri="{BEBA8EAE-BF5A-486C-A8C5-ECC9F3942E4B}">
                <a14:imgProps xmlns:a14="http://schemas.microsoft.com/office/drawing/2010/main">
                  <a14:imgLayer r:embed="rId20">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407517" y="85499"/>
            <a:ext cx="2693184" cy="427848"/>
          </a:xfrm>
          <a:prstGeom prst="rect">
            <a:avLst/>
          </a:prstGeom>
        </p:spPr>
      </p:pic>
      <p:sp>
        <p:nvSpPr>
          <p:cNvPr id="17" name="Flowchart: Extract 16">
            <a:hlinkClick r:id="rId21" action="ppaction://hlinksldjump"/>
          </p:cNvPr>
          <p:cNvSpPr/>
          <p:nvPr/>
        </p:nvSpPr>
        <p:spPr>
          <a:xfrm rot="5400000">
            <a:off x="9625435" y="5120337"/>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2" name="Rectangle 1"/>
          <p:cNvSpPr/>
          <p:nvPr/>
        </p:nvSpPr>
        <p:spPr>
          <a:xfrm>
            <a:off x="7355160" y="5197447"/>
            <a:ext cx="2177391" cy="369332"/>
          </a:xfrm>
          <a:prstGeom prst="rect">
            <a:avLst/>
          </a:prstGeom>
        </p:spPr>
        <p:txBody>
          <a:bodyPr wrap="none">
            <a:spAutoFit/>
          </a:bodyPr>
          <a:lstStyle/>
          <a:p>
            <a:pPr lvl="0"/>
            <a:r>
              <a:rPr lang="nl-NL" b="1" dirty="0" smtClean="0">
                <a:solidFill>
                  <a:srgbClr val="5B8F22"/>
                </a:solidFill>
              </a:rPr>
              <a:t>Naar de volgende les</a:t>
            </a:r>
            <a:endParaRPr lang="nl-NL" b="1" dirty="0">
              <a:solidFill>
                <a:srgbClr val="5B8F22"/>
              </a:solidFill>
            </a:endParaRPr>
          </a:p>
        </p:txBody>
      </p:sp>
    </p:spTree>
    <p:extLst>
      <p:ext uri="{BB962C8B-B14F-4D97-AF65-F5344CB8AC3E}">
        <p14:creationId xmlns:p14="http://schemas.microsoft.com/office/powerpoint/2010/main" val="41833653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dirty="0"/>
          </a:p>
        </p:txBody>
      </p:sp>
      <p:sp>
        <p:nvSpPr>
          <p:cNvPr id="4" name="Rectangle 3"/>
          <p:cNvSpPr/>
          <p:nvPr/>
        </p:nvSpPr>
        <p:spPr>
          <a:xfrm>
            <a:off x="1901867" y="2162646"/>
            <a:ext cx="5533979" cy="1938992"/>
          </a:xfrm>
          <a:prstGeom prst="rect">
            <a:avLst/>
          </a:prstGeom>
        </p:spPr>
        <p:txBody>
          <a:bodyPr wrap="square">
            <a:spAutoFit/>
          </a:bodyPr>
          <a:lstStyle/>
          <a:p>
            <a:pPr algn="ctr"/>
            <a:r>
              <a:rPr lang="en-US" sz="2400" b="1" dirty="0" smtClean="0">
                <a:solidFill>
                  <a:schemeClr val="accent6">
                    <a:lumMod val="75000"/>
                  </a:schemeClr>
                </a:solidFill>
              </a:rPr>
              <a:t>Je </a:t>
            </a:r>
            <a:r>
              <a:rPr lang="en-US" sz="2400" b="1" dirty="0" err="1" smtClean="0">
                <a:solidFill>
                  <a:schemeClr val="accent6">
                    <a:lumMod val="75000"/>
                  </a:schemeClr>
                </a:solidFill>
              </a:rPr>
              <a:t>leert</a:t>
            </a:r>
            <a:r>
              <a:rPr lang="en-US" sz="2400" b="1" dirty="0" smtClean="0">
                <a:solidFill>
                  <a:schemeClr val="accent6">
                    <a:lumMod val="75000"/>
                  </a:schemeClr>
                </a:solidFill>
              </a:rPr>
              <a:t>:</a:t>
            </a:r>
          </a:p>
          <a:p>
            <a:pPr lvl="0" indent="-285750" algn="ctr">
              <a:buFont typeface="Arial" panose="020B0604020202020204" pitchFamily="34" charset="0"/>
              <a:buChar char="•"/>
            </a:pPr>
            <a:r>
              <a:rPr lang="nl-NL" sz="2400" b="1" dirty="0" smtClean="0">
                <a:solidFill>
                  <a:schemeClr val="accent6">
                    <a:lumMod val="75000"/>
                  </a:schemeClr>
                </a:solidFill>
              </a:rPr>
              <a:t>Wat </a:t>
            </a:r>
            <a:r>
              <a:rPr lang="nl-NL" sz="2400" b="1" dirty="0">
                <a:solidFill>
                  <a:schemeClr val="accent6">
                    <a:lumMod val="75000"/>
                  </a:schemeClr>
                </a:solidFill>
              </a:rPr>
              <a:t>bijvangst </a:t>
            </a:r>
            <a:r>
              <a:rPr lang="nl-NL" sz="2400" b="1" dirty="0" smtClean="0">
                <a:solidFill>
                  <a:schemeClr val="accent6">
                    <a:lumMod val="75000"/>
                  </a:schemeClr>
                </a:solidFill>
              </a:rPr>
              <a:t>en </a:t>
            </a:r>
            <a:r>
              <a:rPr lang="nl-NL" sz="2400" b="1" dirty="0">
                <a:solidFill>
                  <a:schemeClr val="accent6">
                    <a:lumMod val="75000"/>
                  </a:schemeClr>
                </a:solidFill>
              </a:rPr>
              <a:t>overbevissing </a:t>
            </a:r>
            <a:r>
              <a:rPr lang="nl-NL" sz="2400" b="1" dirty="0" smtClean="0">
                <a:solidFill>
                  <a:schemeClr val="accent6">
                    <a:lumMod val="75000"/>
                  </a:schemeClr>
                </a:solidFill>
              </a:rPr>
              <a:t>is</a:t>
            </a:r>
          </a:p>
          <a:p>
            <a:pPr indent="-285750" algn="ctr">
              <a:buFont typeface="Arial" panose="020B0604020202020204" pitchFamily="34" charset="0"/>
              <a:buChar char="•"/>
            </a:pPr>
            <a:r>
              <a:rPr lang="nl-NL" sz="2400" b="1" dirty="0">
                <a:solidFill>
                  <a:schemeClr val="accent6">
                    <a:lumMod val="75000"/>
                  </a:schemeClr>
                </a:solidFill>
              </a:rPr>
              <a:t>Welke vissen bedreigd zijn</a:t>
            </a:r>
          </a:p>
          <a:p>
            <a:pPr lvl="0" indent="-285750" algn="ctr">
              <a:buFont typeface="Arial" panose="020B0604020202020204" pitchFamily="34" charset="0"/>
              <a:buChar char="•"/>
            </a:pPr>
            <a:r>
              <a:rPr lang="en-US" sz="2400" b="1" dirty="0" smtClean="0">
                <a:solidFill>
                  <a:schemeClr val="accent6">
                    <a:lumMod val="75000"/>
                  </a:schemeClr>
                </a:solidFill>
              </a:rPr>
              <a:t>Wat </a:t>
            </a:r>
            <a:r>
              <a:rPr lang="en-US" sz="2400" b="1" dirty="0" err="1" smtClean="0">
                <a:solidFill>
                  <a:schemeClr val="accent6">
                    <a:lumMod val="75000"/>
                  </a:schemeClr>
                </a:solidFill>
              </a:rPr>
              <a:t>een</a:t>
            </a:r>
            <a:r>
              <a:rPr lang="en-US" sz="2400" b="1" dirty="0" smtClean="0">
                <a:solidFill>
                  <a:schemeClr val="accent6">
                    <a:lumMod val="75000"/>
                  </a:schemeClr>
                </a:solidFill>
              </a:rPr>
              <a:t> </a:t>
            </a:r>
            <a:r>
              <a:rPr lang="en-US" sz="2400" b="1" dirty="0" err="1" smtClean="0">
                <a:solidFill>
                  <a:schemeClr val="accent6">
                    <a:lumMod val="75000"/>
                  </a:schemeClr>
                </a:solidFill>
              </a:rPr>
              <a:t>zeereservaat</a:t>
            </a:r>
            <a:r>
              <a:rPr lang="en-US" sz="2400" b="1" dirty="0" smtClean="0">
                <a:solidFill>
                  <a:schemeClr val="accent6">
                    <a:lumMod val="75000"/>
                  </a:schemeClr>
                </a:solidFill>
              </a:rPr>
              <a:t> is</a:t>
            </a:r>
            <a:endParaRPr lang="nl-NL" sz="2400" b="1" dirty="0">
              <a:solidFill>
                <a:schemeClr val="accent6">
                  <a:lumMod val="75000"/>
                </a:schemeClr>
              </a:solidFill>
            </a:endParaRPr>
          </a:p>
          <a:p>
            <a:pPr algn="ctr"/>
            <a:r>
              <a:rPr lang="en-US" sz="2400" b="1" dirty="0" smtClean="0">
                <a:solidFill>
                  <a:schemeClr val="accent6">
                    <a:lumMod val="75000"/>
                  </a:schemeClr>
                </a:solidFill>
              </a:rPr>
              <a:t> </a:t>
            </a:r>
            <a:endParaRPr lang="en-US" sz="2400" b="1" dirty="0">
              <a:solidFill>
                <a:schemeClr val="accent6">
                  <a:lumMod val="75000"/>
                </a:schemeClr>
              </a:solidFill>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36000"/>
              </a:prstClr>
            </a:outerShdw>
          </a:effectLst>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sp>
        <p:nvSpPr>
          <p:cNvPr id="10" name="Flowchart: Extract 9">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1" name="Flowchart: Extract 1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3" name="Rounded Rectangle 12"/>
          <p:cNvSpPr/>
          <p:nvPr/>
        </p:nvSpPr>
        <p:spPr>
          <a:xfrm>
            <a:off x="8803178" y="4887684"/>
            <a:ext cx="171549" cy="1709516"/>
          </a:xfrm>
          <a:prstGeom prst="roundRect">
            <a:avLst/>
          </a:prstGeom>
          <a:gradFill flip="none" rotWithShape="1">
            <a:gsLst>
              <a:gs pos="100000">
                <a:srgbClr val="996633"/>
              </a:gs>
              <a:gs pos="42000">
                <a:srgbClr val="D9B28B"/>
              </a:gs>
              <a:gs pos="26000">
                <a:schemeClr val="bg1">
                  <a:lumMod val="75000"/>
                </a:schemeClr>
              </a:gs>
              <a:gs pos="0">
                <a:schemeClr val="bg1">
                  <a:lumMod val="9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91920" y="6231333"/>
            <a:ext cx="533691" cy="573357"/>
          </a:xfrm>
          <a:prstGeom prst="rect">
            <a:avLst/>
          </a:prstGeom>
        </p:spPr>
      </p:pic>
      <p:pic>
        <p:nvPicPr>
          <p:cNvPr id="24" name="Picture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27587" y="6060952"/>
            <a:ext cx="1052208" cy="797048"/>
          </a:xfrm>
          <a:prstGeom prst="rect">
            <a:avLst/>
          </a:prstGeom>
          <a:effectLst>
            <a:outerShdw blurRad="50800" dist="38100" dir="2700000" algn="tl" rotWithShape="0">
              <a:prstClr val="black">
                <a:alpha val="40000"/>
              </a:prstClr>
            </a:outerShdw>
          </a:effectLst>
        </p:spPr>
      </p:pic>
      <p:pic>
        <p:nvPicPr>
          <p:cNvPr id="48" name="Picture 4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7463276" y="723325"/>
            <a:ext cx="4001864" cy="3001398"/>
          </a:xfrm>
          <a:prstGeom prst="rect">
            <a:avLst/>
          </a:prstGeom>
          <a:effectLst>
            <a:outerShdw blurRad="50800" dist="38100" dir="2700000" algn="tl" rotWithShape="0">
              <a:prstClr val="black">
                <a:alpha val="40000"/>
              </a:prstClr>
            </a:outerShdw>
          </a:effectLst>
        </p:spPr>
      </p:pic>
      <p:pic>
        <p:nvPicPr>
          <p:cNvPr id="50" name="Picture 4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8604874" y="-177427"/>
            <a:ext cx="3111412" cy="2333559"/>
          </a:xfrm>
          <a:prstGeom prst="rect">
            <a:avLst/>
          </a:prstGeom>
          <a:effectLst>
            <a:outerShdw blurRad="50800" dist="38100" dir="2700000" algn="tl" rotWithShape="0">
              <a:prstClr val="black">
                <a:alpha val="40000"/>
              </a:prstClr>
            </a:outerShdw>
          </a:effectLst>
        </p:spPr>
      </p:pic>
      <p:sp>
        <p:nvSpPr>
          <p:cNvPr id="49" name="Rectangle 48"/>
          <p:cNvSpPr/>
          <p:nvPr/>
        </p:nvSpPr>
        <p:spPr>
          <a:xfrm>
            <a:off x="7320941" y="3456664"/>
            <a:ext cx="2852653" cy="1942357"/>
          </a:xfrm>
          <a:prstGeom prst="rect">
            <a:avLst/>
          </a:prstGeom>
          <a:blipFill>
            <a:blip r:embed="rId12">
              <a:duotone>
                <a:schemeClr val="accent2">
                  <a:shade val="45000"/>
                  <a:satMod val="135000"/>
                </a:schemeClr>
                <a:prstClr val="white"/>
              </a:duotone>
            </a:blip>
            <a:tile tx="0" ty="0" sx="100000" sy="100000" flip="none" algn="tl"/>
          </a:blipFill>
          <a:ln>
            <a:noFill/>
          </a:ln>
          <a:effectLst>
            <a:outerShdw blurRad="203200" dist="241300" dir="21540000" sx="87000" sy="87000" algn="ctr">
              <a:srgbClr val="000000">
                <a:alpha val="18000"/>
              </a:srgbClr>
            </a:outerShdw>
            <a:softEdge rad="12700"/>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b="1" dirty="0" smtClean="0">
                <a:ln>
                  <a:solidFill>
                    <a:schemeClr val="accent2">
                      <a:lumMod val="75000"/>
                    </a:schemeClr>
                  </a:solidFill>
                </a:ln>
                <a:solidFill>
                  <a:schemeClr val="accent2">
                    <a:lumMod val="50000"/>
                  </a:schemeClr>
                </a:solidFill>
              </a:rPr>
              <a:t>ZEERESERVAAT</a:t>
            </a:r>
            <a:r>
              <a:rPr lang="en-US" sz="2400" b="1" dirty="0" smtClean="0">
                <a:ln>
                  <a:solidFill>
                    <a:schemeClr val="accent2">
                      <a:lumMod val="75000"/>
                    </a:schemeClr>
                  </a:solidFill>
                </a:ln>
                <a:solidFill>
                  <a:schemeClr val="tx1"/>
                </a:solidFill>
              </a:rPr>
              <a:t/>
            </a:r>
            <a:br>
              <a:rPr lang="en-US" sz="2400" b="1" dirty="0" smtClean="0">
                <a:ln>
                  <a:solidFill>
                    <a:schemeClr val="accent2">
                      <a:lumMod val="75000"/>
                    </a:schemeClr>
                  </a:solidFill>
                </a:ln>
                <a:solidFill>
                  <a:schemeClr val="tx1"/>
                </a:solidFill>
              </a:rPr>
            </a:br>
            <a:endParaRPr lang="en-US" sz="2400" b="1" dirty="0" smtClean="0">
              <a:ln>
                <a:solidFill>
                  <a:schemeClr val="accent2">
                    <a:lumMod val="75000"/>
                  </a:schemeClr>
                </a:solidFill>
              </a:ln>
              <a:solidFill>
                <a:schemeClr val="tx1"/>
              </a:solidFill>
            </a:endParaRPr>
          </a:p>
          <a:p>
            <a:pPr algn="ctr"/>
            <a:endParaRPr lang="en-US" sz="2400" b="1" dirty="0">
              <a:ln>
                <a:solidFill>
                  <a:schemeClr val="accent2">
                    <a:lumMod val="75000"/>
                  </a:schemeClr>
                </a:solidFill>
              </a:ln>
              <a:solidFill>
                <a:schemeClr val="tx1"/>
              </a:solidFill>
            </a:endParaRPr>
          </a:p>
          <a:p>
            <a:pPr algn="ctr"/>
            <a:endParaRPr lang="en-US" sz="2400" b="1" dirty="0" smtClean="0">
              <a:ln>
                <a:solidFill>
                  <a:schemeClr val="accent2">
                    <a:lumMod val="75000"/>
                  </a:schemeClr>
                </a:solidFill>
              </a:ln>
              <a:solidFill>
                <a:schemeClr val="tx1"/>
              </a:solidFill>
            </a:endParaRPr>
          </a:p>
          <a:p>
            <a:pPr algn="ctr"/>
            <a:r>
              <a:rPr lang="en-US" sz="2000" b="1" dirty="0" smtClean="0">
                <a:ln>
                  <a:solidFill>
                    <a:schemeClr val="accent2">
                      <a:lumMod val="75000"/>
                    </a:schemeClr>
                  </a:solidFill>
                </a:ln>
                <a:solidFill>
                  <a:schemeClr val="accent2">
                    <a:lumMod val="50000"/>
                  </a:schemeClr>
                </a:solidFill>
              </a:rPr>
              <a:t>! VERBODEN TE VISSEN !</a:t>
            </a:r>
            <a:endParaRPr lang="nl-NL" sz="2000" b="1" dirty="0">
              <a:ln>
                <a:solidFill>
                  <a:schemeClr val="accent2">
                    <a:lumMod val="75000"/>
                  </a:schemeClr>
                </a:solidFill>
              </a:ln>
              <a:solidFill>
                <a:schemeClr val="accent2">
                  <a:lumMod val="50000"/>
                </a:schemeClr>
              </a:solidFill>
            </a:endParaRPr>
          </a:p>
        </p:txBody>
      </p:sp>
      <p:pic>
        <p:nvPicPr>
          <p:cNvPr id="12" name="Picture 11"/>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009838" y="3800085"/>
            <a:ext cx="1586680" cy="1202293"/>
          </a:xfrm>
          <a:prstGeom prst="rect">
            <a:avLst/>
          </a:prstGeom>
          <a:noFill/>
          <a:ln>
            <a:noFill/>
          </a:ln>
          <a:effectLst>
            <a:outerShdw blurRad="50800" dist="38100" dir="2700000" algn="tl" rotWithShape="0">
              <a:srgbClr val="E60000">
                <a:alpha val="65000"/>
              </a:srgbClr>
            </a:outerShdw>
            <a:softEdge rad="12700"/>
          </a:effectLst>
          <a:scene3d>
            <a:camera prst="isometricOffAxis2Left"/>
            <a:lightRig rig="threePt" dir="t"/>
          </a:scene3d>
          <a:sp3d prstMaterial="plastic">
            <a:bevelT prst="coolSlant"/>
          </a:sp3d>
        </p:spPr>
      </p:pic>
      <p:pic>
        <p:nvPicPr>
          <p:cNvPr id="1028" name="Picture 4" descr="http://i.dailymail.co.uk/i/pix/2012/12/26/article-2253327-0E78B3CE00000578-327_306x423.jpg"/>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4019" b="71158" l="9804" r="89542"/>
                    </a14:imgEffect>
                  </a14:imgLayer>
                </a14:imgProps>
              </a:ext>
              <a:ext uri="{28A0092B-C50C-407E-A947-70E740481C1C}">
                <a14:useLocalDpi xmlns:a14="http://schemas.microsoft.com/office/drawing/2010/main" val="0"/>
              </a:ext>
            </a:extLst>
          </a:blip>
          <a:srcRect/>
          <a:stretch>
            <a:fillRect/>
          </a:stretch>
        </p:blipFill>
        <p:spPr bwMode="auto">
          <a:xfrm rot="9677427" flipH="1">
            <a:off x="9403657" y="2896202"/>
            <a:ext cx="1008710" cy="1394393"/>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4" descr="http://i.dailymail.co.uk/i/pix/2012/12/26/article-2253327-0E78B3CE00000578-327_306x423.jpg"/>
          <p:cNvPicPr>
            <a:picLocks noChangeAspect="1" noChangeArrowheads="1"/>
          </p:cNvPicPr>
          <p:nvPr/>
        </p:nvPicPr>
        <p:blipFill>
          <a:blip r:embed="rId17"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rot="3798935" flipH="1" flipV="1">
            <a:off x="7722621" y="3083637"/>
            <a:ext cx="1008710" cy="1394393"/>
          </a:xfrm>
          <a:prstGeom prst="rect">
            <a:avLst/>
          </a:prstGeom>
          <a:noFill/>
          <a:extLst>
            <a:ext uri="{909E8E84-426E-40dd-AFC4-6F175D3DCCD1}">
              <a14:hiddenFill xmlns="" xmlns:a14="http://schemas.microsoft.com/office/drawing/2010/main">
                <a:solidFill>
                  <a:srgbClr val="FFFFFF"/>
                </a:solidFill>
              </a14:hiddenFill>
            </a:ext>
          </a:extLst>
        </p:spPr>
      </p:pic>
      <p:pic>
        <p:nvPicPr>
          <p:cNvPr id="54" name="Picture 4" descr="http://i.dailymail.co.uk/i/pix/2012/12/26/article-2253327-0E78B3CE00000578-327_306x423.jp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rot="11922573">
            <a:off x="9590589" y="3557232"/>
            <a:ext cx="1008710" cy="1394393"/>
          </a:xfrm>
          <a:prstGeom prst="rect">
            <a:avLst/>
          </a:prstGeom>
          <a:noFill/>
          <a:extLst>
            <a:ext uri="{909E8E84-426E-40dd-AFC4-6F175D3DCCD1}">
              <a14:hiddenFill xmlns="" xmlns:a14="http://schemas.microsoft.com/office/drawing/2010/main">
                <a:solidFill>
                  <a:srgbClr val="FFFFFF"/>
                </a:solidFill>
              </a14:hiddenFill>
            </a:ext>
          </a:extLst>
        </p:spPr>
      </p:pic>
      <p:pic>
        <p:nvPicPr>
          <p:cNvPr id="23" name="Content Placeholder 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rot="181997">
            <a:off x="6114758" y="6032500"/>
            <a:ext cx="1702204" cy="1063878"/>
          </a:xfrm>
          <a:prstGeom prst="rect">
            <a:avLst/>
          </a:prstGeom>
          <a:effectLst>
            <a:outerShdw blurRad="50800" dist="38100" dir="2700000" algn="tl" rotWithShape="0">
              <a:prstClr val="black">
                <a:alpha val="40000"/>
              </a:prstClr>
            </a:outerShdw>
          </a:effectLst>
        </p:spPr>
      </p:pic>
      <p:sp>
        <p:nvSpPr>
          <p:cNvPr id="26" name="TextBox 25"/>
          <p:cNvSpPr txBox="1"/>
          <p:nvPr/>
        </p:nvSpPr>
        <p:spPr>
          <a:xfrm>
            <a:off x="0" y="399911"/>
            <a:ext cx="7904042" cy="769441"/>
          </a:xfrm>
          <a:prstGeom prst="rect">
            <a:avLst/>
          </a:prstGeom>
          <a:blipFill dpi="0" rotWithShape="1">
            <a:blip r:embed="rId20"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2: VISSERIJ EN ZEERESERVATEN</a:t>
            </a:r>
            <a:endParaRPr lang="nl-NL" sz="4400" b="1" dirty="0">
              <a:solidFill>
                <a:schemeClr val="bg1"/>
              </a:solidFill>
            </a:endParaRPr>
          </a:p>
        </p:txBody>
      </p:sp>
      <p:pic>
        <p:nvPicPr>
          <p:cNvPr id="28" name="Picture 27"/>
          <p:cNvPicPr/>
          <p:nvPr/>
        </p:nvPicPr>
        <p:blipFill>
          <a:blip r:embed="rId21" cstate="print">
            <a:duotone>
              <a:prstClr val="black"/>
              <a:srgbClr val="88F818">
                <a:tint val="45000"/>
                <a:satMod val="400000"/>
              </a:srgbClr>
            </a:duotone>
            <a:extLst>
              <a:ext uri="{BEBA8EAE-BF5A-486C-A8C5-ECC9F3942E4B}">
                <a14:imgProps xmlns:a14="http://schemas.microsoft.com/office/drawing/2010/main">
                  <a14:imgLayer r:embed="rId2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615875" y="85498"/>
            <a:ext cx="2484826" cy="394747"/>
          </a:xfrm>
          <a:prstGeom prst="rect">
            <a:avLst/>
          </a:prstGeom>
        </p:spPr>
      </p:pic>
    </p:spTree>
    <p:extLst>
      <p:ext uri="{BB962C8B-B14F-4D97-AF65-F5344CB8AC3E}">
        <p14:creationId xmlns:p14="http://schemas.microsoft.com/office/powerpoint/2010/main" val="11669899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hlinkClick r:id="rId3"/>
          </p:cNvPr>
          <p:cNvPicPr>
            <a:picLocks noGrp="1" noChangeAspect="1"/>
          </p:cNvPicPr>
          <p:nvPr>
            <p:ph idx="1"/>
          </p:nvPr>
        </p:nvPicPr>
        <p:blipFill rotWithShape="1">
          <a:blip r:embed="rId4"/>
          <a:srcRect b="4775"/>
          <a:stretch/>
        </p:blipFill>
        <p:spPr>
          <a:xfrm>
            <a:off x="463157" y="1617830"/>
            <a:ext cx="6418848" cy="4589494"/>
          </a:xfrm>
          <a:prstGeom prst="rect">
            <a:avLst/>
          </a:prstGeom>
          <a:ln w="76200">
            <a:solidFill>
              <a:schemeClr val="bg1"/>
            </a:solidFill>
          </a:ln>
          <a:effectLst>
            <a:outerShdw blurRad="50800" dist="38100" dir="2700000" algn="tl" rotWithShape="0">
              <a:prstClr val="black">
                <a:alpha val="40000"/>
              </a:prstClr>
            </a:outerShdw>
          </a:effectLst>
        </p:spPr>
      </p:pic>
      <p:sp>
        <p:nvSpPr>
          <p:cNvPr id="6" name="TextBox 5"/>
          <p:cNvSpPr txBox="1"/>
          <p:nvPr/>
        </p:nvSpPr>
        <p:spPr>
          <a:xfrm>
            <a:off x="0" y="399911"/>
            <a:ext cx="7904042" cy="76944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2: VISSERIJ EN ZEERESERVATEN</a:t>
            </a:r>
            <a:endParaRPr lang="nl-NL" sz="4400" b="1" dirty="0">
              <a:solidFill>
                <a:schemeClr val="bg1"/>
              </a:solidFill>
            </a:endParaRPr>
          </a:p>
        </p:txBody>
      </p:sp>
      <p:sp>
        <p:nvSpPr>
          <p:cNvPr id="3" name="Rectangle 2"/>
          <p:cNvSpPr/>
          <p:nvPr/>
        </p:nvSpPr>
        <p:spPr>
          <a:xfrm>
            <a:off x="7119400" y="3819865"/>
            <a:ext cx="1593550" cy="1200329"/>
          </a:xfrm>
          <a:prstGeom prst="rect">
            <a:avLst/>
          </a:prstGeom>
        </p:spPr>
        <p:txBody>
          <a:bodyPr wrap="square">
            <a:spAutoFit/>
          </a:bodyPr>
          <a:lstStyle/>
          <a:p>
            <a:r>
              <a:rPr lang="en-US" sz="2400" dirty="0" err="1" smtClean="0">
                <a:solidFill>
                  <a:schemeClr val="accent6"/>
                </a:solidFill>
                <a:latin typeface="Kristen ITC" panose="03050502040202030202" pitchFamily="66" charset="0"/>
              </a:rPr>
              <a:t>Bekijk</a:t>
            </a:r>
            <a:r>
              <a:rPr lang="en-US" sz="2400" dirty="0" smtClean="0">
                <a:solidFill>
                  <a:schemeClr val="accent6"/>
                </a:solidFill>
                <a:latin typeface="Kristen ITC" panose="03050502040202030202" pitchFamily="66" charset="0"/>
              </a:rPr>
              <a:t> </a:t>
            </a:r>
            <a:r>
              <a:rPr lang="en-US" sz="2400" dirty="0">
                <a:solidFill>
                  <a:schemeClr val="accent6"/>
                </a:solidFill>
                <a:latin typeface="Kristen ITC" panose="03050502040202030202" pitchFamily="66" charset="0"/>
              </a:rPr>
              <a:t>het </a:t>
            </a:r>
            <a:r>
              <a:rPr lang="en-US" sz="2400" dirty="0" smtClean="0">
                <a:solidFill>
                  <a:srgbClr val="92D050"/>
                </a:solidFill>
                <a:latin typeface="Kristen ITC" panose="03050502040202030202" pitchFamily="66" charset="0"/>
                <a:hlinkClick r:id="rId3"/>
              </a:rPr>
              <a:t>filmpje</a:t>
            </a:r>
            <a:endParaRPr lang="nl-NL" sz="2400" dirty="0">
              <a:solidFill>
                <a:srgbClr val="92D050"/>
              </a:solidFill>
              <a:latin typeface="Kristen ITC" panose="03050502040202030202" pitchFamily="66" charset="0"/>
            </a:endParaRPr>
          </a:p>
        </p:txBody>
      </p:sp>
      <p:sp>
        <p:nvSpPr>
          <p:cNvPr id="13" name="Flowchart: Extract 12">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25" name="Flowchart: Extract 24">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27"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04687" y="3649313"/>
            <a:ext cx="512449" cy="683434"/>
          </a:xfrm>
          <a:prstGeom prst="rect">
            <a:avLst/>
          </a:prstGeom>
        </p:spPr>
      </p:pic>
      <p:pic>
        <p:nvPicPr>
          <p:cNvPr id="28" name="Picture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6843634" flipH="1">
            <a:off x="10066491" y="4525379"/>
            <a:ext cx="2375340" cy="1687631"/>
          </a:xfrm>
          <a:prstGeom prst="rect">
            <a:avLst/>
          </a:prstGeom>
          <a:effectLst>
            <a:outerShdw blurRad="50800" dist="38100" dir="2700000" algn="tl" rotWithShape="0">
              <a:prstClr val="black">
                <a:alpha val="40000"/>
              </a:prstClr>
            </a:outerShdw>
          </a:effectLst>
        </p:spPr>
      </p:pic>
      <p:cxnSp>
        <p:nvCxnSpPr>
          <p:cNvPr id="29" name="Straight Connector 28"/>
          <p:cNvCxnSpPr/>
          <p:nvPr/>
        </p:nvCxnSpPr>
        <p:spPr>
          <a:xfrm flipH="1" flipV="1">
            <a:off x="8868142" y="0"/>
            <a:ext cx="21874" cy="4594491"/>
          </a:xfrm>
          <a:prstGeom prst="line">
            <a:avLst/>
          </a:prstGeom>
        </p:spPr>
        <p:style>
          <a:lnRef idx="1">
            <a:schemeClr val="accent3"/>
          </a:lnRef>
          <a:fillRef idx="0">
            <a:schemeClr val="accent3"/>
          </a:fillRef>
          <a:effectRef idx="0">
            <a:schemeClr val="accent3"/>
          </a:effectRef>
          <a:fontRef idx="minor">
            <a:schemeClr val="tx1"/>
          </a:fontRef>
        </p:style>
      </p:cxnSp>
      <p:cxnSp>
        <p:nvCxnSpPr>
          <p:cNvPr id="30" name="Straight Connector 29"/>
          <p:cNvCxnSpPr/>
          <p:nvPr/>
        </p:nvCxnSpPr>
        <p:spPr>
          <a:xfrm flipV="1">
            <a:off x="10233720" y="0"/>
            <a:ext cx="2" cy="2653859"/>
          </a:xfrm>
          <a:prstGeom prst="line">
            <a:avLst/>
          </a:prstGeom>
        </p:spPr>
        <p:style>
          <a:lnRef idx="1">
            <a:schemeClr val="accent3"/>
          </a:lnRef>
          <a:fillRef idx="0">
            <a:schemeClr val="accent3"/>
          </a:fillRef>
          <a:effectRef idx="0">
            <a:schemeClr val="accent3"/>
          </a:effectRef>
          <a:fontRef idx="minor">
            <a:schemeClr val="tx1"/>
          </a:fontRef>
        </p:style>
      </p:cxnSp>
      <p:cxnSp>
        <p:nvCxnSpPr>
          <p:cNvPr id="31" name="Straight Connector 30"/>
          <p:cNvCxnSpPr/>
          <p:nvPr/>
        </p:nvCxnSpPr>
        <p:spPr>
          <a:xfrm flipV="1">
            <a:off x="11440766" y="0"/>
            <a:ext cx="20146" cy="3912577"/>
          </a:xfrm>
          <a:prstGeom prst="line">
            <a:avLst/>
          </a:prstGeom>
        </p:spPr>
        <p:style>
          <a:lnRef idx="1">
            <a:schemeClr val="accent3"/>
          </a:lnRef>
          <a:fillRef idx="0">
            <a:schemeClr val="accent3"/>
          </a:fillRef>
          <a:effectRef idx="0">
            <a:schemeClr val="accent3"/>
          </a:effectRef>
          <a:fontRef idx="minor">
            <a:schemeClr val="tx1"/>
          </a:fontRef>
        </p:style>
      </p:cxnSp>
      <p:cxnSp>
        <p:nvCxnSpPr>
          <p:cNvPr id="33" name="Straight Connector 32"/>
          <p:cNvCxnSpPr/>
          <p:nvPr/>
        </p:nvCxnSpPr>
        <p:spPr>
          <a:xfrm flipV="1">
            <a:off x="8194376" y="0"/>
            <a:ext cx="0" cy="1956288"/>
          </a:xfrm>
          <a:prstGeom prst="line">
            <a:avLst/>
          </a:prstGeom>
        </p:spPr>
        <p:style>
          <a:lnRef idx="1">
            <a:schemeClr val="accent3"/>
          </a:lnRef>
          <a:fillRef idx="0">
            <a:schemeClr val="accent3"/>
          </a:fillRef>
          <a:effectRef idx="0">
            <a:schemeClr val="accent3"/>
          </a:effectRef>
          <a:fontRef idx="minor">
            <a:schemeClr val="tx1"/>
          </a:fontRef>
        </p:style>
      </p:cxnSp>
      <p:pic>
        <p:nvPicPr>
          <p:cNvPr id="34" name="Picture 33"/>
          <p:cNvPicPr>
            <a:picLocks noChangeAspect="1"/>
          </p:cNvPicPr>
          <p:nvPr/>
        </p:nvPicPr>
        <p:blipFill>
          <a:blip r:embed="rId8" cstate="print">
            <a:extLst>
              <a:ext uri="{BEBA8EAE-BF5A-486C-A8C5-ECC9F3942E4B}">
                <a14:imgProps xmlns:a14="http://schemas.microsoft.com/office/drawing/2010/main">
                  <a14:imgLayer r:embed="rId9">
                    <a14:imgEffect>
                      <a14:backgroundRemoval t="0" b="89963" l="9941" r="89961">
                        <a14:backgroundMark x1="67323" y1="16310" x2="26083" y2="16310"/>
                        <a14:backgroundMark x1="34646" y1="5978" x2="74114" y2="5978"/>
                      </a14:backgroundRemoval>
                    </a14:imgEffect>
                  </a14:imgLayer>
                </a14:imgProps>
              </a:ext>
              <a:ext uri="{28A0092B-C50C-407E-A947-70E740481C1C}">
                <a14:useLocalDpi xmlns:a14="http://schemas.microsoft.com/office/drawing/2010/main" val="0"/>
              </a:ext>
            </a:extLst>
          </a:blip>
          <a:stretch>
            <a:fillRect/>
          </a:stretch>
        </p:blipFill>
        <p:spPr>
          <a:xfrm>
            <a:off x="7976218" y="1793164"/>
            <a:ext cx="512449" cy="683434"/>
          </a:xfrm>
          <a:prstGeom prst="rect">
            <a:avLst/>
          </a:prstGeom>
        </p:spPr>
      </p:pic>
      <p:pic>
        <p:nvPicPr>
          <p:cNvPr id="35" name="Picture 34"/>
          <p:cNvPicPr>
            <a:picLocks noChangeAspect="1"/>
          </p:cNvPicPr>
          <p:nvPr/>
        </p:nvPicPr>
        <p:blipFill>
          <a:blip r:embed="rId10" cstate="print">
            <a:extLst>
              <a:ext uri="{BEBA8EAE-BF5A-486C-A8C5-ECC9F3942E4B}">
                <a14:imgProps xmlns:a14="http://schemas.microsoft.com/office/drawing/2010/main">
                  <a14:imgLayer r:embed="rId11">
                    <a14:imgEffect>
                      <a14:backgroundRemoval t="9894" b="89753" l="1500" r="99375">
                        <a14:backgroundMark x1="56375" y1="67668" x2="89375" y2="65724"/>
                        <a14:backgroundMark x1="68375" y1="69611" x2="90625" y2="63074"/>
                        <a14:backgroundMark x1="74625" y1="65901" x2="85625" y2="64311"/>
                        <a14:backgroundMark x1="84000" y1="64134" x2="91875" y2="62014"/>
                        <a14:backgroundMark x1="92125" y1="61307" x2="95250" y2="59717"/>
                        <a14:backgroundMark x1="53625" y1="67138" x2="44875" y2="67314"/>
                        <a14:backgroundMark x1="44250" y1="64841" x2="31125" y2="62721"/>
                        <a14:backgroundMark x1="27875" y1="62898" x2="23375" y2="59187"/>
                        <a14:backgroundMark x1="29250" y1="62721" x2="31750" y2="62898"/>
                        <a14:backgroundMark x1="50875" y1="66608" x2="54250" y2="66608"/>
                        <a14:backgroundMark x1="50250" y1="66961" x2="48125" y2="66784"/>
                      </a14:backgroundRemoval>
                    </a14:imgEffect>
                  </a14:imgLayer>
                </a14:imgProps>
              </a:ext>
              <a:ext uri="{28A0092B-C50C-407E-A947-70E740481C1C}">
                <a14:useLocalDpi xmlns:a14="http://schemas.microsoft.com/office/drawing/2010/main" val="0"/>
              </a:ext>
            </a:extLst>
          </a:blip>
          <a:stretch>
            <a:fillRect/>
          </a:stretch>
        </p:blipFill>
        <p:spPr>
          <a:xfrm rot="5400000" flipH="1">
            <a:off x="7560794" y="2448026"/>
            <a:ext cx="1490554" cy="1054567"/>
          </a:xfrm>
          <a:prstGeom prst="rect">
            <a:avLst/>
          </a:prstGeom>
          <a:effectLst>
            <a:outerShdw blurRad="50800" dist="38100" dir="2700000" algn="tl" rotWithShape="0">
              <a:prstClr val="black">
                <a:alpha val="40000"/>
              </a:prstClr>
            </a:outerShdw>
          </a:effectLst>
        </p:spPr>
      </p:pic>
      <p:pic>
        <p:nvPicPr>
          <p:cNvPr id="36" name="Picture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05366" y="2487108"/>
            <a:ext cx="512449" cy="683434"/>
          </a:xfrm>
          <a:prstGeom prst="rect">
            <a:avLst/>
          </a:prstGeom>
        </p:spPr>
      </p:pic>
      <p:pic>
        <p:nvPicPr>
          <p:cNvPr id="37" name="Picture 3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6200000">
            <a:off x="9113523" y="3601388"/>
            <a:ext cx="2117416" cy="859670"/>
          </a:xfrm>
          <a:prstGeom prst="rect">
            <a:avLst/>
          </a:prstGeom>
          <a:effectLst>
            <a:outerShdw blurRad="50800" dist="38100" dir="2700000" algn="tl" rotWithShape="0">
              <a:prstClr val="black">
                <a:alpha val="40000"/>
              </a:prstClr>
            </a:outerShdw>
          </a:effectLst>
        </p:spPr>
      </p:pic>
      <p:cxnSp>
        <p:nvCxnSpPr>
          <p:cNvPr id="38" name="Curved Connector 37"/>
          <p:cNvCxnSpPr/>
          <p:nvPr/>
        </p:nvCxnSpPr>
        <p:spPr>
          <a:xfrm flipH="1">
            <a:off x="8310562" y="2983230"/>
            <a:ext cx="45085" cy="365760"/>
          </a:xfrm>
          <a:prstGeom prst="curvedConnector3">
            <a:avLst>
              <a:gd name="adj1" fmla="val -23625"/>
            </a:avLst>
          </a:prstGeom>
          <a:ln w="19050">
            <a:headEnd type="arrow" w="med" len="med"/>
            <a:tailEnd type="none" w="med" len="med"/>
          </a:ln>
          <a:effectLst>
            <a:outerShdw blurRad="50800" dist="38100" dir="2700000" algn="tl" rotWithShape="0">
              <a:prstClr val="black">
                <a:alpha val="40000"/>
              </a:prstClr>
            </a:outerShdw>
          </a:effectLst>
        </p:spPr>
        <p:style>
          <a:lnRef idx="1">
            <a:schemeClr val="accent3"/>
          </a:lnRef>
          <a:fillRef idx="0">
            <a:schemeClr val="accent3"/>
          </a:fillRef>
          <a:effectRef idx="0">
            <a:schemeClr val="accent3"/>
          </a:effectRef>
          <a:fontRef idx="minor">
            <a:schemeClr val="tx1"/>
          </a:fontRef>
        </p:style>
      </p:cxnSp>
      <p:sp>
        <p:nvSpPr>
          <p:cNvPr id="39" name="Arc 38"/>
          <p:cNvSpPr/>
          <p:nvPr/>
        </p:nvSpPr>
        <p:spPr>
          <a:xfrm rot="9209399">
            <a:off x="7066167" y="4970609"/>
            <a:ext cx="654422" cy="297725"/>
          </a:xfrm>
          <a:prstGeom prst="arc">
            <a:avLst>
              <a:gd name="adj1" fmla="val 11496408"/>
              <a:gd name="adj2" fmla="val 19458145"/>
            </a:avLst>
          </a:prstGeom>
          <a:ln w="28575">
            <a:solidFill>
              <a:srgbClr val="92D050"/>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pic>
        <p:nvPicPr>
          <p:cNvPr id="40" name="Picture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33791" y="4356900"/>
            <a:ext cx="512449" cy="683434"/>
          </a:xfrm>
          <a:prstGeom prst="rect">
            <a:avLst/>
          </a:prstGeom>
        </p:spPr>
      </p:pic>
      <p:pic>
        <p:nvPicPr>
          <p:cNvPr id="41" name="Picture 4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6200000">
            <a:off x="7683233" y="5320025"/>
            <a:ext cx="2197107" cy="87884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550482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58"/>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t="60170"/>
          <a:stretch/>
        </p:blipFill>
        <p:spPr>
          <a:xfrm rot="5400000">
            <a:off x="5360687" y="543100"/>
            <a:ext cx="11878771" cy="3143347"/>
          </a:xfrm>
          <a:prstGeom prst="rect">
            <a:avLst/>
          </a:prstGeom>
        </p:spPr>
      </p:pic>
      <p:pic>
        <p:nvPicPr>
          <p:cNvPr id="45" name="Picture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588904">
            <a:off x="5666566" y="3772131"/>
            <a:ext cx="1669878" cy="1137588"/>
          </a:xfrm>
          <a:prstGeom prst="rect">
            <a:avLst/>
          </a:prstGeom>
        </p:spPr>
      </p:pic>
      <p:pic>
        <p:nvPicPr>
          <p:cNvPr id="38" name="Picture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22762" flipH="1">
            <a:off x="6672497" y="3942747"/>
            <a:ext cx="1669878" cy="1137588"/>
          </a:xfrm>
          <a:prstGeom prst="rect">
            <a:avLst/>
          </a:prstGeom>
        </p:spPr>
      </p:pic>
      <p:sp>
        <p:nvSpPr>
          <p:cNvPr id="35" name="Rectangle 34"/>
          <p:cNvSpPr/>
          <p:nvPr/>
        </p:nvSpPr>
        <p:spPr>
          <a:xfrm flipV="1">
            <a:off x="1549164" y="5112529"/>
            <a:ext cx="7645940" cy="633703"/>
          </a:xfrm>
          <a:prstGeom prst="rect">
            <a:avLst/>
          </a:prstGeom>
          <a:blipFill>
            <a:blip r:embed="rId5">
              <a:alphaModFix amt="55000"/>
            </a:blip>
            <a:tile tx="0" ty="0" sx="100000" sy="100000" flip="none" algn="tl"/>
          </a:blip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nl-NL"/>
          </a:p>
        </p:txBody>
      </p:sp>
      <p:sp>
        <p:nvSpPr>
          <p:cNvPr id="5" name="Rectangle 4"/>
          <p:cNvSpPr/>
          <p:nvPr/>
        </p:nvSpPr>
        <p:spPr>
          <a:xfrm>
            <a:off x="2203087" y="1519406"/>
            <a:ext cx="6058001" cy="1569660"/>
          </a:xfrm>
          <a:prstGeom prst="rect">
            <a:avLst/>
          </a:prstGeom>
        </p:spPr>
        <p:txBody>
          <a:bodyPr wrap="square">
            <a:spAutoFit/>
          </a:bodyPr>
          <a:lstStyle/>
          <a:p>
            <a:pPr>
              <a:spcAft>
                <a:spcPts val="0"/>
              </a:spcAft>
            </a:pPr>
            <a:r>
              <a:rPr lang="nl-NL" sz="2400" dirty="0">
                <a:solidFill>
                  <a:srgbClr val="5B8F22"/>
                </a:solidFill>
                <a:ea typeface="Times New Roman" panose="02020603050405020304" pitchFamily="18" charset="0"/>
              </a:rPr>
              <a:t>In de grote netten komt niet alleen de vissoort terecht die de vissers willen </a:t>
            </a:r>
            <a:r>
              <a:rPr lang="nl-NL" sz="2400" dirty="0" smtClean="0">
                <a:solidFill>
                  <a:srgbClr val="5B8F22"/>
                </a:solidFill>
                <a:ea typeface="Times New Roman" panose="02020603050405020304" pitchFamily="18" charset="0"/>
              </a:rPr>
              <a:t>vangen, </a:t>
            </a:r>
            <a:r>
              <a:rPr lang="nl-NL" sz="2400" dirty="0">
                <a:solidFill>
                  <a:srgbClr val="5B8F22"/>
                </a:solidFill>
                <a:ea typeface="Times New Roman" panose="02020603050405020304" pitchFamily="18" charset="0"/>
              </a:rPr>
              <a:t>m</a:t>
            </a:r>
            <a:r>
              <a:rPr lang="nl-NL" sz="2400" dirty="0" smtClean="0">
                <a:solidFill>
                  <a:srgbClr val="5B8F22"/>
                </a:solidFill>
                <a:ea typeface="Times New Roman" panose="02020603050405020304" pitchFamily="18" charset="0"/>
              </a:rPr>
              <a:t>aar </a:t>
            </a:r>
            <a:r>
              <a:rPr lang="nl-NL" sz="2400" dirty="0">
                <a:solidFill>
                  <a:srgbClr val="5B8F22"/>
                </a:solidFill>
                <a:ea typeface="Times New Roman" panose="02020603050405020304" pitchFamily="18" charset="0"/>
              </a:rPr>
              <a:t>ook bedreigde </a:t>
            </a:r>
            <a:r>
              <a:rPr lang="nl-NL" sz="2400" dirty="0" smtClean="0">
                <a:solidFill>
                  <a:srgbClr val="5B8F22"/>
                </a:solidFill>
                <a:ea typeface="Times New Roman" panose="02020603050405020304" pitchFamily="18" charset="0"/>
              </a:rPr>
              <a:t>vissoorten zoals zeebaars, roggen en haaien. Dit </a:t>
            </a:r>
            <a:r>
              <a:rPr lang="nl-NL" sz="2400" dirty="0">
                <a:solidFill>
                  <a:srgbClr val="5B8F22"/>
                </a:solidFill>
                <a:ea typeface="Times New Roman" panose="02020603050405020304" pitchFamily="18" charset="0"/>
              </a:rPr>
              <a:t>noemen we </a:t>
            </a:r>
            <a:r>
              <a:rPr lang="nl-NL" sz="2400" b="1" u="sng" dirty="0">
                <a:solidFill>
                  <a:srgbClr val="5B8F22"/>
                </a:solidFill>
                <a:ea typeface="Times New Roman" panose="02020603050405020304" pitchFamily="18" charset="0"/>
              </a:rPr>
              <a:t>bijvangst</a:t>
            </a:r>
            <a:r>
              <a:rPr lang="nl-NL" sz="2400" b="1" dirty="0">
                <a:solidFill>
                  <a:srgbClr val="5B8F22"/>
                </a:solidFill>
                <a:ea typeface="Times New Roman" panose="02020603050405020304" pitchFamily="18" charset="0"/>
              </a:rPr>
              <a:t>. </a:t>
            </a:r>
          </a:p>
        </p:txBody>
      </p:sp>
      <p:sp>
        <p:nvSpPr>
          <p:cNvPr id="9" name="TextBox 8"/>
          <p:cNvSpPr txBox="1"/>
          <p:nvPr/>
        </p:nvSpPr>
        <p:spPr>
          <a:xfrm>
            <a:off x="0" y="399911"/>
            <a:ext cx="5303519" cy="76944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2: DE NOORDZEE</a:t>
            </a:r>
            <a:endParaRPr lang="nl-NL" sz="4400" b="1" dirty="0">
              <a:solidFill>
                <a:schemeClr val="bg1"/>
              </a:solidFill>
            </a:endParaRPr>
          </a:p>
        </p:txBody>
      </p:sp>
      <p:sp>
        <p:nvSpPr>
          <p:cNvPr id="14" name="Flowchart: Extract 13">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grpSp>
        <p:nvGrpSpPr>
          <p:cNvPr id="31" name="Group 30"/>
          <p:cNvGrpSpPr/>
          <p:nvPr/>
        </p:nvGrpSpPr>
        <p:grpSpPr>
          <a:xfrm>
            <a:off x="1871922" y="4674032"/>
            <a:ext cx="2734408" cy="1879514"/>
            <a:chOff x="4473124" y="3014852"/>
            <a:chExt cx="2734408" cy="1879514"/>
          </a:xfrm>
        </p:grpSpPr>
        <p:pic>
          <p:nvPicPr>
            <p:cNvPr id="1026" name="Picture 2" descr="http://pixabay.com/static/uploads/photo/2014/04/02/16/24/plate-307177_640.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73125" y="3014852"/>
              <a:ext cx="2339325" cy="1169663"/>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4473124" y="4525034"/>
              <a:ext cx="2734408" cy="369332"/>
            </a:xfrm>
            <a:prstGeom prst="rect">
              <a:avLst/>
            </a:prstGeom>
            <a:noFill/>
          </p:spPr>
          <p:txBody>
            <a:bodyPr wrap="square" rtlCol="0">
              <a:spAutoFit/>
            </a:bodyPr>
            <a:lstStyle/>
            <a:p>
              <a:pPr algn="ctr"/>
              <a:r>
                <a:rPr lang="en-US" b="1" dirty="0" smtClean="0">
                  <a:latin typeface="Kristen ITC" panose="03050502040202030202" pitchFamily="66" charset="0"/>
                </a:rPr>
                <a:t>300 gram </a:t>
              </a:r>
              <a:r>
                <a:rPr lang="en-US" b="1" dirty="0" err="1" smtClean="0">
                  <a:latin typeface="Kristen ITC" panose="03050502040202030202" pitchFamily="66" charset="0"/>
                </a:rPr>
                <a:t>schol</a:t>
              </a:r>
              <a:endParaRPr lang="nl-NL" b="1" dirty="0">
                <a:latin typeface="Kristen ITC" panose="03050502040202030202" pitchFamily="66" charset="0"/>
              </a:endParaRPr>
            </a:p>
          </p:txBody>
        </p:sp>
      </p:grpSp>
      <p:pic>
        <p:nvPicPr>
          <p:cNvPr id="21" name="Picture 2" descr="http://pixabay.com/static/uploads/photo/2014/04/02/16/24/plate-307177_64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51413" y="4188216"/>
            <a:ext cx="3926445" cy="1890355"/>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 xmlns:a14="http://schemas.microsoft.com/office/drawing/2010/main">
                <a:solidFill>
                  <a:srgbClr val="FFFFFF"/>
                </a:solidFill>
              </a14:hiddenFill>
            </a:ext>
          </a:extLst>
        </p:spPr>
      </p:pic>
      <p:pic>
        <p:nvPicPr>
          <p:cNvPr id="33" name="Picture 32"/>
          <p:cNvPicPr>
            <a:picLocks noChangeAspect="1"/>
          </p:cNvPicPr>
          <p:nvPr/>
        </p:nvPicPr>
        <p:blipFill>
          <a:blip r:embed="rId4" cstate="print">
            <a:extLst>
              <a:ext uri="{BEBA8EAE-BF5A-486C-A8C5-ECC9F3942E4B}">
                <a14:imgProps xmlns:a14="http://schemas.microsoft.com/office/drawing/2010/main">
                  <a14:imgLayer r:embed="rId8">
                    <a14:imgEffect>
                      <a14:backgroundRemoval t="9894" b="89753" l="0" r="100000"/>
                    </a14:imgEffect>
                  </a14:imgLayer>
                </a14:imgProps>
              </a:ext>
              <a:ext uri="{28A0092B-C50C-407E-A947-70E740481C1C}">
                <a14:useLocalDpi xmlns:a14="http://schemas.microsoft.com/office/drawing/2010/main" val="0"/>
              </a:ext>
            </a:extLst>
          </a:blip>
          <a:stretch>
            <a:fillRect/>
          </a:stretch>
        </p:blipFill>
        <p:spPr>
          <a:xfrm rot="837980">
            <a:off x="5960946" y="4735918"/>
            <a:ext cx="1669878" cy="1137588"/>
          </a:xfrm>
          <a:prstGeom prst="rect">
            <a:avLst/>
          </a:prstGeom>
        </p:spPr>
      </p:pic>
      <p:pic>
        <p:nvPicPr>
          <p:cNvPr id="44" name="Picture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209428" flipH="1">
            <a:off x="6795139" y="4313251"/>
            <a:ext cx="1669878" cy="1137588"/>
          </a:xfrm>
          <a:prstGeom prst="rect">
            <a:avLst/>
          </a:prstGeom>
        </p:spPr>
      </p:pic>
      <p:grpSp>
        <p:nvGrpSpPr>
          <p:cNvPr id="32" name="Group 31"/>
          <p:cNvGrpSpPr/>
          <p:nvPr/>
        </p:nvGrpSpPr>
        <p:grpSpPr>
          <a:xfrm>
            <a:off x="4941321" y="4042507"/>
            <a:ext cx="3946628" cy="2815493"/>
            <a:chOff x="182327" y="4163330"/>
            <a:chExt cx="3946628" cy="2940938"/>
          </a:xfrm>
        </p:grpSpPr>
        <p:sp>
          <p:nvSpPr>
            <p:cNvPr id="11" name="TextBox 10"/>
            <p:cNvSpPr txBox="1"/>
            <p:nvPr/>
          </p:nvSpPr>
          <p:spPr>
            <a:xfrm>
              <a:off x="935863" y="6139799"/>
              <a:ext cx="2927024" cy="964469"/>
            </a:xfrm>
            <a:prstGeom prst="rect">
              <a:avLst/>
            </a:prstGeom>
            <a:noFill/>
          </p:spPr>
          <p:txBody>
            <a:bodyPr wrap="square" rtlCol="0">
              <a:spAutoFit/>
            </a:bodyPr>
            <a:lstStyle/>
            <a:p>
              <a:pPr algn="ctr"/>
              <a:r>
                <a:rPr lang="en-US" b="1" dirty="0" smtClean="0">
                  <a:latin typeface="Kristen ITC" panose="03050502040202030202" pitchFamily="66" charset="0"/>
                </a:rPr>
                <a:t>700 gram </a:t>
              </a:r>
              <a:r>
                <a:rPr lang="en-US" b="1" dirty="0" err="1" smtClean="0">
                  <a:latin typeface="Kristen ITC" panose="03050502040202030202" pitchFamily="66" charset="0"/>
                </a:rPr>
                <a:t>bijvangst</a:t>
              </a:r>
              <a:r>
                <a:rPr lang="en-US" b="1" dirty="0" smtClean="0">
                  <a:latin typeface="Kristen ITC" panose="03050502040202030202" pitchFamily="66" charset="0"/>
                </a:rPr>
                <a:t>: </a:t>
              </a:r>
              <a:r>
                <a:rPr lang="en-US" b="1" dirty="0" err="1" smtClean="0">
                  <a:latin typeface="Kristen ITC" panose="03050502040202030202" pitchFamily="66" charset="0"/>
                </a:rPr>
                <a:t>kabeljauw</a:t>
              </a:r>
              <a:r>
                <a:rPr lang="en-US" b="1" dirty="0" smtClean="0">
                  <a:latin typeface="Kristen ITC" panose="03050502040202030202" pitchFamily="66" charset="0"/>
                </a:rPr>
                <a:t>, </a:t>
              </a:r>
              <a:r>
                <a:rPr lang="en-US" b="1" dirty="0" err="1" smtClean="0">
                  <a:latin typeface="Kristen ITC" panose="03050502040202030202" pitchFamily="66" charset="0"/>
                </a:rPr>
                <a:t>zeebaars</a:t>
              </a:r>
              <a:r>
                <a:rPr lang="en-US" b="1" dirty="0" smtClean="0">
                  <a:latin typeface="Kristen ITC" panose="03050502040202030202" pitchFamily="66" charset="0"/>
                </a:rPr>
                <a:t> en </a:t>
              </a:r>
              <a:r>
                <a:rPr lang="en-US" b="1" dirty="0" err="1" smtClean="0">
                  <a:latin typeface="Kristen ITC" panose="03050502040202030202" pitchFamily="66" charset="0"/>
                </a:rPr>
                <a:t>wijting</a:t>
              </a:r>
              <a:endParaRPr lang="nl-NL" b="1" dirty="0">
                <a:latin typeface="Kristen ITC" panose="03050502040202030202" pitchFamily="66" charset="0"/>
              </a:endParaRPr>
            </a:p>
          </p:txBody>
        </p:sp>
        <p:pic>
          <p:nvPicPr>
            <p:cNvPr id="19" name="Picture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2327" y="4362481"/>
              <a:ext cx="1669878" cy="1188273"/>
            </a:xfrm>
            <a:prstGeom prst="rect">
              <a:avLst/>
            </a:prstGeom>
          </p:spPr>
        </p:pic>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9077" y="4391319"/>
              <a:ext cx="1669878" cy="1188273"/>
            </a:xfrm>
            <a:prstGeom prst="rect">
              <a:avLst/>
            </a:prstGeom>
          </p:spPr>
        </p:pic>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904438">
              <a:off x="1353100" y="4510773"/>
              <a:ext cx="1669878" cy="1188273"/>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54015">
              <a:off x="1962594" y="4733244"/>
              <a:ext cx="1669878" cy="1188273"/>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326431" y="4348248"/>
              <a:ext cx="1669878" cy="1188273"/>
            </a:xfrm>
            <a:prstGeom prst="rect">
              <a:avLst/>
            </a:prstGeom>
          </p:spPr>
        </p:pic>
        <p:pic>
          <p:nvPicPr>
            <p:cNvPr id="17" name="Picture 16"/>
            <p:cNvPicPr>
              <a:picLocks noChangeAspect="1"/>
            </p:cNvPicPr>
            <p:nvPr/>
          </p:nvPicPr>
          <p:blipFill rotWithShape="1">
            <a:blip r:embed="rId10" cstate="print">
              <a:extLst>
                <a:ext uri="{BEBA8EAE-BF5A-486C-A8C5-ECC9F3942E4B}">
                  <a14:imgProps xmlns:a14="http://schemas.microsoft.com/office/drawing/2010/main">
                    <a14:imgLayer r:embed="rId11">
                      <a14:imgEffect>
                        <a14:backgroundRemoval t="8867" b="78325" l="7776" r="94587">
                          <a14:backgroundMark x1="78445" y1="73399" x2="89469" y2="68473"/>
                        </a14:backgroundRemoval>
                      </a14:imgEffect>
                    </a14:imgLayer>
                  </a14:imgProps>
                </a:ext>
                <a:ext uri="{28A0092B-C50C-407E-A947-70E740481C1C}">
                  <a14:useLocalDpi xmlns:a14="http://schemas.microsoft.com/office/drawing/2010/main" val="0"/>
                </a:ext>
              </a:extLst>
            </a:blip>
            <a:srcRect r="4172" b="12863"/>
            <a:stretch/>
          </p:blipFill>
          <p:spPr>
            <a:xfrm rot="21171763">
              <a:off x="811976" y="4311088"/>
              <a:ext cx="3113904" cy="1138029"/>
            </a:xfrm>
            <a:prstGeom prst="rect">
              <a:avLst/>
            </a:prstGeom>
          </p:spPr>
        </p:pic>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3426" y="4823531"/>
              <a:ext cx="1669878" cy="1188273"/>
            </a:xfrm>
            <a:prstGeom prst="rect">
              <a:avLst/>
            </a:prstGeom>
          </p:spPr>
        </p:pic>
        <p:pic>
          <p:nvPicPr>
            <p:cNvPr id="29" name="Picture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107680" flipH="1">
              <a:off x="353937" y="4601599"/>
              <a:ext cx="1669878" cy="1188273"/>
            </a:xfrm>
            <a:prstGeom prst="rect">
              <a:avLst/>
            </a:prstGeom>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03953" y="4163330"/>
              <a:ext cx="1669878" cy="1188273"/>
            </a:xfrm>
            <a:prstGeom prst="rect">
              <a:avLst/>
            </a:prstGeom>
          </p:spPr>
        </p:pic>
        <p:pic>
          <p:nvPicPr>
            <p:cNvPr id="20" name="Picture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754002" y="4420913"/>
              <a:ext cx="1604835" cy="1146025"/>
            </a:xfrm>
            <a:prstGeom prst="rect">
              <a:avLst/>
            </a:prstGeom>
          </p:spPr>
        </p:pic>
        <p:pic>
          <p:nvPicPr>
            <p:cNvPr id="1028" name="Picture 4" descr="http://upload.wikimedia.org/wikipedia/commons/f/f4/Florida_Box_Turtle_Digon3_re-edited.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689293" y="4271839"/>
              <a:ext cx="1660096" cy="1113133"/>
            </a:xfrm>
            <a:prstGeom prst="rect">
              <a:avLst/>
            </a:prstGeom>
            <a:noFill/>
            <a:extLst>
              <a:ext uri="{909E8E84-426E-40dd-AFC4-6F175D3DCCD1}">
                <a14:hiddenFill xmlns="" xmlns:a14="http://schemas.microsoft.com/office/drawing/2010/main">
                  <a:solidFill>
                    <a:srgbClr val="FFFFFF"/>
                  </a:solidFill>
                </a14:hiddenFill>
              </a:ext>
            </a:extLst>
          </p:spPr>
        </p:pic>
        <p:pic>
          <p:nvPicPr>
            <p:cNvPr id="28" name="Picture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611330" y="4504060"/>
              <a:ext cx="1669878" cy="1188273"/>
            </a:xfrm>
            <a:prstGeom prst="rect">
              <a:avLst/>
            </a:prstGeom>
          </p:spPr>
        </p:pic>
      </p:grpSp>
      <p:pic>
        <p:nvPicPr>
          <p:cNvPr id="10" name="Picture 9"/>
          <p:cNvPicPr>
            <a:picLocks noChangeAspect="1"/>
          </p:cNvPicPr>
          <p:nvPr/>
        </p:nvPicPr>
        <p:blipFill rotWithShape="1">
          <a:blip r:embed="rId14" cstate="print">
            <a:extLst>
              <a:ext uri="{BEBA8EAE-BF5A-486C-A8C5-ECC9F3942E4B}">
                <a14:imgProps xmlns:a14="http://schemas.microsoft.com/office/drawing/2010/main">
                  <a14:imgLayer r:embed="rId15">
                    <a14:imgEffect>
                      <a14:backgroundRemoval t="9946" b="89782" l="0" r="100000"/>
                    </a14:imgEffect>
                  </a14:imgLayer>
                </a14:imgProps>
              </a:ext>
              <a:ext uri="{28A0092B-C50C-407E-A947-70E740481C1C}">
                <a14:useLocalDpi xmlns:a14="http://schemas.microsoft.com/office/drawing/2010/main" val="0"/>
              </a:ext>
            </a:extLst>
          </a:blip>
          <a:srcRect r="49863"/>
          <a:stretch/>
        </p:blipFill>
        <p:spPr>
          <a:xfrm rot="3867611">
            <a:off x="5590111" y="3661919"/>
            <a:ext cx="1535983" cy="1196099"/>
          </a:xfrm>
          <a:prstGeom prst="rect">
            <a:avLst/>
          </a:prstGeom>
        </p:spPr>
      </p:pic>
      <p:sp>
        <p:nvSpPr>
          <p:cNvPr id="39" name="Rectangle 38"/>
          <p:cNvSpPr/>
          <p:nvPr/>
        </p:nvSpPr>
        <p:spPr>
          <a:xfrm rot="5400000">
            <a:off x="8337376" y="6227454"/>
            <a:ext cx="894944" cy="325934"/>
          </a:xfrm>
          <a:prstGeom prst="rect">
            <a:avLst/>
          </a:prstGeom>
          <a:blipFill dpi="0" rotWithShape="1">
            <a:blip r:embed="rId16">
              <a:extLst>
                <a:ext uri="{BEBA8EAE-BF5A-486C-A8C5-ECC9F3942E4B}">
                  <a14:imgProps xmlns:a14="http://schemas.microsoft.com/office/drawing/2010/main">
                    <a14:imgLayer r:embed="rId17">
                      <a14:imgEffect>
                        <a14:colorTemperature colorTemp="5300"/>
                      </a14:imgEffect>
                      <a14:imgEffect>
                        <a14:saturation sat="33000"/>
                      </a14:imgEffect>
                      <a14:imgEffect>
                        <a14:brightnessContrast bright="20000" contrast="-2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7" name="Rectangle 46"/>
          <p:cNvSpPr/>
          <p:nvPr/>
        </p:nvSpPr>
        <p:spPr>
          <a:xfrm rot="5400000">
            <a:off x="1303090" y="6229870"/>
            <a:ext cx="894944" cy="325934"/>
          </a:xfrm>
          <a:prstGeom prst="rect">
            <a:avLst/>
          </a:prstGeom>
          <a:blipFill dpi="0" rotWithShape="1">
            <a:blip r:embed="rId16">
              <a:extLst>
                <a:ext uri="{BEBA8EAE-BF5A-486C-A8C5-ECC9F3942E4B}">
                  <a14:imgProps xmlns:a14="http://schemas.microsoft.com/office/drawing/2010/main">
                    <a14:imgLayer r:embed="rId17">
                      <a14:imgEffect>
                        <a14:colorTemperature colorTemp="5300"/>
                      </a14:imgEffect>
                      <a14:imgEffect>
                        <a14:saturation sat="33000"/>
                      </a14:imgEffect>
                      <a14:imgEffect>
                        <a14:brightnessContrast bright="20000" contrast="-2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Flowchart: Extract 12">
            <a:hlinkClick r:id="" action="ppaction://hlinkshowjump?jump=previousslide"/>
          </p:cNvPr>
          <p:cNvSpPr/>
          <p:nvPr/>
        </p:nvSpPr>
        <p:spPr>
          <a:xfrm rot="5400000" flipH="1" flipV="1">
            <a:off x="131290" y="6288944"/>
            <a:ext cx="382939" cy="507013"/>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40" name="TextBox 39"/>
          <p:cNvSpPr txBox="1"/>
          <p:nvPr/>
        </p:nvSpPr>
        <p:spPr>
          <a:xfrm>
            <a:off x="4577466" y="6093518"/>
            <a:ext cx="896936" cy="584776"/>
          </a:xfrm>
          <a:prstGeom prst="rect">
            <a:avLst/>
          </a:prstGeom>
          <a:noFill/>
        </p:spPr>
        <p:txBody>
          <a:bodyPr wrap="square" rtlCol="0">
            <a:spAutoFit/>
          </a:bodyPr>
          <a:lstStyle/>
          <a:p>
            <a:pPr algn="ctr"/>
            <a:r>
              <a:rPr lang="en-US" sz="1600" dirty="0" err="1">
                <a:latin typeface="Kristen ITC" panose="03050502040202030202" pitchFamily="66" charset="0"/>
              </a:rPr>
              <a:t>h</a:t>
            </a:r>
            <a:r>
              <a:rPr lang="en-US" sz="1600" dirty="0" err="1" smtClean="0">
                <a:latin typeface="Kristen ITC" panose="03050502040202030202" pitchFamily="66" charset="0"/>
              </a:rPr>
              <a:t>eeft</a:t>
            </a:r>
            <a:r>
              <a:rPr lang="en-US" sz="1600" dirty="0" smtClean="0">
                <a:latin typeface="Kristen ITC" panose="03050502040202030202" pitchFamily="66" charset="0"/>
              </a:rPr>
              <a:t> </a:t>
            </a:r>
            <a:r>
              <a:rPr lang="en-US" sz="1600" dirty="0" err="1" smtClean="0">
                <a:latin typeface="Kristen ITC" panose="03050502040202030202" pitchFamily="66" charset="0"/>
              </a:rPr>
              <a:t>wel</a:t>
            </a:r>
            <a:endParaRPr lang="nl-NL" sz="1600" dirty="0">
              <a:latin typeface="Kristen ITC" panose="03050502040202030202" pitchFamily="66" charset="0"/>
            </a:endParaRPr>
          </a:p>
        </p:txBody>
      </p:sp>
      <p:pic>
        <p:nvPicPr>
          <p:cNvPr id="46" name="Picture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359003" flipH="1">
            <a:off x="5922032" y="4406388"/>
            <a:ext cx="1669878" cy="1137588"/>
          </a:xfrm>
          <a:prstGeom prst="rect">
            <a:avLst/>
          </a:prstGeom>
        </p:spPr>
      </p:pic>
      <p:pic>
        <p:nvPicPr>
          <p:cNvPr id="4" name="Afbeelding 3"/>
          <p:cNvPicPr>
            <a:picLocks noChangeAspect="1"/>
          </p:cNvPicPr>
          <p:nvPr/>
        </p:nvPicPr>
        <p:blipFill>
          <a:blip r:embed="rId18"/>
          <a:stretch>
            <a:fillRect/>
          </a:stretch>
        </p:blipFill>
        <p:spPr>
          <a:xfrm>
            <a:off x="2108086" y="4332724"/>
            <a:ext cx="2035317" cy="1240905"/>
          </a:xfrm>
          <a:prstGeom prst="rect">
            <a:avLst/>
          </a:prstGeom>
        </p:spPr>
      </p:pic>
      <p:sp>
        <p:nvSpPr>
          <p:cNvPr id="42" name="TextBox 41"/>
          <p:cNvSpPr txBox="1"/>
          <p:nvPr/>
        </p:nvSpPr>
        <p:spPr>
          <a:xfrm>
            <a:off x="0" y="399911"/>
            <a:ext cx="7904042" cy="76944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2: VISSERIJ EN ZEERESERVATEN</a:t>
            </a:r>
            <a:endParaRPr lang="nl-NL" sz="4400" b="1" dirty="0">
              <a:solidFill>
                <a:schemeClr val="bg1"/>
              </a:solidFill>
            </a:endParaRPr>
          </a:p>
        </p:txBody>
      </p:sp>
      <p:sp>
        <p:nvSpPr>
          <p:cNvPr id="36" name="Rectangle 35"/>
          <p:cNvSpPr/>
          <p:nvPr/>
        </p:nvSpPr>
        <p:spPr>
          <a:xfrm>
            <a:off x="1549164" y="5746233"/>
            <a:ext cx="7645940" cy="198401"/>
          </a:xfrm>
          <a:prstGeom prst="rect">
            <a:avLst/>
          </a:prstGeom>
          <a:blipFill>
            <a:blip r:embed="rId19">
              <a:alphaModFix amt="55000"/>
              <a:extLst>
                <a:ext uri="{BEBA8EAE-BF5A-486C-A8C5-ECC9F3942E4B}">
                  <a14:imgProps xmlns:a14="http://schemas.microsoft.com/office/drawing/2010/main">
                    <a14:imgLayer r:embed="rId17">
                      <a14:imgEffect>
                        <a14:saturation sat="33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9252355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2" b="55295"/>
          <a:stretch/>
        </p:blipFill>
        <p:spPr>
          <a:xfrm rot="230678">
            <a:off x="6472469" y="1035624"/>
            <a:ext cx="5706854" cy="4944194"/>
          </a:xfrm>
          <a:prstGeom prst="rect">
            <a:avLst/>
          </a:prstGeom>
          <a:effectLst>
            <a:outerShdw blurRad="50800" dist="38100" dir="2700000" algn="tl" rotWithShape="0">
              <a:prstClr val="black">
                <a:alpha val="40000"/>
              </a:prstClr>
            </a:outerShdw>
          </a:effectLst>
        </p:spPr>
      </p:pic>
      <p:sp>
        <p:nvSpPr>
          <p:cNvPr id="7" name="Content Placeholder 2"/>
          <p:cNvSpPr txBox="1">
            <a:spLocks/>
          </p:cNvSpPr>
          <p:nvPr/>
        </p:nvSpPr>
        <p:spPr>
          <a:xfrm rot="243421">
            <a:off x="7495868" y="2146579"/>
            <a:ext cx="4587720" cy="32271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2400" dirty="0" smtClean="0">
              <a:solidFill>
                <a:prstClr val="black"/>
              </a:solidFill>
            </a:endParaRPr>
          </a:p>
          <a:p>
            <a:pPr marL="0" indent="0">
              <a:buFont typeface="Arial" panose="020B0604020202020204" pitchFamily="34" charset="0"/>
              <a:buNone/>
            </a:pPr>
            <a:r>
              <a:rPr lang="en-US" sz="2400" b="1" dirty="0" err="1" smtClean="0">
                <a:solidFill>
                  <a:prstClr val="black"/>
                </a:solidFill>
              </a:rPr>
              <a:t>Opdracht</a:t>
            </a:r>
            <a:r>
              <a:rPr lang="en-US" sz="2400" b="1" dirty="0" smtClean="0">
                <a:solidFill>
                  <a:prstClr val="black"/>
                </a:solidFill>
              </a:rPr>
              <a:t> 1</a:t>
            </a:r>
            <a:r>
              <a:rPr lang="en-US" sz="2400" dirty="0" smtClean="0">
                <a:solidFill>
                  <a:prstClr val="black"/>
                </a:solidFill>
              </a:rPr>
              <a:t>: </a:t>
            </a:r>
            <a:r>
              <a:rPr lang="en-US" sz="2400" dirty="0" err="1" smtClean="0">
                <a:solidFill>
                  <a:prstClr val="black"/>
                </a:solidFill>
              </a:rPr>
              <a:t>bij</a:t>
            </a:r>
            <a:r>
              <a:rPr lang="en-US" sz="2400" dirty="0" smtClean="0">
                <a:solidFill>
                  <a:prstClr val="black"/>
                </a:solidFill>
              </a:rPr>
              <a:t> de </a:t>
            </a:r>
            <a:r>
              <a:rPr lang="en-US" sz="2400" dirty="0" err="1" smtClean="0">
                <a:solidFill>
                  <a:prstClr val="black"/>
                </a:solidFill>
              </a:rPr>
              <a:t>viskraam</a:t>
            </a:r>
            <a:endParaRPr lang="en-US" sz="2400" dirty="0" smtClean="0">
              <a:solidFill>
                <a:prstClr val="black"/>
              </a:solidFill>
            </a:endParaRPr>
          </a:p>
          <a:p>
            <a:pPr marL="0" indent="0">
              <a:buFont typeface="Arial" panose="020B0604020202020204" pitchFamily="34" charset="0"/>
              <a:buNone/>
            </a:pPr>
            <a:endParaRPr lang="en-US" sz="2400" dirty="0">
              <a:solidFill>
                <a:prstClr val="black"/>
              </a:solidFill>
            </a:endParaRPr>
          </a:p>
          <a:p>
            <a:pPr marL="0" indent="0">
              <a:buFont typeface="Arial" panose="020B0604020202020204" pitchFamily="34" charset="0"/>
              <a:buNone/>
            </a:pPr>
            <a:r>
              <a:rPr lang="nl-NL" sz="2400" dirty="0">
                <a:solidFill>
                  <a:prstClr val="black"/>
                </a:solidFill>
              </a:rPr>
              <a:t>J</a:t>
            </a:r>
            <a:r>
              <a:rPr lang="nl-NL" sz="2400" dirty="0" smtClean="0">
                <a:solidFill>
                  <a:prstClr val="black"/>
                </a:solidFill>
              </a:rPr>
              <a:t>e hebt zin in een stukje vis.  Op je werkblad zie je verschillende vissoorten. </a:t>
            </a:r>
          </a:p>
          <a:p>
            <a:pPr marL="0" indent="0">
              <a:buFont typeface="Arial" panose="020B0604020202020204" pitchFamily="34" charset="0"/>
              <a:buNone/>
            </a:pPr>
            <a:r>
              <a:rPr lang="nl-NL" sz="2400" dirty="0" smtClean="0">
                <a:solidFill>
                  <a:prstClr val="black"/>
                </a:solidFill>
              </a:rPr>
              <a:t>Zoek op internet de missende informatie op. </a:t>
            </a:r>
            <a:r>
              <a:rPr lang="en-US" sz="2400" dirty="0" err="1" smtClean="0">
                <a:solidFill>
                  <a:prstClr val="black"/>
                </a:solidFill>
              </a:rPr>
              <a:t>Vul</a:t>
            </a:r>
            <a:r>
              <a:rPr lang="en-US" sz="2400" dirty="0" smtClean="0">
                <a:solidFill>
                  <a:prstClr val="black"/>
                </a:solidFill>
              </a:rPr>
              <a:t> </a:t>
            </a:r>
            <a:r>
              <a:rPr lang="en-US" sz="2400" dirty="0" err="1" smtClean="0">
                <a:solidFill>
                  <a:prstClr val="black"/>
                </a:solidFill>
              </a:rPr>
              <a:t>daarna</a:t>
            </a:r>
            <a:r>
              <a:rPr lang="en-US" sz="2400" dirty="0" smtClean="0">
                <a:solidFill>
                  <a:prstClr val="black"/>
                </a:solidFill>
              </a:rPr>
              <a:t> in of </a:t>
            </a:r>
            <a:r>
              <a:rPr lang="en-US" sz="2400" dirty="0" err="1" smtClean="0">
                <a:solidFill>
                  <a:prstClr val="black"/>
                </a:solidFill>
              </a:rPr>
              <a:t>jij</a:t>
            </a:r>
            <a:r>
              <a:rPr lang="en-US" sz="2400" dirty="0" smtClean="0">
                <a:solidFill>
                  <a:prstClr val="black"/>
                </a:solidFill>
              </a:rPr>
              <a:t> de </a:t>
            </a:r>
            <a:r>
              <a:rPr lang="en-US" sz="2400" dirty="0" err="1" smtClean="0">
                <a:solidFill>
                  <a:prstClr val="black"/>
                </a:solidFill>
              </a:rPr>
              <a:t>vissoort</a:t>
            </a:r>
            <a:r>
              <a:rPr lang="en-US" sz="2400" dirty="0" smtClean="0">
                <a:solidFill>
                  <a:prstClr val="black"/>
                </a:solidFill>
              </a:rPr>
              <a:t> </a:t>
            </a:r>
            <a:r>
              <a:rPr lang="en-US" sz="2400" dirty="0" err="1" smtClean="0">
                <a:solidFill>
                  <a:prstClr val="black"/>
                </a:solidFill>
              </a:rPr>
              <a:t>zou</a:t>
            </a:r>
            <a:r>
              <a:rPr lang="en-US" sz="2400" dirty="0" smtClean="0">
                <a:solidFill>
                  <a:prstClr val="black"/>
                </a:solidFill>
              </a:rPr>
              <a:t>  </a:t>
            </a:r>
            <a:r>
              <a:rPr lang="en-US" sz="2400" dirty="0" err="1" smtClean="0">
                <a:solidFill>
                  <a:prstClr val="black"/>
                </a:solidFill>
              </a:rPr>
              <a:t>kopen</a:t>
            </a:r>
            <a:r>
              <a:rPr lang="en-US" sz="2400" dirty="0" smtClean="0">
                <a:solidFill>
                  <a:prstClr val="black"/>
                </a:solidFill>
              </a:rPr>
              <a:t>. </a:t>
            </a:r>
            <a:endParaRPr lang="nl-NL" sz="2400" dirty="0" smtClean="0">
              <a:solidFill>
                <a:prstClr val="black"/>
              </a:solidFill>
            </a:endParaRPr>
          </a:p>
        </p:txBody>
      </p:sp>
      <p:sp>
        <p:nvSpPr>
          <p:cNvPr id="9" name="TextBox 8"/>
          <p:cNvSpPr txBox="1"/>
          <p:nvPr/>
        </p:nvSpPr>
        <p:spPr>
          <a:xfrm>
            <a:off x="0" y="399911"/>
            <a:ext cx="5303519" cy="76944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prstClr val="white"/>
                </a:solidFill>
              </a:rPr>
              <a:t> 2: DE NOORDZEE</a:t>
            </a:r>
            <a:endParaRPr lang="nl-NL" sz="4400" b="1" dirty="0">
              <a:solidFill>
                <a:prstClr val="white"/>
              </a:solidFill>
            </a:endParaRPr>
          </a:p>
        </p:txBody>
      </p:sp>
      <p:sp>
        <p:nvSpPr>
          <p:cNvPr id="14" name="Flowchart: Extract 13">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solidFill>
                <a:prstClr val="white"/>
              </a:solidFill>
            </a:endParaRPr>
          </a:p>
        </p:txBody>
      </p:sp>
      <p:sp>
        <p:nvSpPr>
          <p:cNvPr id="13" name="Flowchart: Extract 12">
            <a:hlinkClick r:id="" action="ppaction://hlinkshowjump?jump=previousslide"/>
          </p:cNvPr>
          <p:cNvSpPr/>
          <p:nvPr/>
        </p:nvSpPr>
        <p:spPr>
          <a:xfrm rot="5400000" flipH="1" flipV="1">
            <a:off x="131290" y="6288944"/>
            <a:ext cx="382939" cy="507013"/>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solidFill>
                <a:prstClr val="white"/>
              </a:solidFill>
            </a:endParaRPr>
          </a:p>
        </p:txBody>
      </p:sp>
      <p:sp>
        <p:nvSpPr>
          <p:cNvPr id="42" name="TextBox 41"/>
          <p:cNvSpPr txBox="1"/>
          <p:nvPr/>
        </p:nvSpPr>
        <p:spPr>
          <a:xfrm>
            <a:off x="0" y="399911"/>
            <a:ext cx="7904042" cy="76944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prstClr val="white"/>
                </a:solidFill>
              </a:rPr>
              <a:t> 2: VISSERIJ EN ZEERESERVATEN</a:t>
            </a:r>
            <a:endParaRPr lang="nl-NL" sz="4400" b="1" dirty="0">
              <a:solidFill>
                <a:prstClr val="white"/>
              </a:solidFill>
            </a:endParaRPr>
          </a:p>
        </p:txBody>
      </p:sp>
      <p:pic>
        <p:nvPicPr>
          <p:cNvPr id="2" name="Picture 1"/>
          <p:cNvPicPr>
            <a:picLocks noChangeAspect="1"/>
          </p:cNvPicPr>
          <p:nvPr/>
        </p:nvPicPr>
        <p:blipFill>
          <a:blip r:embed="rId5"/>
          <a:stretch>
            <a:fillRect/>
          </a:stretch>
        </p:blipFill>
        <p:spPr>
          <a:xfrm>
            <a:off x="801999" y="1881529"/>
            <a:ext cx="4762500" cy="3571875"/>
          </a:xfrm>
          <a:prstGeom prst="rect">
            <a:avLst/>
          </a:prstGeom>
        </p:spPr>
      </p:pic>
    </p:spTree>
    <p:extLst>
      <p:ext uri="{BB962C8B-B14F-4D97-AF65-F5344CB8AC3E}">
        <p14:creationId xmlns:p14="http://schemas.microsoft.com/office/powerpoint/2010/main" val="9369578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rotWithShape="1">
          <a:blip r:embed="rId3">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sp>
        <p:nvSpPr>
          <p:cNvPr id="3" name="TextBox 2"/>
          <p:cNvSpPr txBox="1"/>
          <p:nvPr/>
        </p:nvSpPr>
        <p:spPr>
          <a:xfrm>
            <a:off x="91298" y="527124"/>
            <a:ext cx="5846923" cy="923330"/>
          </a:xfrm>
          <a:prstGeom prst="rect">
            <a:avLst/>
          </a:prstGeom>
          <a:blipFill dpi="0" rotWithShape="1">
            <a:blip r:embed="rId4">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5400" b="1" dirty="0" smtClean="0">
                <a:solidFill>
                  <a:schemeClr val="bg1"/>
                </a:solidFill>
              </a:rPr>
              <a:t>LEVENDE OCEANEN</a:t>
            </a:r>
            <a:endParaRPr lang="nl-NL" sz="5400" b="1" dirty="0">
              <a:solidFill>
                <a:schemeClr val="bg1"/>
              </a:solidFill>
            </a:endParaRPr>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12025" y="5831955"/>
            <a:ext cx="952748" cy="932816"/>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66560" y="852337"/>
            <a:ext cx="3725681" cy="2052610"/>
          </a:xfrm>
          <a:prstGeom prst="rect">
            <a:avLst/>
          </a:prstGeom>
          <a:effectLst>
            <a:outerShdw blurRad="50800" dist="38100" dir="2700000" algn="tl" rotWithShape="0">
              <a:prstClr val="black">
                <a:alpha val="40000"/>
              </a:prstClr>
            </a:outerShdw>
          </a:effectLst>
        </p:spPr>
      </p:pic>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40000"/>
              </a:prstClr>
            </a:outerShdw>
          </a:effectLst>
        </p:spPr>
      </p:pic>
      <p:pic>
        <p:nvPicPr>
          <p:cNvPr id="18" name="Picture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pic>
        <p:nvPicPr>
          <p:cNvPr id="19" name="Picture 18"/>
          <p:cNvPicPr/>
          <p:nvPr/>
        </p:nvPicPr>
        <p:blipFill>
          <a:blip r:embed="rId11" cstate="print">
            <a:duotone>
              <a:prstClr val="black"/>
              <a:srgbClr val="88F818">
                <a:tint val="45000"/>
                <a:satMod val="400000"/>
              </a:srgbClr>
            </a:duotone>
            <a:extLst>
              <a:ext uri="{BEBA8EAE-BF5A-486C-A8C5-ECC9F3942E4B}">
                <a14:imgProps xmlns:a14="http://schemas.microsoft.com/office/drawing/2010/main">
                  <a14:imgLayer r:embed="rId1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320791" y="85499"/>
            <a:ext cx="2779910" cy="441625"/>
          </a:xfrm>
          <a:prstGeom prst="rect">
            <a:avLst/>
          </a:prstGeom>
        </p:spPr>
      </p:pic>
      <p:sp>
        <p:nvSpPr>
          <p:cNvPr id="21" name="TextBox 20"/>
          <p:cNvSpPr txBox="1"/>
          <p:nvPr/>
        </p:nvSpPr>
        <p:spPr>
          <a:xfrm>
            <a:off x="1384383" y="2106656"/>
            <a:ext cx="7566802" cy="1815882"/>
          </a:xfrm>
          <a:prstGeom prst="rect">
            <a:avLst/>
          </a:prstGeom>
          <a:noFill/>
        </p:spPr>
        <p:txBody>
          <a:bodyPr wrap="square" rtlCol="0">
            <a:spAutoFit/>
          </a:bodyPr>
          <a:lstStyle/>
          <a:p>
            <a:pPr algn="ctr"/>
            <a:r>
              <a:rPr lang="en-US" sz="2800" b="1" dirty="0" err="1" smtClean="0">
                <a:solidFill>
                  <a:srgbClr val="5B8F22"/>
                </a:solidFill>
              </a:rPr>
              <a:t>Wie</a:t>
            </a:r>
            <a:r>
              <a:rPr lang="en-US" sz="2800" b="1" dirty="0" smtClean="0">
                <a:solidFill>
                  <a:srgbClr val="5B8F22"/>
                </a:solidFill>
              </a:rPr>
              <a:t> </a:t>
            </a:r>
            <a:r>
              <a:rPr lang="en-US" sz="2800" b="1" dirty="0" err="1" smtClean="0">
                <a:solidFill>
                  <a:srgbClr val="5B8F22"/>
                </a:solidFill>
              </a:rPr>
              <a:t>leven</a:t>
            </a:r>
            <a:r>
              <a:rPr lang="en-US" sz="2800" b="1" dirty="0" smtClean="0">
                <a:solidFill>
                  <a:srgbClr val="5B8F22"/>
                </a:solidFill>
              </a:rPr>
              <a:t> </a:t>
            </a:r>
            <a:r>
              <a:rPr lang="en-US" sz="2800" b="1" dirty="0" err="1" smtClean="0">
                <a:solidFill>
                  <a:srgbClr val="5B8F22"/>
                </a:solidFill>
              </a:rPr>
              <a:t>er</a:t>
            </a:r>
            <a:r>
              <a:rPr lang="en-US" sz="2800" b="1" dirty="0" smtClean="0">
                <a:solidFill>
                  <a:srgbClr val="5B8F22"/>
                </a:solidFill>
              </a:rPr>
              <a:t> in de </a:t>
            </a:r>
            <a:r>
              <a:rPr lang="en-US" sz="2800" b="1" dirty="0" err="1" smtClean="0">
                <a:solidFill>
                  <a:srgbClr val="5B8F22"/>
                </a:solidFill>
              </a:rPr>
              <a:t>oceaan</a:t>
            </a:r>
            <a:r>
              <a:rPr lang="en-US" sz="2800" b="1" dirty="0" smtClean="0">
                <a:solidFill>
                  <a:srgbClr val="5B8F22"/>
                </a:solidFill>
              </a:rPr>
              <a:t>?</a:t>
            </a:r>
          </a:p>
          <a:p>
            <a:pPr algn="ctr"/>
            <a:endParaRPr lang="en-US" sz="2800" b="1" dirty="0" smtClean="0">
              <a:solidFill>
                <a:srgbClr val="5B8F22"/>
              </a:solidFill>
            </a:endParaRPr>
          </a:p>
          <a:p>
            <a:pPr algn="ctr"/>
            <a:r>
              <a:rPr lang="en-US" sz="2800" b="1" dirty="0" err="1" smtClean="0">
                <a:solidFill>
                  <a:srgbClr val="5B8F22"/>
                </a:solidFill>
              </a:rPr>
              <a:t>Waarom</a:t>
            </a:r>
            <a:r>
              <a:rPr lang="en-US" sz="2800" b="1" dirty="0" smtClean="0">
                <a:solidFill>
                  <a:srgbClr val="5B8F22"/>
                </a:solidFill>
              </a:rPr>
              <a:t> </a:t>
            </a:r>
            <a:r>
              <a:rPr lang="en-US" sz="2800" b="1" dirty="0" err="1" smtClean="0">
                <a:solidFill>
                  <a:srgbClr val="5B8F22"/>
                </a:solidFill>
              </a:rPr>
              <a:t>zijn</a:t>
            </a:r>
            <a:r>
              <a:rPr lang="en-US" sz="2800" b="1" dirty="0" smtClean="0">
                <a:solidFill>
                  <a:srgbClr val="5B8F22"/>
                </a:solidFill>
              </a:rPr>
              <a:t> de </a:t>
            </a:r>
            <a:r>
              <a:rPr lang="en-US" sz="2800" b="1" dirty="0" err="1" smtClean="0">
                <a:solidFill>
                  <a:srgbClr val="5B8F22"/>
                </a:solidFill>
              </a:rPr>
              <a:t>oceanen</a:t>
            </a:r>
            <a:r>
              <a:rPr lang="en-US" sz="2800" b="1" dirty="0" smtClean="0">
                <a:solidFill>
                  <a:srgbClr val="5B8F22"/>
                </a:solidFill>
              </a:rPr>
              <a:t> </a:t>
            </a:r>
            <a:r>
              <a:rPr lang="en-US" sz="2800" b="1" dirty="0" err="1" smtClean="0">
                <a:solidFill>
                  <a:srgbClr val="5B8F22"/>
                </a:solidFill>
              </a:rPr>
              <a:t>belangrijk</a:t>
            </a:r>
            <a:r>
              <a:rPr lang="en-US" sz="2800" b="1" dirty="0" smtClean="0">
                <a:solidFill>
                  <a:srgbClr val="5B8F22"/>
                </a:solidFill>
              </a:rPr>
              <a:t>? </a:t>
            </a:r>
            <a:r>
              <a:rPr lang="en-US" sz="2800" b="1" dirty="0" err="1" smtClean="0">
                <a:solidFill>
                  <a:srgbClr val="5B8F22"/>
                </a:solidFill>
              </a:rPr>
              <a:t>Waarom</a:t>
            </a:r>
            <a:r>
              <a:rPr lang="en-US" sz="2800" b="1" dirty="0" smtClean="0">
                <a:solidFill>
                  <a:srgbClr val="5B8F22"/>
                </a:solidFill>
              </a:rPr>
              <a:t> </a:t>
            </a:r>
            <a:r>
              <a:rPr lang="en-US" sz="2800" b="1" dirty="0" err="1" smtClean="0">
                <a:solidFill>
                  <a:srgbClr val="5B8F22"/>
                </a:solidFill>
              </a:rPr>
              <a:t>moeten</a:t>
            </a:r>
            <a:r>
              <a:rPr lang="en-US" sz="2800" b="1" dirty="0" smtClean="0">
                <a:solidFill>
                  <a:srgbClr val="5B8F22"/>
                </a:solidFill>
              </a:rPr>
              <a:t> </a:t>
            </a:r>
            <a:r>
              <a:rPr lang="en-US" sz="2800" b="1" dirty="0" err="1" smtClean="0">
                <a:solidFill>
                  <a:srgbClr val="5B8F22"/>
                </a:solidFill>
              </a:rPr>
              <a:t>ze</a:t>
            </a:r>
            <a:r>
              <a:rPr lang="en-US" sz="2800" b="1" dirty="0" smtClean="0">
                <a:solidFill>
                  <a:srgbClr val="5B8F22"/>
                </a:solidFill>
              </a:rPr>
              <a:t> </a:t>
            </a:r>
            <a:r>
              <a:rPr lang="en-US" sz="2800" b="1" dirty="0" err="1" smtClean="0">
                <a:solidFill>
                  <a:srgbClr val="5B8F22"/>
                </a:solidFill>
              </a:rPr>
              <a:t>beschermd</a:t>
            </a:r>
            <a:r>
              <a:rPr lang="en-US" sz="2800" b="1" dirty="0" smtClean="0">
                <a:solidFill>
                  <a:srgbClr val="5B8F22"/>
                </a:solidFill>
              </a:rPr>
              <a:t> </a:t>
            </a:r>
            <a:r>
              <a:rPr lang="en-US" sz="2800" b="1" dirty="0" err="1" smtClean="0">
                <a:solidFill>
                  <a:srgbClr val="5B8F22"/>
                </a:solidFill>
              </a:rPr>
              <a:t>worden</a:t>
            </a:r>
            <a:r>
              <a:rPr lang="en-US" sz="2800" b="1" dirty="0" smtClean="0">
                <a:solidFill>
                  <a:srgbClr val="5B8F22"/>
                </a:solidFill>
              </a:rPr>
              <a:t>?</a:t>
            </a:r>
            <a:endParaRPr lang="nl-NL" sz="2800" b="1" dirty="0">
              <a:solidFill>
                <a:srgbClr val="5B8F22"/>
              </a:solidFill>
            </a:endParaRPr>
          </a:p>
        </p:txBody>
      </p:sp>
    </p:spTree>
    <p:extLst>
      <p:ext uri="{BB962C8B-B14F-4D97-AF65-F5344CB8AC3E}">
        <p14:creationId xmlns:p14="http://schemas.microsoft.com/office/powerpoint/2010/main" val="12829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dirty="0"/>
          </a:p>
        </p:txBody>
      </p:sp>
      <p:sp>
        <p:nvSpPr>
          <p:cNvPr id="4" name="Rectangle 3"/>
          <p:cNvSpPr/>
          <p:nvPr/>
        </p:nvSpPr>
        <p:spPr>
          <a:xfrm>
            <a:off x="2209534" y="2043024"/>
            <a:ext cx="5533979" cy="1938992"/>
          </a:xfrm>
          <a:prstGeom prst="rect">
            <a:avLst/>
          </a:prstGeom>
        </p:spPr>
        <p:txBody>
          <a:bodyPr wrap="square">
            <a:spAutoFit/>
          </a:bodyPr>
          <a:lstStyle/>
          <a:p>
            <a:pPr algn="ctr"/>
            <a:r>
              <a:rPr lang="nl-NL" sz="2400" dirty="0" smtClean="0">
                <a:solidFill>
                  <a:schemeClr val="accent6">
                    <a:lumMod val="75000"/>
                  </a:schemeClr>
                </a:solidFill>
              </a:rPr>
              <a:t>Om de zeeën weer gezond te krijgen, moeten we </a:t>
            </a:r>
            <a:r>
              <a:rPr lang="nl-NL" sz="2400" dirty="0" err="1" smtClean="0">
                <a:solidFill>
                  <a:schemeClr val="accent6">
                    <a:lumMod val="75000"/>
                  </a:schemeClr>
                </a:solidFill>
              </a:rPr>
              <a:t>zeereservaten</a:t>
            </a:r>
            <a:r>
              <a:rPr lang="nl-NL" sz="2400" dirty="0" smtClean="0">
                <a:solidFill>
                  <a:schemeClr val="accent6">
                    <a:lumMod val="75000"/>
                  </a:schemeClr>
                </a:solidFill>
              </a:rPr>
              <a:t> maken. In zo’n beschermd gebied mag je helemaal niet vissen. Hier kunnen de vissen groeien. </a:t>
            </a:r>
          </a:p>
          <a:p>
            <a:pPr algn="ctr"/>
            <a:endParaRPr lang="nl-NL" sz="2400" dirty="0">
              <a:solidFill>
                <a:schemeClr val="accent6">
                  <a:lumMod val="75000"/>
                </a:schemeClr>
              </a:solidFill>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36000"/>
              </a:prstClr>
            </a:outerShdw>
          </a:effectLst>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sp>
        <p:nvSpPr>
          <p:cNvPr id="10" name="Flowchart: Extract 9">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1" name="Flowchart: Extract 1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3" name="Rounded Rectangle 12"/>
          <p:cNvSpPr/>
          <p:nvPr/>
        </p:nvSpPr>
        <p:spPr>
          <a:xfrm>
            <a:off x="8803178" y="4887684"/>
            <a:ext cx="171549" cy="1709516"/>
          </a:xfrm>
          <a:prstGeom prst="roundRect">
            <a:avLst/>
          </a:prstGeom>
          <a:gradFill flip="none" rotWithShape="1">
            <a:gsLst>
              <a:gs pos="100000">
                <a:srgbClr val="996633"/>
              </a:gs>
              <a:gs pos="42000">
                <a:srgbClr val="D9B28B"/>
              </a:gs>
              <a:gs pos="26000">
                <a:schemeClr val="bg1">
                  <a:lumMod val="75000"/>
                </a:schemeClr>
              </a:gs>
              <a:gs pos="0">
                <a:schemeClr val="bg1">
                  <a:lumMod val="9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91920" y="6231333"/>
            <a:ext cx="533691" cy="573357"/>
          </a:xfrm>
          <a:prstGeom prst="rect">
            <a:avLst/>
          </a:prstGeom>
        </p:spPr>
      </p:pic>
      <p:pic>
        <p:nvPicPr>
          <p:cNvPr id="24" name="Picture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27587" y="6060952"/>
            <a:ext cx="1052208" cy="797048"/>
          </a:xfrm>
          <a:prstGeom prst="rect">
            <a:avLst/>
          </a:prstGeom>
          <a:effectLst>
            <a:outerShdw blurRad="50800" dist="38100" dir="2700000" algn="tl" rotWithShape="0">
              <a:prstClr val="black">
                <a:alpha val="40000"/>
              </a:prstClr>
            </a:outerShdw>
          </a:effectLst>
        </p:spPr>
      </p:pic>
      <p:pic>
        <p:nvPicPr>
          <p:cNvPr id="48" name="Picture 4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8226976" y="-250033"/>
            <a:ext cx="4001864" cy="3001398"/>
          </a:xfrm>
          <a:prstGeom prst="rect">
            <a:avLst/>
          </a:prstGeom>
          <a:effectLst>
            <a:outerShdw blurRad="50800" dist="38100" dir="2700000" algn="tl" rotWithShape="0">
              <a:prstClr val="black">
                <a:alpha val="40000"/>
              </a:prstClr>
            </a:outerShdw>
          </a:effectLst>
        </p:spPr>
      </p:pic>
      <p:pic>
        <p:nvPicPr>
          <p:cNvPr id="50" name="Picture 4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9393600" y="-1246120"/>
            <a:ext cx="3111412" cy="2333559"/>
          </a:xfrm>
          <a:prstGeom prst="rect">
            <a:avLst/>
          </a:prstGeom>
          <a:effectLst>
            <a:outerShdw blurRad="50800" dist="38100" dir="2700000" algn="tl" rotWithShape="0">
              <a:prstClr val="black">
                <a:alpha val="40000"/>
              </a:prstClr>
            </a:outerShdw>
          </a:effectLst>
        </p:spPr>
      </p:pic>
      <p:sp>
        <p:nvSpPr>
          <p:cNvPr id="49" name="Rectangle 48"/>
          <p:cNvSpPr/>
          <p:nvPr/>
        </p:nvSpPr>
        <p:spPr>
          <a:xfrm>
            <a:off x="7320941" y="3456664"/>
            <a:ext cx="2852653" cy="1942357"/>
          </a:xfrm>
          <a:prstGeom prst="rect">
            <a:avLst/>
          </a:prstGeom>
          <a:blipFill>
            <a:blip r:embed="rId12">
              <a:duotone>
                <a:schemeClr val="accent2">
                  <a:shade val="45000"/>
                  <a:satMod val="135000"/>
                </a:schemeClr>
                <a:prstClr val="white"/>
              </a:duotone>
            </a:blip>
            <a:tile tx="0" ty="0" sx="100000" sy="100000" flip="none" algn="tl"/>
          </a:blipFill>
          <a:ln>
            <a:noFill/>
          </a:ln>
          <a:effectLst>
            <a:outerShdw blurRad="203200" dist="241300" dir="21540000" sx="87000" sy="87000" algn="ctr">
              <a:srgbClr val="000000">
                <a:alpha val="18000"/>
              </a:srgbClr>
            </a:outerShdw>
            <a:softEdge rad="12700"/>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b="1" dirty="0" smtClean="0">
                <a:ln>
                  <a:solidFill>
                    <a:schemeClr val="accent2">
                      <a:lumMod val="75000"/>
                    </a:schemeClr>
                  </a:solidFill>
                </a:ln>
                <a:solidFill>
                  <a:schemeClr val="accent2">
                    <a:lumMod val="50000"/>
                  </a:schemeClr>
                </a:solidFill>
              </a:rPr>
              <a:t>ZEERESERVAAT</a:t>
            </a:r>
            <a:r>
              <a:rPr lang="en-US" sz="2400" b="1" dirty="0" smtClean="0">
                <a:ln>
                  <a:solidFill>
                    <a:schemeClr val="accent2">
                      <a:lumMod val="75000"/>
                    </a:schemeClr>
                  </a:solidFill>
                </a:ln>
                <a:solidFill>
                  <a:schemeClr val="tx1"/>
                </a:solidFill>
              </a:rPr>
              <a:t/>
            </a:r>
            <a:br>
              <a:rPr lang="en-US" sz="2400" b="1" dirty="0" smtClean="0">
                <a:ln>
                  <a:solidFill>
                    <a:schemeClr val="accent2">
                      <a:lumMod val="75000"/>
                    </a:schemeClr>
                  </a:solidFill>
                </a:ln>
                <a:solidFill>
                  <a:schemeClr val="tx1"/>
                </a:solidFill>
              </a:rPr>
            </a:br>
            <a:endParaRPr lang="en-US" sz="2400" b="1" dirty="0" smtClean="0">
              <a:ln>
                <a:solidFill>
                  <a:schemeClr val="accent2">
                    <a:lumMod val="75000"/>
                  </a:schemeClr>
                </a:solidFill>
              </a:ln>
              <a:solidFill>
                <a:schemeClr val="tx1"/>
              </a:solidFill>
            </a:endParaRPr>
          </a:p>
          <a:p>
            <a:pPr algn="ctr"/>
            <a:endParaRPr lang="en-US" sz="2400" b="1" dirty="0">
              <a:ln>
                <a:solidFill>
                  <a:schemeClr val="accent2">
                    <a:lumMod val="75000"/>
                  </a:schemeClr>
                </a:solidFill>
              </a:ln>
              <a:solidFill>
                <a:schemeClr val="tx1"/>
              </a:solidFill>
            </a:endParaRPr>
          </a:p>
          <a:p>
            <a:pPr algn="ctr"/>
            <a:endParaRPr lang="en-US" sz="2400" b="1" dirty="0" smtClean="0">
              <a:ln>
                <a:solidFill>
                  <a:schemeClr val="accent2">
                    <a:lumMod val="75000"/>
                  </a:schemeClr>
                </a:solidFill>
              </a:ln>
              <a:solidFill>
                <a:schemeClr val="tx1"/>
              </a:solidFill>
            </a:endParaRPr>
          </a:p>
          <a:p>
            <a:pPr algn="ctr"/>
            <a:r>
              <a:rPr lang="en-US" sz="2000" b="1" dirty="0" smtClean="0">
                <a:ln>
                  <a:solidFill>
                    <a:schemeClr val="accent2">
                      <a:lumMod val="75000"/>
                    </a:schemeClr>
                  </a:solidFill>
                </a:ln>
                <a:solidFill>
                  <a:schemeClr val="accent2">
                    <a:lumMod val="50000"/>
                  </a:schemeClr>
                </a:solidFill>
              </a:rPr>
              <a:t>! VERBODEN TE VISSEN !</a:t>
            </a:r>
            <a:endParaRPr lang="nl-NL" sz="2000" b="1" dirty="0">
              <a:ln>
                <a:solidFill>
                  <a:schemeClr val="accent2">
                    <a:lumMod val="75000"/>
                  </a:schemeClr>
                </a:solidFill>
              </a:ln>
              <a:solidFill>
                <a:schemeClr val="accent2">
                  <a:lumMod val="50000"/>
                </a:schemeClr>
              </a:solidFill>
            </a:endParaRPr>
          </a:p>
        </p:txBody>
      </p:sp>
      <p:pic>
        <p:nvPicPr>
          <p:cNvPr id="12" name="Picture 11"/>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009838" y="3800085"/>
            <a:ext cx="1586680" cy="1202293"/>
          </a:xfrm>
          <a:prstGeom prst="rect">
            <a:avLst/>
          </a:prstGeom>
          <a:noFill/>
          <a:ln>
            <a:noFill/>
          </a:ln>
          <a:effectLst>
            <a:outerShdw blurRad="50800" dist="38100" dir="2700000" algn="tl" rotWithShape="0">
              <a:srgbClr val="E60000">
                <a:alpha val="65000"/>
              </a:srgbClr>
            </a:outerShdw>
            <a:softEdge rad="12700"/>
          </a:effectLst>
          <a:scene3d>
            <a:camera prst="isometricOffAxis2Left"/>
            <a:lightRig rig="threePt" dir="t"/>
          </a:scene3d>
          <a:sp3d prstMaterial="plastic">
            <a:bevelT prst="coolSlant"/>
          </a:sp3d>
        </p:spPr>
      </p:pic>
      <p:pic>
        <p:nvPicPr>
          <p:cNvPr id="1028" name="Picture 4" descr="http://i.dailymail.co.uk/i/pix/2012/12/26/article-2253327-0E78B3CE00000578-327_306x423.jpg"/>
          <p:cNvPicPr>
            <a:picLocks noChangeAspect="1" noChangeArrowheads="1"/>
          </p:cNvPicPr>
          <p:nvPr/>
        </p:nvPicPr>
        <p:blipFill>
          <a:blip r:embed="rId15" cstate="print">
            <a:extLst>
              <a:ext uri="{BEBA8EAE-BF5A-486C-A8C5-ECC9F3942E4B}">
                <a14:imgProps xmlns:a14="http://schemas.microsoft.com/office/drawing/2010/main">
                  <a14:imgLayer r:embed="rId16">
                    <a14:imgEffect>
                      <a14:backgroundRemoval t="4019" b="71158" l="9804" r="89542"/>
                    </a14:imgEffect>
                  </a14:imgLayer>
                </a14:imgProps>
              </a:ext>
              <a:ext uri="{28A0092B-C50C-407E-A947-70E740481C1C}">
                <a14:useLocalDpi xmlns:a14="http://schemas.microsoft.com/office/drawing/2010/main" val="0"/>
              </a:ext>
            </a:extLst>
          </a:blip>
          <a:srcRect/>
          <a:stretch>
            <a:fillRect/>
          </a:stretch>
        </p:blipFill>
        <p:spPr bwMode="auto">
          <a:xfrm rot="9677427" flipH="1">
            <a:off x="9403657" y="2896202"/>
            <a:ext cx="1008710" cy="1394393"/>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4" descr="http://i.dailymail.co.uk/i/pix/2012/12/26/article-2253327-0E78B3CE00000578-327_306x423.jpg"/>
          <p:cNvPicPr>
            <a:picLocks noChangeAspect="1" noChangeArrowheads="1"/>
          </p:cNvPicPr>
          <p:nvPr/>
        </p:nvPicPr>
        <p:blipFill>
          <a:blip r:embed="rId17"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rot="3798935" flipH="1" flipV="1">
            <a:off x="7722621" y="3083637"/>
            <a:ext cx="1008710" cy="1394393"/>
          </a:xfrm>
          <a:prstGeom prst="rect">
            <a:avLst/>
          </a:prstGeom>
          <a:noFill/>
          <a:extLst>
            <a:ext uri="{909E8E84-426E-40dd-AFC4-6F175D3DCCD1}">
              <a14:hiddenFill xmlns="" xmlns:a14="http://schemas.microsoft.com/office/drawing/2010/main">
                <a:solidFill>
                  <a:srgbClr val="FFFFFF"/>
                </a:solidFill>
              </a14:hiddenFill>
            </a:ext>
          </a:extLst>
        </p:spPr>
      </p:pic>
      <p:pic>
        <p:nvPicPr>
          <p:cNvPr id="54" name="Picture 4" descr="http://i.dailymail.co.uk/i/pix/2012/12/26/article-2253327-0E78B3CE00000578-327_306x423.jp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rot="11922573">
            <a:off x="9590589" y="3557232"/>
            <a:ext cx="1008710" cy="1394393"/>
          </a:xfrm>
          <a:prstGeom prst="rect">
            <a:avLst/>
          </a:prstGeom>
          <a:noFill/>
          <a:extLst>
            <a:ext uri="{909E8E84-426E-40dd-AFC4-6F175D3DCCD1}">
              <a14:hiddenFill xmlns="" xmlns:a14="http://schemas.microsoft.com/office/drawing/2010/main">
                <a:solidFill>
                  <a:srgbClr val="FFFFFF"/>
                </a:solidFill>
              </a14:hiddenFill>
            </a:ext>
          </a:extLst>
        </p:spPr>
      </p:pic>
      <p:pic>
        <p:nvPicPr>
          <p:cNvPr id="23" name="Content Placeholder 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rot="181997">
            <a:off x="6114758" y="6032500"/>
            <a:ext cx="1702204" cy="1063878"/>
          </a:xfrm>
          <a:prstGeom prst="rect">
            <a:avLst/>
          </a:prstGeom>
          <a:effectLst>
            <a:outerShdw blurRad="50800" dist="38100" dir="2700000" algn="tl" rotWithShape="0">
              <a:prstClr val="black">
                <a:alpha val="40000"/>
              </a:prstClr>
            </a:outerShdw>
          </a:effectLst>
        </p:spPr>
      </p:pic>
      <p:sp>
        <p:nvSpPr>
          <p:cNvPr id="26" name="TextBox 25"/>
          <p:cNvSpPr txBox="1"/>
          <p:nvPr/>
        </p:nvSpPr>
        <p:spPr>
          <a:xfrm>
            <a:off x="0" y="399911"/>
            <a:ext cx="7904042" cy="769441"/>
          </a:xfrm>
          <a:prstGeom prst="rect">
            <a:avLst/>
          </a:prstGeom>
          <a:blipFill dpi="0" rotWithShape="1">
            <a:blip r:embed="rId20"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2: VISSERIJ EN ZEERESERVATEN</a:t>
            </a:r>
            <a:endParaRPr lang="nl-NL" sz="4400" b="1" dirty="0">
              <a:solidFill>
                <a:schemeClr val="bg1"/>
              </a:solidFill>
            </a:endParaRPr>
          </a:p>
        </p:txBody>
      </p:sp>
    </p:spTree>
    <p:extLst>
      <p:ext uri="{BB962C8B-B14F-4D97-AF65-F5344CB8AC3E}">
        <p14:creationId xmlns:p14="http://schemas.microsoft.com/office/powerpoint/2010/main" val="41896331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0338" y="310152"/>
            <a:ext cx="7664507" cy="76944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2: VISSERIJ EN  ZEERESERVATEN</a:t>
            </a:r>
            <a:endParaRPr lang="nl-NL" sz="4400" b="1" dirty="0">
              <a:solidFill>
                <a:schemeClr val="bg1"/>
              </a:solidFill>
            </a:endParaRPr>
          </a:p>
        </p:txBody>
      </p:sp>
      <p:sp>
        <p:nvSpPr>
          <p:cNvPr id="16" name="Flowchart: Extract 15">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7" name="Flowchart: Extract 16">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b="48052"/>
          <a:stretch/>
        </p:blipFill>
        <p:spPr>
          <a:xfrm>
            <a:off x="654136" y="2275587"/>
            <a:ext cx="6199114" cy="3401437"/>
          </a:xfrm>
          <a:prstGeom prst="rect">
            <a:avLst/>
          </a:prstGeom>
          <a:effectLst>
            <a:outerShdw blurRad="50800" dist="38100" dir="2700000" algn="tl" rotWithShape="0">
              <a:prstClr val="black">
                <a:alpha val="40000"/>
              </a:prstClr>
            </a:outerShdw>
          </a:effectLst>
        </p:spPr>
      </p:pic>
      <p:sp>
        <p:nvSpPr>
          <p:cNvPr id="18" name="TextBox 17"/>
          <p:cNvSpPr txBox="1"/>
          <p:nvPr/>
        </p:nvSpPr>
        <p:spPr>
          <a:xfrm>
            <a:off x="1758467" y="2945240"/>
            <a:ext cx="5315167" cy="2585323"/>
          </a:xfrm>
          <a:prstGeom prst="rect">
            <a:avLst/>
          </a:prstGeom>
          <a:noFill/>
        </p:spPr>
        <p:txBody>
          <a:bodyPr wrap="square" rtlCol="0">
            <a:spAutoFit/>
          </a:bodyPr>
          <a:lstStyle/>
          <a:p>
            <a:r>
              <a:rPr lang="nl-NL" sz="2400" b="1" dirty="0" smtClean="0"/>
              <a:t>Opdracht 2: </a:t>
            </a:r>
            <a:r>
              <a:rPr lang="nl-NL" sz="2400" dirty="0" smtClean="0"/>
              <a:t>oceanenquiz</a:t>
            </a:r>
          </a:p>
          <a:p>
            <a:endParaRPr lang="nl-NL" sz="2400" dirty="0" smtClean="0"/>
          </a:p>
          <a:p>
            <a:r>
              <a:rPr lang="nl-NL" sz="2400" dirty="0" smtClean="0"/>
              <a:t>Hoeveel weet jij over het beschermen van de oceanen? Doe de quiz op je werkblad en ontdek hoe een </a:t>
            </a:r>
            <a:r>
              <a:rPr lang="nl-NL" sz="2400" dirty="0" err="1" smtClean="0"/>
              <a:t>zeereservaat</a:t>
            </a:r>
            <a:r>
              <a:rPr lang="nl-NL" sz="2400" dirty="0" smtClean="0"/>
              <a:t> werkt.</a:t>
            </a:r>
          </a:p>
          <a:p>
            <a:endParaRPr lang="nl-NL" dirty="0" smtClean="0"/>
          </a:p>
        </p:txBody>
      </p:sp>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02393">
            <a:off x="7076944" y="1375075"/>
            <a:ext cx="4898303" cy="2755296"/>
          </a:xfrm>
          <a:prstGeom prst="rect">
            <a:avLst/>
          </a:prstGeom>
          <a:ln w="38100">
            <a:solidFill>
              <a:schemeClr val="bg1"/>
            </a:solidFill>
          </a:ln>
          <a:effectLst>
            <a:outerShdw blurRad="50800" dist="38100" dir="2700000" algn="tl" rotWithShape="0">
              <a:prstClr val="black">
                <a:alpha val="40000"/>
              </a:prstClr>
            </a:outerShdw>
          </a:effectLst>
        </p:spPr>
      </p:pic>
      <p:pic>
        <p:nvPicPr>
          <p:cNvPr id="21" name="Picture 20"/>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594169" y="388752"/>
            <a:ext cx="1053578" cy="1082443"/>
          </a:xfrm>
          <a:prstGeom prst="rect">
            <a:avLst/>
          </a:prstGeom>
        </p:spPr>
      </p:pic>
    </p:spTree>
    <p:extLst>
      <p:ext uri="{BB962C8B-B14F-4D97-AF65-F5344CB8AC3E}">
        <p14:creationId xmlns:p14="http://schemas.microsoft.com/office/powerpoint/2010/main" val="21421296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sp>
        <p:nvSpPr>
          <p:cNvPr id="5" name="TextBox 4"/>
          <p:cNvSpPr txBox="1"/>
          <p:nvPr/>
        </p:nvSpPr>
        <p:spPr>
          <a:xfrm>
            <a:off x="-70338" y="310152"/>
            <a:ext cx="7664507" cy="76944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2: VISSERIJ EN  ZEERESERVATEN</a:t>
            </a:r>
            <a:endParaRPr lang="nl-NL" sz="4400" b="1" dirty="0">
              <a:solidFill>
                <a:schemeClr val="bg1"/>
              </a:solidFill>
            </a:endParaRPr>
          </a:p>
        </p:txBody>
      </p:sp>
      <p:sp>
        <p:nvSpPr>
          <p:cNvPr id="16" name="Flowchart: Extract 15">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7" name="Flowchart: Extract 16">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3" name="Picture 12"/>
          <p:cNvPicPr>
            <a:picLocks noChangeAspect="1"/>
          </p:cNvPicPr>
          <p:nvPr/>
        </p:nvPicPr>
        <p:blipFill rotWithShape="1">
          <a:blip r:embed="rId6">
            <a:extLst>
              <a:ext uri="{28A0092B-C50C-407E-A947-70E740481C1C}">
                <a14:useLocalDpi xmlns:a14="http://schemas.microsoft.com/office/drawing/2010/main" val="0"/>
              </a:ext>
            </a:extLst>
          </a:blip>
          <a:srcRect l="6091" b="54984"/>
          <a:stretch/>
        </p:blipFill>
        <p:spPr>
          <a:xfrm rot="196773">
            <a:off x="2025216" y="1405032"/>
            <a:ext cx="6159033" cy="2844159"/>
          </a:xfrm>
          <a:prstGeom prst="rect">
            <a:avLst/>
          </a:prstGeom>
          <a:effectLst>
            <a:outerShdw blurRad="50800" dist="38100" dir="2700000" algn="tl" rotWithShape="0">
              <a:prstClr val="black">
                <a:alpha val="40000"/>
              </a:prstClr>
            </a:outerShdw>
          </a:effectLst>
        </p:spPr>
      </p:pic>
      <p:sp>
        <p:nvSpPr>
          <p:cNvPr id="7" name="TextBox 6"/>
          <p:cNvSpPr txBox="1"/>
          <p:nvPr/>
        </p:nvSpPr>
        <p:spPr>
          <a:xfrm rot="195542">
            <a:off x="2777511" y="2127341"/>
            <a:ext cx="5053839" cy="1938992"/>
          </a:xfrm>
          <a:prstGeom prst="rect">
            <a:avLst/>
          </a:prstGeom>
          <a:noFill/>
        </p:spPr>
        <p:txBody>
          <a:bodyPr wrap="square" rtlCol="0">
            <a:spAutoFit/>
          </a:bodyPr>
          <a:lstStyle/>
          <a:p>
            <a:r>
              <a:rPr lang="nl-NL" sz="2400" b="1" dirty="0" smtClean="0"/>
              <a:t>Opdracht 3: </a:t>
            </a:r>
            <a:r>
              <a:rPr lang="nl-NL" sz="2400" dirty="0" smtClean="0"/>
              <a:t>mijn </a:t>
            </a:r>
            <a:r>
              <a:rPr lang="nl-NL" sz="2400" dirty="0" err="1" smtClean="0"/>
              <a:t>zeereservaat</a:t>
            </a:r>
            <a:endParaRPr lang="nl-NL" sz="2400" dirty="0" smtClean="0"/>
          </a:p>
          <a:p>
            <a:endParaRPr lang="nl-NL" sz="2400" dirty="0" smtClean="0"/>
          </a:p>
          <a:p>
            <a:r>
              <a:rPr lang="nl-NL" sz="2400" dirty="0" smtClean="0"/>
              <a:t>Hoe ziet jouw </a:t>
            </a:r>
            <a:r>
              <a:rPr lang="nl-NL" sz="2400" dirty="0" err="1" smtClean="0"/>
              <a:t>zeereservaat</a:t>
            </a:r>
            <a:r>
              <a:rPr lang="nl-NL" sz="2400" dirty="0" smtClean="0"/>
              <a:t> er uit?</a:t>
            </a:r>
          </a:p>
          <a:p>
            <a:r>
              <a:rPr lang="nl-NL" sz="2400" dirty="0" smtClean="0"/>
              <a:t>Maak een eigen </a:t>
            </a:r>
            <a:r>
              <a:rPr lang="nl-NL" sz="2400" dirty="0" err="1" smtClean="0"/>
              <a:t>zeereservaat</a:t>
            </a:r>
            <a:r>
              <a:rPr lang="nl-NL" sz="2400" dirty="0" smtClean="0"/>
              <a:t> en vul hem met de mooiste vissoorten!</a:t>
            </a:r>
          </a:p>
        </p:txBody>
      </p:sp>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l="9036" t="49091" r="58984" b="18961"/>
          <a:stretch/>
        </p:blipFill>
        <p:spPr>
          <a:xfrm>
            <a:off x="8460257" y="3561079"/>
            <a:ext cx="3216729" cy="20084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 name="Picture 20"/>
          <p:cNvPicPr>
            <a:picLocks noChangeAspect="1"/>
          </p:cNvPicPr>
          <p:nvPr/>
        </p:nvPicPr>
        <p:blipFill>
          <a:blip r:embed="rId8">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9155314" y="2827112"/>
            <a:ext cx="1053578" cy="1082443"/>
          </a:xfrm>
          <a:prstGeom prst="rect">
            <a:avLst/>
          </a:prstGeom>
        </p:spPr>
      </p:pic>
    </p:spTree>
    <p:extLst>
      <p:ext uri="{BB962C8B-B14F-4D97-AF65-F5344CB8AC3E}">
        <p14:creationId xmlns:p14="http://schemas.microsoft.com/office/powerpoint/2010/main" val="8326807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dirty="0"/>
          </a:p>
        </p:txBody>
      </p:sp>
      <p:sp>
        <p:nvSpPr>
          <p:cNvPr id="4" name="Rectangle 3"/>
          <p:cNvSpPr/>
          <p:nvPr/>
        </p:nvSpPr>
        <p:spPr>
          <a:xfrm>
            <a:off x="1901867" y="2162646"/>
            <a:ext cx="5672209" cy="1938992"/>
          </a:xfrm>
          <a:prstGeom prst="rect">
            <a:avLst/>
          </a:prstGeom>
        </p:spPr>
        <p:txBody>
          <a:bodyPr wrap="square">
            <a:spAutoFit/>
          </a:bodyPr>
          <a:lstStyle/>
          <a:p>
            <a:pPr algn="ctr"/>
            <a:r>
              <a:rPr lang="en-US" sz="2400" b="1" dirty="0" smtClean="0">
                <a:solidFill>
                  <a:schemeClr val="accent6">
                    <a:lumMod val="75000"/>
                  </a:schemeClr>
                </a:solidFill>
              </a:rPr>
              <a:t>Je </a:t>
            </a:r>
            <a:r>
              <a:rPr lang="en-US" sz="2400" b="1" dirty="0" err="1" smtClean="0">
                <a:solidFill>
                  <a:schemeClr val="accent6">
                    <a:lumMod val="75000"/>
                  </a:schemeClr>
                </a:solidFill>
              </a:rPr>
              <a:t>hebt</a:t>
            </a:r>
            <a:r>
              <a:rPr lang="en-US" sz="2400" b="1" dirty="0" smtClean="0">
                <a:solidFill>
                  <a:schemeClr val="accent6">
                    <a:lumMod val="75000"/>
                  </a:schemeClr>
                </a:solidFill>
              </a:rPr>
              <a:t> nu </a:t>
            </a:r>
            <a:r>
              <a:rPr lang="en-US" sz="2400" b="1" dirty="0" err="1" smtClean="0">
                <a:solidFill>
                  <a:schemeClr val="accent6">
                    <a:lumMod val="75000"/>
                  </a:schemeClr>
                </a:solidFill>
              </a:rPr>
              <a:t>geleerd</a:t>
            </a:r>
            <a:r>
              <a:rPr lang="en-US" sz="2400" b="1" dirty="0" smtClean="0">
                <a:solidFill>
                  <a:schemeClr val="accent6">
                    <a:lumMod val="75000"/>
                  </a:schemeClr>
                </a:solidFill>
              </a:rPr>
              <a:t>:</a:t>
            </a:r>
          </a:p>
          <a:p>
            <a:pPr lvl="0" indent="-285750" algn="ctr">
              <a:buFont typeface="Arial" panose="020B0604020202020204" pitchFamily="34" charset="0"/>
              <a:buChar char="•"/>
            </a:pPr>
            <a:r>
              <a:rPr lang="nl-NL" sz="2400" b="1" dirty="0" smtClean="0">
                <a:solidFill>
                  <a:schemeClr val="accent6">
                    <a:lumMod val="75000"/>
                  </a:schemeClr>
                </a:solidFill>
              </a:rPr>
              <a:t>Wat </a:t>
            </a:r>
            <a:r>
              <a:rPr lang="nl-NL" sz="2400" b="1" dirty="0">
                <a:solidFill>
                  <a:schemeClr val="accent6">
                    <a:lumMod val="75000"/>
                  </a:schemeClr>
                </a:solidFill>
              </a:rPr>
              <a:t>bijvangst </a:t>
            </a:r>
            <a:r>
              <a:rPr lang="nl-NL" sz="2400" b="1" dirty="0" smtClean="0">
                <a:solidFill>
                  <a:schemeClr val="accent6">
                    <a:lumMod val="75000"/>
                  </a:schemeClr>
                </a:solidFill>
              </a:rPr>
              <a:t>en </a:t>
            </a:r>
            <a:r>
              <a:rPr lang="nl-NL" sz="2400" b="1" dirty="0">
                <a:solidFill>
                  <a:schemeClr val="accent6">
                    <a:lumMod val="75000"/>
                  </a:schemeClr>
                </a:solidFill>
              </a:rPr>
              <a:t>overbevissing </a:t>
            </a:r>
            <a:r>
              <a:rPr lang="nl-NL" sz="2400" b="1" dirty="0" smtClean="0">
                <a:solidFill>
                  <a:schemeClr val="accent6">
                    <a:lumMod val="75000"/>
                  </a:schemeClr>
                </a:solidFill>
              </a:rPr>
              <a:t>is</a:t>
            </a:r>
          </a:p>
          <a:p>
            <a:pPr indent="-285750" algn="ctr">
              <a:buFont typeface="Arial" panose="020B0604020202020204" pitchFamily="34" charset="0"/>
              <a:buChar char="•"/>
            </a:pPr>
            <a:r>
              <a:rPr lang="nl-NL" sz="2400" b="1" dirty="0">
                <a:solidFill>
                  <a:schemeClr val="accent6">
                    <a:lumMod val="75000"/>
                  </a:schemeClr>
                </a:solidFill>
              </a:rPr>
              <a:t>Welke vissen bedreigd zijn</a:t>
            </a:r>
          </a:p>
          <a:p>
            <a:pPr lvl="0" indent="-285750" algn="ctr">
              <a:buFont typeface="Arial" panose="020B0604020202020204" pitchFamily="34" charset="0"/>
              <a:buChar char="•"/>
            </a:pPr>
            <a:r>
              <a:rPr lang="en-US" sz="2400" b="1" dirty="0" smtClean="0">
                <a:solidFill>
                  <a:schemeClr val="accent6">
                    <a:lumMod val="75000"/>
                  </a:schemeClr>
                </a:solidFill>
              </a:rPr>
              <a:t>Wat </a:t>
            </a:r>
            <a:r>
              <a:rPr lang="en-US" sz="2400" b="1" dirty="0" err="1" smtClean="0">
                <a:solidFill>
                  <a:schemeClr val="accent6">
                    <a:lumMod val="75000"/>
                  </a:schemeClr>
                </a:solidFill>
              </a:rPr>
              <a:t>een</a:t>
            </a:r>
            <a:r>
              <a:rPr lang="en-US" sz="2400" b="1" dirty="0" smtClean="0">
                <a:solidFill>
                  <a:schemeClr val="accent6">
                    <a:lumMod val="75000"/>
                  </a:schemeClr>
                </a:solidFill>
              </a:rPr>
              <a:t> </a:t>
            </a:r>
            <a:r>
              <a:rPr lang="en-US" sz="2400" b="1" dirty="0" err="1" smtClean="0">
                <a:solidFill>
                  <a:schemeClr val="accent6">
                    <a:lumMod val="75000"/>
                  </a:schemeClr>
                </a:solidFill>
              </a:rPr>
              <a:t>zeereservaat</a:t>
            </a:r>
            <a:r>
              <a:rPr lang="en-US" sz="2400" b="1" dirty="0" smtClean="0">
                <a:solidFill>
                  <a:schemeClr val="accent6">
                    <a:lumMod val="75000"/>
                  </a:schemeClr>
                </a:solidFill>
              </a:rPr>
              <a:t> is</a:t>
            </a:r>
            <a:endParaRPr lang="nl-NL" sz="2400" b="1" dirty="0">
              <a:solidFill>
                <a:schemeClr val="accent6">
                  <a:lumMod val="75000"/>
                </a:schemeClr>
              </a:solidFill>
            </a:endParaRPr>
          </a:p>
          <a:p>
            <a:pPr algn="ctr"/>
            <a:r>
              <a:rPr lang="en-US" sz="2400" b="1" dirty="0" smtClean="0">
                <a:solidFill>
                  <a:schemeClr val="accent6">
                    <a:lumMod val="75000"/>
                  </a:schemeClr>
                </a:solidFill>
              </a:rPr>
              <a:t> </a:t>
            </a:r>
            <a:endParaRPr lang="en-US" sz="2400" b="1" dirty="0">
              <a:solidFill>
                <a:schemeClr val="accent6">
                  <a:lumMod val="75000"/>
                </a:schemeClr>
              </a:solidFill>
            </a:endParaRP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36000"/>
              </a:prstClr>
            </a:outerShdw>
          </a:effectLst>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sp>
        <p:nvSpPr>
          <p:cNvPr id="10" name="Flowchart: Extract 9">
            <a:hlinkClick r:id="rId8" action="ppaction://hlinksldjump"/>
          </p:cNvPr>
          <p:cNvSpPr/>
          <p:nvPr/>
        </p:nvSpPr>
        <p:spPr>
          <a:xfrm rot="5400000">
            <a:off x="6981144" y="5104400"/>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1" name="Flowchart: Extract 1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3" name="Rounded Rectangle 12"/>
          <p:cNvSpPr/>
          <p:nvPr/>
        </p:nvSpPr>
        <p:spPr>
          <a:xfrm>
            <a:off x="8803178" y="4887684"/>
            <a:ext cx="171549" cy="1709516"/>
          </a:xfrm>
          <a:prstGeom prst="roundRect">
            <a:avLst/>
          </a:prstGeom>
          <a:gradFill flip="none" rotWithShape="1">
            <a:gsLst>
              <a:gs pos="100000">
                <a:srgbClr val="996633"/>
              </a:gs>
              <a:gs pos="42000">
                <a:srgbClr val="D9B28B"/>
              </a:gs>
              <a:gs pos="26000">
                <a:schemeClr val="bg1">
                  <a:lumMod val="75000"/>
                </a:schemeClr>
              </a:gs>
              <a:gs pos="0">
                <a:schemeClr val="bg1">
                  <a:lumMod val="9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491920" y="6231333"/>
            <a:ext cx="533691" cy="573357"/>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27587" y="6060952"/>
            <a:ext cx="1052208" cy="797048"/>
          </a:xfrm>
          <a:prstGeom prst="rect">
            <a:avLst/>
          </a:prstGeom>
          <a:effectLst>
            <a:outerShdw blurRad="50800" dist="38100" dir="2700000" algn="tl" rotWithShape="0">
              <a:prstClr val="black">
                <a:alpha val="40000"/>
              </a:prstClr>
            </a:outerShdw>
          </a:effectLst>
        </p:spPr>
      </p:pic>
      <p:pic>
        <p:nvPicPr>
          <p:cNvPr id="48" name="Picture 4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7463276" y="723325"/>
            <a:ext cx="4001864" cy="3001398"/>
          </a:xfrm>
          <a:prstGeom prst="rect">
            <a:avLst/>
          </a:prstGeom>
          <a:effectLst>
            <a:outerShdw blurRad="50800" dist="38100" dir="2700000" algn="tl" rotWithShape="0">
              <a:prstClr val="black">
                <a:alpha val="40000"/>
              </a:prstClr>
            </a:outerShdw>
          </a:effectLst>
        </p:spPr>
      </p:pic>
      <p:pic>
        <p:nvPicPr>
          <p:cNvPr id="50" name="Picture 4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8604874" y="-177427"/>
            <a:ext cx="3111412" cy="2333559"/>
          </a:xfrm>
          <a:prstGeom prst="rect">
            <a:avLst/>
          </a:prstGeom>
          <a:effectLst>
            <a:outerShdw blurRad="50800" dist="38100" dir="2700000" algn="tl" rotWithShape="0">
              <a:prstClr val="black">
                <a:alpha val="40000"/>
              </a:prstClr>
            </a:outerShdw>
          </a:effectLst>
        </p:spPr>
      </p:pic>
      <p:sp>
        <p:nvSpPr>
          <p:cNvPr id="49" name="Rectangle 48"/>
          <p:cNvSpPr/>
          <p:nvPr/>
        </p:nvSpPr>
        <p:spPr>
          <a:xfrm>
            <a:off x="7320941" y="3456664"/>
            <a:ext cx="2852653" cy="1942357"/>
          </a:xfrm>
          <a:prstGeom prst="rect">
            <a:avLst/>
          </a:prstGeom>
          <a:blipFill>
            <a:blip r:embed="rId13">
              <a:duotone>
                <a:schemeClr val="accent2">
                  <a:shade val="45000"/>
                  <a:satMod val="135000"/>
                </a:schemeClr>
                <a:prstClr val="white"/>
              </a:duotone>
            </a:blip>
            <a:tile tx="0" ty="0" sx="100000" sy="100000" flip="none" algn="tl"/>
          </a:blipFill>
          <a:ln>
            <a:noFill/>
          </a:ln>
          <a:effectLst>
            <a:outerShdw blurRad="203200" dist="241300" dir="21540000" sx="87000" sy="87000" algn="ctr">
              <a:srgbClr val="000000">
                <a:alpha val="18000"/>
              </a:srgbClr>
            </a:outerShdw>
            <a:softEdge rad="12700"/>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b="1" dirty="0" smtClean="0">
                <a:ln>
                  <a:solidFill>
                    <a:schemeClr val="accent2">
                      <a:lumMod val="75000"/>
                    </a:schemeClr>
                  </a:solidFill>
                </a:ln>
                <a:solidFill>
                  <a:schemeClr val="accent2">
                    <a:lumMod val="50000"/>
                  </a:schemeClr>
                </a:solidFill>
              </a:rPr>
              <a:t>ZEERESERVAAT</a:t>
            </a:r>
            <a:r>
              <a:rPr lang="en-US" sz="2400" b="1" dirty="0" smtClean="0">
                <a:ln>
                  <a:solidFill>
                    <a:schemeClr val="accent2">
                      <a:lumMod val="75000"/>
                    </a:schemeClr>
                  </a:solidFill>
                </a:ln>
                <a:solidFill>
                  <a:schemeClr val="tx1"/>
                </a:solidFill>
              </a:rPr>
              <a:t/>
            </a:r>
            <a:br>
              <a:rPr lang="en-US" sz="2400" b="1" dirty="0" smtClean="0">
                <a:ln>
                  <a:solidFill>
                    <a:schemeClr val="accent2">
                      <a:lumMod val="75000"/>
                    </a:schemeClr>
                  </a:solidFill>
                </a:ln>
                <a:solidFill>
                  <a:schemeClr val="tx1"/>
                </a:solidFill>
              </a:rPr>
            </a:br>
            <a:endParaRPr lang="en-US" sz="2400" b="1" dirty="0" smtClean="0">
              <a:ln>
                <a:solidFill>
                  <a:schemeClr val="accent2">
                    <a:lumMod val="75000"/>
                  </a:schemeClr>
                </a:solidFill>
              </a:ln>
              <a:solidFill>
                <a:schemeClr val="tx1"/>
              </a:solidFill>
            </a:endParaRPr>
          </a:p>
          <a:p>
            <a:pPr algn="ctr"/>
            <a:endParaRPr lang="en-US" sz="2400" b="1" dirty="0">
              <a:ln>
                <a:solidFill>
                  <a:schemeClr val="accent2">
                    <a:lumMod val="75000"/>
                  </a:schemeClr>
                </a:solidFill>
              </a:ln>
              <a:solidFill>
                <a:schemeClr val="tx1"/>
              </a:solidFill>
            </a:endParaRPr>
          </a:p>
          <a:p>
            <a:pPr algn="ctr"/>
            <a:endParaRPr lang="en-US" sz="2400" b="1" dirty="0" smtClean="0">
              <a:ln>
                <a:solidFill>
                  <a:schemeClr val="accent2">
                    <a:lumMod val="75000"/>
                  </a:schemeClr>
                </a:solidFill>
              </a:ln>
              <a:solidFill>
                <a:schemeClr val="tx1"/>
              </a:solidFill>
            </a:endParaRPr>
          </a:p>
          <a:p>
            <a:pPr algn="ctr"/>
            <a:r>
              <a:rPr lang="en-US" sz="2000" b="1" dirty="0" smtClean="0">
                <a:ln>
                  <a:solidFill>
                    <a:schemeClr val="accent2">
                      <a:lumMod val="75000"/>
                    </a:schemeClr>
                  </a:solidFill>
                </a:ln>
                <a:solidFill>
                  <a:schemeClr val="accent2">
                    <a:lumMod val="50000"/>
                  </a:schemeClr>
                </a:solidFill>
              </a:rPr>
              <a:t>! VERBODEN TE VISSEN !</a:t>
            </a:r>
            <a:endParaRPr lang="nl-NL" sz="2000" b="1" dirty="0">
              <a:ln>
                <a:solidFill>
                  <a:schemeClr val="accent2">
                    <a:lumMod val="75000"/>
                  </a:schemeClr>
                </a:solidFill>
              </a:ln>
              <a:solidFill>
                <a:schemeClr val="accent2">
                  <a:lumMod val="50000"/>
                </a:schemeClr>
              </a:solidFill>
            </a:endParaRPr>
          </a:p>
        </p:txBody>
      </p:sp>
      <p:pic>
        <p:nvPicPr>
          <p:cNvPr id="12" name="Picture 11"/>
          <p:cNvPicPr>
            <a:picLocks noChangeAspect="1"/>
          </p:cNvPicPr>
          <p:nvPr/>
        </p:nvPicPr>
        <p:blipFill>
          <a:blip r:embed="rId14" cstate="print">
            <a:extLst>
              <a:ext uri="{BEBA8EAE-BF5A-486C-A8C5-ECC9F3942E4B}">
                <a14:imgProps xmlns:a14="http://schemas.microsoft.com/office/drawing/2010/main">
                  <a14:imgLayer r:embed="rId1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8009838" y="3800085"/>
            <a:ext cx="1586680" cy="1202293"/>
          </a:xfrm>
          <a:prstGeom prst="rect">
            <a:avLst/>
          </a:prstGeom>
          <a:noFill/>
          <a:ln>
            <a:noFill/>
          </a:ln>
          <a:effectLst>
            <a:outerShdw blurRad="50800" dist="38100" dir="2700000" algn="tl" rotWithShape="0">
              <a:srgbClr val="E60000">
                <a:alpha val="65000"/>
              </a:srgbClr>
            </a:outerShdw>
            <a:softEdge rad="12700"/>
          </a:effectLst>
          <a:scene3d>
            <a:camera prst="isometricOffAxis2Left"/>
            <a:lightRig rig="threePt" dir="t"/>
          </a:scene3d>
          <a:sp3d prstMaterial="plastic">
            <a:bevelT prst="coolSlant"/>
          </a:sp3d>
        </p:spPr>
      </p:pic>
      <p:pic>
        <p:nvPicPr>
          <p:cNvPr id="1028" name="Picture 4" descr="http://i.dailymail.co.uk/i/pix/2012/12/26/article-2253327-0E78B3CE00000578-327_306x423.jpg"/>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4019" b="71158" l="9804" r="89542"/>
                    </a14:imgEffect>
                  </a14:imgLayer>
                </a14:imgProps>
              </a:ext>
              <a:ext uri="{28A0092B-C50C-407E-A947-70E740481C1C}">
                <a14:useLocalDpi xmlns:a14="http://schemas.microsoft.com/office/drawing/2010/main" val="0"/>
              </a:ext>
            </a:extLst>
          </a:blip>
          <a:srcRect/>
          <a:stretch>
            <a:fillRect/>
          </a:stretch>
        </p:blipFill>
        <p:spPr bwMode="auto">
          <a:xfrm rot="9677427" flipH="1">
            <a:off x="9403657" y="2896202"/>
            <a:ext cx="1008710" cy="1394393"/>
          </a:xfrm>
          <a:prstGeom prst="rect">
            <a:avLst/>
          </a:prstGeom>
          <a:noFill/>
          <a:extLst>
            <a:ext uri="{909E8E84-426E-40dd-AFC4-6F175D3DCCD1}">
              <a14:hiddenFill xmlns="" xmlns:a14="http://schemas.microsoft.com/office/drawing/2010/main">
                <a:solidFill>
                  <a:srgbClr val="FFFFFF"/>
                </a:solidFill>
              </a14:hiddenFill>
            </a:ext>
          </a:extLst>
        </p:spPr>
      </p:pic>
      <p:pic>
        <p:nvPicPr>
          <p:cNvPr id="53" name="Picture 4" descr="http://i.dailymail.co.uk/i/pix/2012/12/26/article-2253327-0E78B3CE00000578-327_306x423.jpg"/>
          <p:cNvPicPr>
            <a:picLocks noChangeAspect="1" noChangeArrowheads="1"/>
          </p:cNvPicPr>
          <p:nvPr/>
        </p:nvPicPr>
        <p:blipFill>
          <a:blip r:embed="rId18" cstate="print">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rot="3798935" flipH="1" flipV="1">
            <a:off x="7722621" y="3083637"/>
            <a:ext cx="1008710" cy="1394393"/>
          </a:xfrm>
          <a:prstGeom prst="rect">
            <a:avLst/>
          </a:prstGeom>
          <a:noFill/>
          <a:extLst>
            <a:ext uri="{909E8E84-426E-40dd-AFC4-6F175D3DCCD1}">
              <a14:hiddenFill xmlns="" xmlns:a14="http://schemas.microsoft.com/office/drawing/2010/main">
                <a:solidFill>
                  <a:srgbClr val="FFFFFF"/>
                </a:solidFill>
              </a14:hiddenFill>
            </a:ext>
          </a:extLst>
        </p:spPr>
      </p:pic>
      <p:pic>
        <p:nvPicPr>
          <p:cNvPr id="54" name="Picture 4" descr="http://i.dailymail.co.uk/i/pix/2012/12/26/article-2253327-0E78B3CE00000578-327_306x423.jp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rot="11922573">
            <a:off x="9590589" y="3557232"/>
            <a:ext cx="1008710" cy="1394393"/>
          </a:xfrm>
          <a:prstGeom prst="rect">
            <a:avLst/>
          </a:prstGeom>
          <a:noFill/>
          <a:extLst>
            <a:ext uri="{909E8E84-426E-40dd-AFC4-6F175D3DCCD1}">
              <a14:hiddenFill xmlns="" xmlns:a14="http://schemas.microsoft.com/office/drawing/2010/main">
                <a:solidFill>
                  <a:srgbClr val="FFFFFF"/>
                </a:solidFill>
              </a14:hiddenFill>
            </a:ext>
          </a:extLst>
        </p:spPr>
      </p:pic>
      <p:pic>
        <p:nvPicPr>
          <p:cNvPr id="23" name="Content Placeholder 3"/>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rot="181997">
            <a:off x="6114758" y="6032500"/>
            <a:ext cx="1702204" cy="1063878"/>
          </a:xfrm>
          <a:prstGeom prst="rect">
            <a:avLst/>
          </a:prstGeom>
          <a:effectLst>
            <a:outerShdw blurRad="50800" dist="38100" dir="2700000" algn="tl" rotWithShape="0">
              <a:prstClr val="black">
                <a:alpha val="40000"/>
              </a:prstClr>
            </a:outerShdw>
          </a:effectLst>
        </p:spPr>
      </p:pic>
      <p:sp>
        <p:nvSpPr>
          <p:cNvPr id="26" name="TextBox 25"/>
          <p:cNvSpPr txBox="1"/>
          <p:nvPr/>
        </p:nvSpPr>
        <p:spPr>
          <a:xfrm>
            <a:off x="0" y="399911"/>
            <a:ext cx="7904042" cy="769441"/>
          </a:xfrm>
          <a:prstGeom prst="rect">
            <a:avLst/>
          </a:prstGeom>
          <a:blipFill dpi="0" rotWithShape="1">
            <a:blip r:embed="rId21"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2: VISSERIJ EN ZEERESERVATEN</a:t>
            </a:r>
            <a:endParaRPr lang="nl-NL" sz="4400" b="1" dirty="0">
              <a:solidFill>
                <a:schemeClr val="bg1"/>
              </a:solidFill>
            </a:endParaRPr>
          </a:p>
        </p:txBody>
      </p:sp>
      <p:pic>
        <p:nvPicPr>
          <p:cNvPr id="28" name="Picture 27"/>
          <p:cNvPicPr/>
          <p:nvPr/>
        </p:nvPicPr>
        <p:blipFill>
          <a:blip r:embed="rId22" cstate="print">
            <a:duotone>
              <a:prstClr val="black"/>
              <a:srgbClr val="88F818">
                <a:tint val="45000"/>
                <a:satMod val="400000"/>
              </a:srgbClr>
            </a:duotone>
            <a:extLst>
              <a:ext uri="{BEBA8EAE-BF5A-486C-A8C5-ECC9F3942E4B}">
                <a14:imgProps xmlns:a14="http://schemas.microsoft.com/office/drawing/2010/main">
                  <a14:imgLayer r:embed="rId2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615875" y="85498"/>
            <a:ext cx="2484826" cy="394747"/>
          </a:xfrm>
          <a:prstGeom prst="rect">
            <a:avLst/>
          </a:prstGeom>
        </p:spPr>
      </p:pic>
      <p:sp>
        <p:nvSpPr>
          <p:cNvPr id="3" name="Rectangle 2"/>
          <p:cNvSpPr/>
          <p:nvPr/>
        </p:nvSpPr>
        <p:spPr>
          <a:xfrm>
            <a:off x="4773888" y="5189535"/>
            <a:ext cx="2177391" cy="369332"/>
          </a:xfrm>
          <a:prstGeom prst="rect">
            <a:avLst/>
          </a:prstGeom>
        </p:spPr>
        <p:txBody>
          <a:bodyPr wrap="none">
            <a:spAutoFit/>
          </a:bodyPr>
          <a:lstStyle/>
          <a:p>
            <a:r>
              <a:rPr lang="en-US" b="1" dirty="0" err="1" smtClean="0">
                <a:solidFill>
                  <a:schemeClr val="accent6">
                    <a:lumMod val="75000"/>
                  </a:schemeClr>
                </a:solidFill>
              </a:rPr>
              <a:t>Naar</a:t>
            </a:r>
            <a:r>
              <a:rPr lang="en-US" b="1" dirty="0" smtClean="0">
                <a:solidFill>
                  <a:schemeClr val="accent6">
                    <a:lumMod val="75000"/>
                  </a:schemeClr>
                </a:solidFill>
              </a:rPr>
              <a:t> de </a:t>
            </a:r>
            <a:r>
              <a:rPr lang="en-US" b="1" dirty="0" err="1" smtClean="0">
                <a:solidFill>
                  <a:schemeClr val="accent6">
                    <a:lumMod val="75000"/>
                  </a:schemeClr>
                </a:solidFill>
              </a:rPr>
              <a:t>volgende</a:t>
            </a:r>
            <a:r>
              <a:rPr lang="en-US" b="1" dirty="0" smtClean="0">
                <a:solidFill>
                  <a:schemeClr val="accent6">
                    <a:lumMod val="75000"/>
                  </a:schemeClr>
                </a:solidFill>
              </a:rPr>
              <a:t> les</a:t>
            </a:r>
            <a:endParaRPr lang="nl-NL" dirty="0"/>
          </a:p>
        </p:txBody>
      </p:sp>
    </p:spTree>
    <p:extLst>
      <p:ext uri="{BB962C8B-B14F-4D97-AF65-F5344CB8AC3E}">
        <p14:creationId xmlns:p14="http://schemas.microsoft.com/office/powerpoint/2010/main" val="41087440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901"/>
            <a:ext cx="12192000" cy="6644308"/>
          </a:xfrm>
          <a:prstGeom prst="rect">
            <a:avLst/>
          </a:prstGeom>
        </p:spPr>
      </p:pic>
      <p:pic>
        <p:nvPicPr>
          <p:cNvPr id="22" name="Picture 21"/>
          <p:cNvPicPr/>
          <p:nvPr/>
        </p:nvPicPr>
        <p:blipFill>
          <a:blip r:embed="rId4" cstate="print">
            <a:duotone>
              <a:prstClr val="black"/>
              <a:srgbClr val="88F818">
                <a:tint val="45000"/>
                <a:satMod val="400000"/>
              </a:srgbClr>
            </a:duotone>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053264" y="85499"/>
            <a:ext cx="3047437" cy="484125"/>
          </a:xfrm>
          <a:prstGeom prst="rect">
            <a:avLst/>
          </a:prstGeom>
        </p:spPr>
      </p:pic>
      <p:pic>
        <p:nvPicPr>
          <p:cNvPr id="5" name="Picture 4"/>
          <p:cNvPicPr>
            <a:picLocks noChangeAspect="1"/>
          </p:cNvPicPr>
          <p:nvPr/>
        </p:nvPicPr>
        <p:blipFill rotWithShape="1">
          <a:blip r:embed="rId6">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36000"/>
              </a:prstClr>
            </a:outerShdw>
          </a:effectLst>
        </p:spPr>
      </p:pic>
      <p:pic>
        <p:nvPicPr>
          <p:cNvPr id="9" name="Picture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sp>
        <p:nvSpPr>
          <p:cNvPr id="10" name="Flowchart: Extract 9">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1" name="Flowchart: Extract 1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6" name="Pictur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491920" y="6231333"/>
            <a:ext cx="533691" cy="573357"/>
          </a:xfrm>
          <a:prstGeom prst="rect">
            <a:avLst/>
          </a:prstGeom>
        </p:spPr>
      </p:pic>
      <p:pic>
        <p:nvPicPr>
          <p:cNvPr id="24" name="Picture 2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427587" y="6060952"/>
            <a:ext cx="1052208" cy="797048"/>
          </a:xfrm>
          <a:prstGeom prst="rect">
            <a:avLst/>
          </a:prstGeom>
          <a:effectLst>
            <a:outerShdw blurRad="50800" dist="38100" dir="2700000" algn="tl" rotWithShape="0">
              <a:prstClr val="black">
                <a:alpha val="40000"/>
              </a:prstClr>
            </a:outerShdw>
          </a:effectLst>
        </p:spPr>
      </p:pic>
      <p:pic>
        <p:nvPicPr>
          <p:cNvPr id="48" name="Picture 4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7536785" y="3563041"/>
            <a:ext cx="4001864" cy="3001398"/>
          </a:xfrm>
          <a:prstGeom prst="rect">
            <a:avLst/>
          </a:prstGeom>
          <a:effectLst>
            <a:outerShdw blurRad="50800" dist="38100" dir="2700000" algn="tl" rotWithShape="0">
              <a:prstClr val="black">
                <a:alpha val="40000"/>
              </a:prstClr>
            </a:outerShdw>
          </a:effectLst>
        </p:spPr>
      </p:pic>
      <p:pic>
        <p:nvPicPr>
          <p:cNvPr id="23" name="Content Placeholder 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181997">
            <a:off x="6114758" y="6032500"/>
            <a:ext cx="1702204" cy="1063878"/>
          </a:xfrm>
          <a:prstGeom prst="rect">
            <a:avLst/>
          </a:prstGeom>
          <a:effectLst>
            <a:outerShdw blurRad="50800" dist="38100" dir="2700000" algn="tl" rotWithShape="0">
              <a:prstClr val="black">
                <a:alpha val="40000"/>
              </a:prstClr>
            </a:outerShdw>
          </a:effectLst>
        </p:spPr>
      </p:pic>
      <p:sp>
        <p:nvSpPr>
          <p:cNvPr id="26" name="TextBox 25"/>
          <p:cNvSpPr txBox="1"/>
          <p:nvPr/>
        </p:nvSpPr>
        <p:spPr>
          <a:xfrm>
            <a:off x="0" y="399911"/>
            <a:ext cx="7278575" cy="769441"/>
          </a:xfrm>
          <a:prstGeom prst="rect">
            <a:avLst/>
          </a:prstGeom>
          <a:blipFill dpi="0" rotWithShape="1">
            <a:blip r:embed="rId15"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3: HET KLIMAAT VERANDERT</a:t>
            </a:r>
            <a:endParaRPr lang="nl-NL" sz="4400" b="1" dirty="0">
              <a:solidFill>
                <a:schemeClr val="bg1"/>
              </a:solidFill>
            </a:endParaRPr>
          </a:p>
        </p:txBody>
      </p:sp>
      <p:pic>
        <p:nvPicPr>
          <p:cNvPr id="27" name="Picture 2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419" y="1156085"/>
            <a:ext cx="1534882" cy="1542635"/>
          </a:xfrm>
          <a:prstGeom prst="rect">
            <a:avLst/>
          </a:prstGeom>
        </p:spPr>
      </p:pic>
      <p:sp>
        <p:nvSpPr>
          <p:cNvPr id="3" name="Rectangle 2"/>
          <p:cNvSpPr/>
          <p:nvPr/>
        </p:nvSpPr>
        <p:spPr>
          <a:xfrm>
            <a:off x="3410467" y="1836961"/>
            <a:ext cx="6096000" cy="1200329"/>
          </a:xfrm>
          <a:prstGeom prst="rect">
            <a:avLst/>
          </a:prstGeom>
        </p:spPr>
        <p:txBody>
          <a:bodyPr>
            <a:spAutoFit/>
          </a:bodyPr>
          <a:lstStyle/>
          <a:p>
            <a:r>
              <a:rPr lang="nl-NL" sz="2400" b="1" dirty="0">
                <a:solidFill>
                  <a:srgbClr val="5B8F22"/>
                </a:solidFill>
              </a:rPr>
              <a:t> Je leert:</a:t>
            </a:r>
          </a:p>
          <a:p>
            <a:pPr marL="285750" lvl="0" indent="-285750">
              <a:buFont typeface="Arial" panose="020B0604020202020204" pitchFamily="34" charset="0"/>
              <a:buChar char="•"/>
            </a:pPr>
            <a:r>
              <a:rPr lang="nl-NL" sz="2400" b="1" dirty="0">
                <a:solidFill>
                  <a:srgbClr val="5B8F22"/>
                </a:solidFill>
              </a:rPr>
              <a:t>Wat er gebeurt als de oceaan opwarmt</a:t>
            </a:r>
          </a:p>
          <a:p>
            <a:pPr marL="285750" lvl="0" indent="-285750">
              <a:buFont typeface="Arial" panose="020B0604020202020204" pitchFamily="34" charset="0"/>
              <a:buChar char="•"/>
            </a:pPr>
            <a:r>
              <a:rPr lang="en-US" sz="2400" b="1" dirty="0">
                <a:solidFill>
                  <a:srgbClr val="5B8F22"/>
                </a:solidFill>
              </a:rPr>
              <a:t>Hoe we </a:t>
            </a:r>
            <a:r>
              <a:rPr lang="en-US" sz="2400" b="1" dirty="0" err="1">
                <a:solidFill>
                  <a:srgbClr val="5B8F22"/>
                </a:solidFill>
              </a:rPr>
              <a:t>klimaatverandering</a:t>
            </a:r>
            <a:r>
              <a:rPr lang="en-US" sz="2400" b="1" dirty="0">
                <a:solidFill>
                  <a:srgbClr val="5B8F22"/>
                </a:solidFill>
              </a:rPr>
              <a:t> </a:t>
            </a:r>
            <a:r>
              <a:rPr lang="en-US" sz="2400" b="1" dirty="0" err="1">
                <a:solidFill>
                  <a:srgbClr val="5B8F22"/>
                </a:solidFill>
              </a:rPr>
              <a:t>kunnen</a:t>
            </a:r>
            <a:r>
              <a:rPr lang="en-US" sz="2400" b="1" dirty="0">
                <a:solidFill>
                  <a:srgbClr val="5B8F22"/>
                </a:solidFill>
              </a:rPr>
              <a:t> </a:t>
            </a:r>
            <a:r>
              <a:rPr lang="en-US" sz="2400" b="1" dirty="0" err="1">
                <a:solidFill>
                  <a:srgbClr val="5B8F22"/>
                </a:solidFill>
              </a:rPr>
              <a:t>stoppen</a:t>
            </a:r>
            <a:endParaRPr lang="nl-NL" sz="2400" b="1" dirty="0">
              <a:solidFill>
                <a:srgbClr val="5B8F22"/>
              </a:solidFill>
            </a:endParaRPr>
          </a:p>
        </p:txBody>
      </p:sp>
    </p:spTree>
    <p:extLst>
      <p:ext uri="{BB962C8B-B14F-4D97-AF65-F5344CB8AC3E}">
        <p14:creationId xmlns:p14="http://schemas.microsoft.com/office/powerpoint/2010/main" val="32252076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36000"/>
              </a:prstClr>
            </a:outerShdw>
          </a:effectLst>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sp>
        <p:nvSpPr>
          <p:cNvPr id="10" name="Flowchart: Extract 9">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1" name="Flowchart: Extract 1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91920" y="6231333"/>
            <a:ext cx="533691" cy="573357"/>
          </a:xfrm>
          <a:prstGeom prst="rect">
            <a:avLst/>
          </a:prstGeom>
        </p:spPr>
      </p:pic>
      <p:pic>
        <p:nvPicPr>
          <p:cNvPr id="24" name="Picture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27587" y="6060952"/>
            <a:ext cx="1052208" cy="797048"/>
          </a:xfrm>
          <a:prstGeom prst="rect">
            <a:avLst/>
          </a:prstGeom>
          <a:effectLst>
            <a:outerShdw blurRad="50800" dist="38100" dir="2700000" algn="tl" rotWithShape="0">
              <a:prstClr val="black">
                <a:alpha val="40000"/>
              </a:prstClr>
            </a:outerShdw>
          </a:effectLst>
        </p:spPr>
      </p:pic>
      <p:pic>
        <p:nvPicPr>
          <p:cNvPr id="23" name="Content Placeholder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81997">
            <a:off x="6114758" y="6032500"/>
            <a:ext cx="1702204" cy="1063878"/>
          </a:xfrm>
          <a:prstGeom prst="rect">
            <a:avLst/>
          </a:prstGeom>
          <a:effectLst>
            <a:outerShdw blurRad="50800" dist="38100" dir="2700000" algn="tl" rotWithShape="0">
              <a:prstClr val="black">
                <a:alpha val="40000"/>
              </a:prstClr>
            </a:outerShdw>
          </a:effectLst>
        </p:spPr>
      </p:pic>
      <p:sp>
        <p:nvSpPr>
          <p:cNvPr id="26" name="TextBox 25"/>
          <p:cNvSpPr txBox="1"/>
          <p:nvPr/>
        </p:nvSpPr>
        <p:spPr>
          <a:xfrm>
            <a:off x="0" y="399911"/>
            <a:ext cx="7278575" cy="769441"/>
          </a:xfrm>
          <a:prstGeom prst="rect">
            <a:avLst/>
          </a:prstGeom>
          <a:blipFill dpi="0" rotWithShape="1">
            <a:blip r:embed="rId11"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3: HET KLIMAAT VERANDERT</a:t>
            </a:r>
            <a:endParaRPr lang="nl-NL" sz="4400" b="1" dirty="0">
              <a:solidFill>
                <a:schemeClr val="bg1"/>
              </a:solidFill>
            </a:endParaRPr>
          </a:p>
        </p:txBody>
      </p:sp>
      <p:sp>
        <p:nvSpPr>
          <p:cNvPr id="25" name="Rectangle 24"/>
          <p:cNvSpPr/>
          <p:nvPr/>
        </p:nvSpPr>
        <p:spPr>
          <a:xfrm>
            <a:off x="144189" y="1631968"/>
            <a:ext cx="2599011" cy="1569660"/>
          </a:xfrm>
          <a:prstGeom prst="rect">
            <a:avLst/>
          </a:prstGeom>
        </p:spPr>
        <p:txBody>
          <a:bodyPr wrap="square">
            <a:spAutoFit/>
          </a:bodyPr>
          <a:lstStyle/>
          <a:p>
            <a:pPr algn="ctr"/>
            <a:r>
              <a:rPr lang="en-US" sz="2400" dirty="0" err="1">
                <a:solidFill>
                  <a:srgbClr val="5B8F22"/>
                </a:solidFill>
                <a:latin typeface="Kristen ITC" panose="03050502040202030202" pitchFamily="66" charset="0"/>
              </a:rPr>
              <a:t>Bekijk</a:t>
            </a:r>
            <a:r>
              <a:rPr lang="en-US" sz="2400" dirty="0">
                <a:solidFill>
                  <a:srgbClr val="5B8F22"/>
                </a:solidFill>
                <a:latin typeface="Kristen ITC" panose="03050502040202030202" pitchFamily="66" charset="0"/>
              </a:rPr>
              <a:t> </a:t>
            </a:r>
            <a:r>
              <a:rPr lang="en-US" sz="2400" dirty="0" err="1">
                <a:solidFill>
                  <a:srgbClr val="5B8F22"/>
                </a:solidFill>
                <a:latin typeface="Kristen ITC" panose="03050502040202030202" pitchFamily="66" charset="0"/>
                <a:hlinkClick r:id="rId12"/>
              </a:rPr>
              <a:t>dit</a:t>
            </a:r>
            <a:r>
              <a:rPr lang="en-US" sz="2400" dirty="0">
                <a:solidFill>
                  <a:srgbClr val="5B8F22"/>
                </a:solidFill>
                <a:latin typeface="Kristen ITC" panose="03050502040202030202" pitchFamily="66" charset="0"/>
                <a:hlinkClick r:id="rId12"/>
              </a:rPr>
              <a:t> </a:t>
            </a:r>
            <a:r>
              <a:rPr lang="en-US" sz="2400" dirty="0" err="1">
                <a:solidFill>
                  <a:srgbClr val="5B8F22"/>
                </a:solidFill>
                <a:latin typeface="Kristen ITC" panose="03050502040202030202" pitchFamily="66" charset="0"/>
                <a:hlinkClick r:id="rId12"/>
              </a:rPr>
              <a:t>filmpje</a:t>
            </a:r>
            <a:r>
              <a:rPr lang="en-US" sz="2400" dirty="0">
                <a:solidFill>
                  <a:srgbClr val="5B8F22"/>
                </a:solidFill>
                <a:latin typeface="Kristen ITC" panose="03050502040202030202" pitchFamily="66" charset="0"/>
              </a:rPr>
              <a:t> over de </a:t>
            </a:r>
            <a:r>
              <a:rPr lang="en-US" sz="2400" dirty="0" err="1">
                <a:solidFill>
                  <a:srgbClr val="5B8F22"/>
                </a:solidFill>
                <a:latin typeface="Kristen ITC" panose="03050502040202030202" pitchFamily="66" charset="0"/>
              </a:rPr>
              <a:t>opwarming</a:t>
            </a:r>
            <a:r>
              <a:rPr lang="en-US" sz="2400" dirty="0" smtClean="0">
                <a:solidFill>
                  <a:srgbClr val="5B8F22"/>
                </a:solidFill>
              </a:rPr>
              <a:t> </a:t>
            </a:r>
            <a:r>
              <a:rPr lang="en-US" sz="2400" dirty="0">
                <a:solidFill>
                  <a:srgbClr val="5B8F22"/>
                </a:solidFill>
                <a:latin typeface="Kristen ITC" panose="03050502040202030202" pitchFamily="66" charset="0"/>
              </a:rPr>
              <a:t>van de </a:t>
            </a:r>
            <a:r>
              <a:rPr lang="en-US" sz="2400" dirty="0" err="1">
                <a:solidFill>
                  <a:srgbClr val="5B8F22"/>
                </a:solidFill>
                <a:latin typeface="Kristen ITC" panose="03050502040202030202" pitchFamily="66" charset="0"/>
              </a:rPr>
              <a:t>aarde</a:t>
            </a:r>
            <a:r>
              <a:rPr lang="en-US" sz="2400" dirty="0">
                <a:solidFill>
                  <a:srgbClr val="5B8F22"/>
                </a:solidFill>
                <a:latin typeface="Kristen ITC" panose="03050502040202030202" pitchFamily="66" charset="0"/>
              </a:rPr>
              <a:t>.</a:t>
            </a:r>
          </a:p>
        </p:txBody>
      </p:sp>
      <p:pic>
        <p:nvPicPr>
          <p:cNvPr id="14" name="Picture 13">
            <a:hlinkClick r:id="rId12"/>
          </p:cNvPr>
          <p:cNvPicPr>
            <a:picLocks noChangeAspect="1"/>
          </p:cNvPicPr>
          <p:nvPr/>
        </p:nvPicPr>
        <p:blipFill>
          <a:blip r:embed="rId13"/>
          <a:stretch>
            <a:fillRect/>
          </a:stretch>
        </p:blipFill>
        <p:spPr>
          <a:xfrm>
            <a:off x="2940781" y="1562185"/>
            <a:ext cx="7232813" cy="4066472"/>
          </a:xfrm>
          <a:prstGeom prst="rect">
            <a:avLst/>
          </a:prstGeom>
          <a:ln w="76200">
            <a:solidFill>
              <a:schemeClr val="bg1"/>
            </a:solidFill>
          </a:ln>
          <a:effectLst>
            <a:outerShdw blurRad="50800" dist="38100" dir="2700000" algn="tl" rotWithShape="0">
              <a:prstClr val="black">
                <a:alpha val="40000"/>
              </a:prstClr>
            </a:outerShdw>
          </a:effectLst>
        </p:spPr>
      </p:pic>
      <p:sp>
        <p:nvSpPr>
          <p:cNvPr id="17" name="Arc 16"/>
          <p:cNvSpPr/>
          <p:nvPr/>
        </p:nvSpPr>
        <p:spPr>
          <a:xfrm rot="2200326" flipV="1">
            <a:off x="1789384" y="3166323"/>
            <a:ext cx="654422" cy="335725"/>
          </a:xfrm>
          <a:prstGeom prst="arc">
            <a:avLst>
              <a:gd name="adj1" fmla="val 11496408"/>
              <a:gd name="adj2" fmla="val 19458145"/>
            </a:avLst>
          </a:prstGeom>
          <a:ln w="28575">
            <a:solidFill>
              <a:srgbClr val="92D050"/>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Tree>
    <p:extLst>
      <p:ext uri="{BB962C8B-B14F-4D97-AF65-F5344CB8AC3E}">
        <p14:creationId xmlns:p14="http://schemas.microsoft.com/office/powerpoint/2010/main" val="24255563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42901"/>
            <a:ext cx="12192000" cy="6644308"/>
          </a:xfrm>
          <a:prstGeom prst="rect">
            <a:avLst/>
          </a:prstGeom>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36000"/>
              </a:prstClr>
            </a:outerShdw>
          </a:effectLst>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sp>
        <p:nvSpPr>
          <p:cNvPr id="10" name="Flowchart: Extract 9">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1" name="Flowchart: Extract 1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91920" y="6231333"/>
            <a:ext cx="533691" cy="573357"/>
          </a:xfrm>
          <a:prstGeom prst="rect">
            <a:avLst/>
          </a:prstGeom>
        </p:spPr>
      </p:pic>
      <p:pic>
        <p:nvPicPr>
          <p:cNvPr id="24" name="Picture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27587" y="6060952"/>
            <a:ext cx="1052208" cy="797048"/>
          </a:xfrm>
          <a:prstGeom prst="rect">
            <a:avLst/>
          </a:prstGeom>
          <a:effectLst>
            <a:outerShdw blurRad="50800" dist="38100" dir="2700000" algn="tl" rotWithShape="0">
              <a:prstClr val="black">
                <a:alpha val="40000"/>
              </a:prstClr>
            </a:outerShdw>
          </a:effectLst>
        </p:spPr>
      </p:pic>
      <p:pic>
        <p:nvPicPr>
          <p:cNvPr id="48" name="Picture 4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7536785" y="3563041"/>
            <a:ext cx="4001864" cy="3001398"/>
          </a:xfrm>
          <a:prstGeom prst="rect">
            <a:avLst/>
          </a:prstGeom>
          <a:effectLst>
            <a:outerShdw blurRad="50800" dist="38100" dir="2700000" algn="tl" rotWithShape="0">
              <a:prstClr val="black">
                <a:alpha val="40000"/>
              </a:prstClr>
            </a:outerShdw>
          </a:effectLst>
        </p:spPr>
      </p:pic>
      <p:pic>
        <p:nvPicPr>
          <p:cNvPr id="23" name="Content Placeholder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81997">
            <a:off x="6114758" y="6032500"/>
            <a:ext cx="1702204" cy="1063878"/>
          </a:xfrm>
          <a:prstGeom prst="rect">
            <a:avLst/>
          </a:prstGeom>
          <a:effectLst>
            <a:outerShdw blurRad="50800" dist="38100" dir="2700000" algn="tl" rotWithShape="0">
              <a:prstClr val="black">
                <a:alpha val="40000"/>
              </a:prstClr>
            </a:outerShdw>
          </a:effectLst>
        </p:spPr>
      </p:pic>
      <p:sp>
        <p:nvSpPr>
          <p:cNvPr id="26" name="TextBox 25"/>
          <p:cNvSpPr txBox="1"/>
          <p:nvPr/>
        </p:nvSpPr>
        <p:spPr>
          <a:xfrm>
            <a:off x="0" y="399911"/>
            <a:ext cx="7278575" cy="769441"/>
          </a:xfrm>
          <a:prstGeom prst="rect">
            <a:avLst/>
          </a:prstGeom>
          <a:blipFill dpi="0" rotWithShape="1">
            <a:blip r:embed="rId12"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3: HET KLIMAAT VERANDERT</a:t>
            </a:r>
            <a:endParaRPr lang="nl-NL" sz="4400" b="1" dirty="0">
              <a:solidFill>
                <a:schemeClr val="bg1"/>
              </a:solidFill>
            </a:endParaRPr>
          </a:p>
        </p:txBody>
      </p:sp>
      <p:sp>
        <p:nvSpPr>
          <p:cNvPr id="18" name="Rectangle 17"/>
          <p:cNvSpPr/>
          <p:nvPr/>
        </p:nvSpPr>
        <p:spPr>
          <a:xfrm>
            <a:off x="3077080" y="1651292"/>
            <a:ext cx="2455569" cy="1200329"/>
          </a:xfrm>
          <a:prstGeom prst="rect">
            <a:avLst/>
          </a:prstGeom>
        </p:spPr>
        <p:txBody>
          <a:bodyPr wrap="square">
            <a:spAutoFit/>
          </a:bodyPr>
          <a:lstStyle/>
          <a:p>
            <a:pPr algn="ctr"/>
            <a:r>
              <a:rPr lang="en-US" sz="2400" dirty="0" err="1" smtClean="0">
                <a:solidFill>
                  <a:schemeClr val="accent6">
                    <a:lumMod val="75000"/>
                  </a:schemeClr>
                </a:solidFill>
              </a:rPr>
              <a:t>Als</a:t>
            </a:r>
            <a:r>
              <a:rPr lang="en-US" sz="2400" dirty="0" smtClean="0">
                <a:solidFill>
                  <a:schemeClr val="accent6">
                    <a:lumMod val="75000"/>
                  </a:schemeClr>
                </a:solidFill>
              </a:rPr>
              <a:t> de </a:t>
            </a:r>
            <a:r>
              <a:rPr lang="en-US" sz="2400" dirty="0" err="1" smtClean="0">
                <a:solidFill>
                  <a:schemeClr val="accent6">
                    <a:lumMod val="75000"/>
                  </a:schemeClr>
                </a:solidFill>
              </a:rPr>
              <a:t>aarde</a:t>
            </a:r>
            <a:r>
              <a:rPr lang="en-US" sz="2400" dirty="0" smtClean="0">
                <a:solidFill>
                  <a:schemeClr val="accent6">
                    <a:lumMod val="75000"/>
                  </a:schemeClr>
                </a:solidFill>
              </a:rPr>
              <a:t> </a:t>
            </a:r>
            <a:r>
              <a:rPr lang="en-US" sz="2400" dirty="0" err="1" smtClean="0">
                <a:solidFill>
                  <a:schemeClr val="accent6">
                    <a:lumMod val="75000"/>
                  </a:schemeClr>
                </a:solidFill>
              </a:rPr>
              <a:t>opwarmt</a:t>
            </a:r>
            <a:r>
              <a:rPr lang="en-US" sz="2400" dirty="0" smtClean="0">
                <a:solidFill>
                  <a:schemeClr val="accent6">
                    <a:lumMod val="75000"/>
                  </a:schemeClr>
                </a:solidFill>
              </a:rPr>
              <a:t>, </a:t>
            </a:r>
            <a:r>
              <a:rPr lang="en-US" sz="2400" dirty="0" err="1" smtClean="0">
                <a:solidFill>
                  <a:schemeClr val="accent6">
                    <a:lumMod val="75000"/>
                  </a:schemeClr>
                </a:solidFill>
              </a:rPr>
              <a:t>warmt</a:t>
            </a:r>
            <a:r>
              <a:rPr lang="en-US" sz="2400" dirty="0" smtClean="0">
                <a:solidFill>
                  <a:schemeClr val="accent6">
                    <a:lumMod val="75000"/>
                  </a:schemeClr>
                </a:solidFill>
              </a:rPr>
              <a:t> </a:t>
            </a:r>
            <a:r>
              <a:rPr lang="en-US" sz="2400" dirty="0" err="1" smtClean="0">
                <a:solidFill>
                  <a:schemeClr val="accent6">
                    <a:lumMod val="75000"/>
                  </a:schemeClr>
                </a:solidFill>
              </a:rPr>
              <a:t>ook</a:t>
            </a:r>
            <a:r>
              <a:rPr lang="en-US" sz="2400" dirty="0" smtClean="0">
                <a:solidFill>
                  <a:schemeClr val="accent6">
                    <a:lumMod val="75000"/>
                  </a:schemeClr>
                </a:solidFill>
              </a:rPr>
              <a:t> de </a:t>
            </a:r>
            <a:r>
              <a:rPr lang="en-US" sz="2400" dirty="0" err="1" smtClean="0">
                <a:solidFill>
                  <a:schemeClr val="accent6">
                    <a:lumMod val="75000"/>
                  </a:schemeClr>
                </a:solidFill>
              </a:rPr>
              <a:t>oceaan</a:t>
            </a:r>
            <a:r>
              <a:rPr lang="en-US" sz="2400" dirty="0" smtClean="0">
                <a:solidFill>
                  <a:schemeClr val="accent6">
                    <a:lumMod val="75000"/>
                  </a:schemeClr>
                </a:solidFill>
              </a:rPr>
              <a:t> op</a:t>
            </a:r>
            <a:r>
              <a:rPr lang="en-US" sz="2000" dirty="0" smtClean="0">
                <a:solidFill>
                  <a:schemeClr val="accent6">
                    <a:lumMod val="75000"/>
                  </a:schemeClr>
                </a:solidFill>
              </a:rPr>
              <a:t>. </a:t>
            </a:r>
            <a:endParaRPr lang="en-US" dirty="0">
              <a:solidFill>
                <a:schemeClr val="accent6">
                  <a:lumMod val="75000"/>
                </a:schemeClr>
              </a:solidFill>
            </a:endParaRPr>
          </a:p>
        </p:txBody>
      </p:sp>
      <p:pic>
        <p:nvPicPr>
          <p:cNvPr id="21" name="Picture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5867851" y="2915233"/>
            <a:ext cx="743874" cy="2867891"/>
          </a:xfrm>
          <a:prstGeom prst="rect">
            <a:avLst/>
          </a:prstGeom>
        </p:spPr>
      </p:pic>
      <p:pic>
        <p:nvPicPr>
          <p:cNvPr id="20" name="Picture 1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71099" y="1308986"/>
            <a:ext cx="1534882" cy="1542635"/>
          </a:xfrm>
          <a:prstGeom prst="rect">
            <a:avLst/>
          </a:prstGeom>
        </p:spPr>
      </p:pic>
    </p:spTree>
    <p:extLst>
      <p:ext uri="{BB962C8B-B14F-4D97-AF65-F5344CB8AC3E}">
        <p14:creationId xmlns:p14="http://schemas.microsoft.com/office/powerpoint/2010/main" val="27518737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901"/>
            <a:ext cx="12192000" cy="6644308"/>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36000"/>
              </a:prstClr>
            </a:outerShdw>
          </a:effectLst>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sp>
        <p:nvSpPr>
          <p:cNvPr id="10" name="Flowchart: Extract 9">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1" name="Flowchart: Extract 1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491920" y="6231333"/>
            <a:ext cx="533691" cy="573357"/>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427587" y="6060952"/>
            <a:ext cx="1052208" cy="797048"/>
          </a:xfrm>
          <a:prstGeom prst="rect">
            <a:avLst/>
          </a:prstGeom>
          <a:effectLst>
            <a:outerShdw blurRad="50800" dist="38100" dir="2700000" algn="tl" rotWithShape="0">
              <a:prstClr val="black">
                <a:alpha val="40000"/>
              </a:prstClr>
            </a:outerShdw>
          </a:effectLst>
        </p:spPr>
      </p:pic>
      <p:pic>
        <p:nvPicPr>
          <p:cNvPr id="48" name="Picture 4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7536785" y="3563041"/>
            <a:ext cx="4001864" cy="3001398"/>
          </a:xfrm>
          <a:prstGeom prst="rect">
            <a:avLst/>
          </a:prstGeom>
          <a:effectLst>
            <a:outerShdw blurRad="50800" dist="38100" dir="2700000" algn="tl" rotWithShape="0">
              <a:prstClr val="black">
                <a:alpha val="40000"/>
              </a:prstClr>
            </a:outerShdw>
          </a:effectLst>
        </p:spPr>
      </p:pic>
      <p:pic>
        <p:nvPicPr>
          <p:cNvPr id="23" name="Content Placeholder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81997">
            <a:off x="6114758" y="6032500"/>
            <a:ext cx="1702204" cy="1063878"/>
          </a:xfrm>
          <a:prstGeom prst="rect">
            <a:avLst/>
          </a:prstGeom>
          <a:effectLst>
            <a:outerShdw blurRad="50800" dist="38100" dir="2700000" algn="tl" rotWithShape="0">
              <a:prstClr val="black">
                <a:alpha val="40000"/>
              </a:prstClr>
            </a:outerShdw>
          </a:effectLst>
        </p:spPr>
      </p:pic>
      <p:sp>
        <p:nvSpPr>
          <p:cNvPr id="26" name="TextBox 25"/>
          <p:cNvSpPr txBox="1"/>
          <p:nvPr/>
        </p:nvSpPr>
        <p:spPr>
          <a:xfrm>
            <a:off x="0" y="79071"/>
            <a:ext cx="7278575" cy="769441"/>
          </a:xfrm>
          <a:prstGeom prst="rect">
            <a:avLst/>
          </a:prstGeom>
          <a:blipFill dpi="0" rotWithShape="1">
            <a:blip r:embed="rId13"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3: HET KLIMAAT VERANDERT</a:t>
            </a:r>
            <a:endParaRPr lang="nl-NL" sz="4400" b="1" dirty="0">
              <a:solidFill>
                <a:schemeClr val="bg1"/>
              </a:solidFill>
            </a:endParaRPr>
          </a:p>
        </p:txBody>
      </p:sp>
      <p:sp>
        <p:nvSpPr>
          <p:cNvPr id="18" name="Rectangle 17"/>
          <p:cNvSpPr/>
          <p:nvPr/>
        </p:nvSpPr>
        <p:spPr>
          <a:xfrm>
            <a:off x="2179154" y="993764"/>
            <a:ext cx="4975420" cy="1938992"/>
          </a:xfrm>
          <a:prstGeom prst="rect">
            <a:avLst/>
          </a:prstGeom>
        </p:spPr>
        <p:txBody>
          <a:bodyPr wrap="square">
            <a:spAutoFit/>
          </a:bodyPr>
          <a:lstStyle/>
          <a:p>
            <a:pPr algn="ctr"/>
            <a:r>
              <a:rPr lang="en-US" sz="2400" dirty="0" smtClean="0">
                <a:solidFill>
                  <a:schemeClr val="accent6">
                    <a:lumMod val="75000"/>
                  </a:schemeClr>
                </a:solidFill>
              </a:rPr>
              <a:t>Op het </a:t>
            </a:r>
            <a:r>
              <a:rPr lang="en-US" sz="2400" dirty="0" err="1" smtClean="0">
                <a:solidFill>
                  <a:schemeClr val="accent6">
                    <a:lumMod val="75000"/>
                  </a:schemeClr>
                </a:solidFill>
              </a:rPr>
              <a:t>koraal</a:t>
            </a:r>
            <a:r>
              <a:rPr lang="en-US" sz="2400" dirty="0" smtClean="0">
                <a:solidFill>
                  <a:schemeClr val="accent6">
                    <a:lumMod val="75000"/>
                  </a:schemeClr>
                </a:solidFill>
              </a:rPr>
              <a:t> </a:t>
            </a:r>
            <a:r>
              <a:rPr lang="en-US" sz="2400" dirty="0" err="1" smtClean="0">
                <a:solidFill>
                  <a:schemeClr val="accent6">
                    <a:lumMod val="75000"/>
                  </a:schemeClr>
                </a:solidFill>
              </a:rPr>
              <a:t>leven</a:t>
            </a:r>
            <a:r>
              <a:rPr lang="en-US" sz="2400" dirty="0" smtClean="0">
                <a:solidFill>
                  <a:schemeClr val="accent6">
                    <a:lumMod val="75000"/>
                  </a:schemeClr>
                </a:solidFill>
              </a:rPr>
              <a:t> </a:t>
            </a:r>
            <a:r>
              <a:rPr lang="en-US" sz="2400" dirty="0" err="1" smtClean="0">
                <a:solidFill>
                  <a:schemeClr val="accent6">
                    <a:lumMod val="75000"/>
                  </a:schemeClr>
                </a:solidFill>
              </a:rPr>
              <a:t>algen</a:t>
            </a:r>
            <a:r>
              <a:rPr lang="en-US" sz="2400" dirty="0" smtClean="0">
                <a:solidFill>
                  <a:schemeClr val="accent6">
                    <a:lumMod val="75000"/>
                  </a:schemeClr>
                </a:solidFill>
              </a:rPr>
              <a:t>. </a:t>
            </a:r>
            <a:r>
              <a:rPr lang="en-US" sz="2400" dirty="0" err="1" smtClean="0">
                <a:solidFill>
                  <a:schemeClr val="accent6">
                    <a:lumMod val="75000"/>
                  </a:schemeClr>
                </a:solidFill>
              </a:rPr>
              <a:t>Zij</a:t>
            </a:r>
            <a:r>
              <a:rPr lang="en-US" sz="2400" dirty="0" smtClean="0">
                <a:solidFill>
                  <a:schemeClr val="accent6">
                    <a:lumMod val="75000"/>
                  </a:schemeClr>
                </a:solidFill>
              </a:rPr>
              <a:t> </a:t>
            </a:r>
            <a:r>
              <a:rPr lang="en-US" sz="2400" dirty="0" err="1" smtClean="0">
                <a:solidFill>
                  <a:schemeClr val="accent6">
                    <a:lumMod val="75000"/>
                  </a:schemeClr>
                </a:solidFill>
              </a:rPr>
              <a:t>maken</a:t>
            </a:r>
            <a:r>
              <a:rPr lang="en-US" sz="2400" dirty="0" smtClean="0">
                <a:solidFill>
                  <a:schemeClr val="accent6">
                    <a:lumMod val="75000"/>
                  </a:schemeClr>
                </a:solidFill>
              </a:rPr>
              <a:t> </a:t>
            </a:r>
            <a:r>
              <a:rPr lang="en-US" sz="2400" dirty="0" err="1" smtClean="0">
                <a:solidFill>
                  <a:schemeClr val="accent6">
                    <a:lumMod val="75000"/>
                  </a:schemeClr>
                </a:solidFill>
              </a:rPr>
              <a:t>voedsel</a:t>
            </a:r>
            <a:r>
              <a:rPr lang="en-US" sz="2400" dirty="0" smtClean="0">
                <a:solidFill>
                  <a:schemeClr val="accent6">
                    <a:lumMod val="75000"/>
                  </a:schemeClr>
                </a:solidFill>
              </a:rPr>
              <a:t>: </a:t>
            </a:r>
            <a:r>
              <a:rPr lang="en-US" sz="2400" dirty="0" err="1" smtClean="0">
                <a:solidFill>
                  <a:schemeClr val="accent6">
                    <a:lumMod val="75000"/>
                  </a:schemeClr>
                </a:solidFill>
              </a:rPr>
              <a:t>suiker</a:t>
            </a:r>
            <a:r>
              <a:rPr lang="en-US" sz="2400" dirty="0" smtClean="0">
                <a:solidFill>
                  <a:schemeClr val="accent6">
                    <a:lumMod val="75000"/>
                  </a:schemeClr>
                </a:solidFill>
              </a:rPr>
              <a:t>. </a:t>
            </a:r>
            <a:r>
              <a:rPr lang="en-US" sz="2400" dirty="0" err="1" smtClean="0">
                <a:solidFill>
                  <a:schemeClr val="accent6">
                    <a:lumMod val="75000"/>
                  </a:schemeClr>
                </a:solidFill>
              </a:rPr>
              <a:t>Als</a:t>
            </a:r>
            <a:r>
              <a:rPr lang="en-US" sz="2400" dirty="0" smtClean="0">
                <a:solidFill>
                  <a:schemeClr val="accent6">
                    <a:lumMod val="75000"/>
                  </a:schemeClr>
                </a:solidFill>
              </a:rPr>
              <a:t> de </a:t>
            </a:r>
            <a:r>
              <a:rPr lang="en-US" sz="2400" dirty="0" err="1" smtClean="0">
                <a:solidFill>
                  <a:schemeClr val="accent6">
                    <a:lumMod val="75000"/>
                  </a:schemeClr>
                </a:solidFill>
              </a:rPr>
              <a:t>oceaan</a:t>
            </a:r>
            <a:r>
              <a:rPr lang="en-US" sz="2400" dirty="0" smtClean="0">
                <a:solidFill>
                  <a:schemeClr val="accent6">
                    <a:lumMod val="75000"/>
                  </a:schemeClr>
                </a:solidFill>
              </a:rPr>
              <a:t> </a:t>
            </a:r>
            <a:r>
              <a:rPr lang="en-US" sz="2400" dirty="0" err="1" smtClean="0">
                <a:solidFill>
                  <a:schemeClr val="accent6">
                    <a:lumMod val="75000"/>
                  </a:schemeClr>
                </a:solidFill>
              </a:rPr>
              <a:t>té</a:t>
            </a:r>
            <a:r>
              <a:rPr lang="en-US" sz="2400" dirty="0" smtClean="0">
                <a:solidFill>
                  <a:schemeClr val="accent6">
                    <a:lumMod val="75000"/>
                  </a:schemeClr>
                </a:solidFill>
              </a:rPr>
              <a:t> warm </a:t>
            </a:r>
            <a:r>
              <a:rPr lang="en-US" sz="2400" dirty="0" err="1" smtClean="0">
                <a:solidFill>
                  <a:schemeClr val="accent6">
                    <a:lumMod val="75000"/>
                  </a:schemeClr>
                </a:solidFill>
              </a:rPr>
              <a:t>wordt</a:t>
            </a:r>
            <a:r>
              <a:rPr lang="en-US" sz="2400" dirty="0" smtClean="0">
                <a:solidFill>
                  <a:schemeClr val="accent6">
                    <a:lumMod val="75000"/>
                  </a:schemeClr>
                </a:solidFill>
              </a:rPr>
              <a:t>, </a:t>
            </a:r>
            <a:r>
              <a:rPr lang="en-US" sz="2400" dirty="0" err="1" smtClean="0">
                <a:solidFill>
                  <a:schemeClr val="accent6">
                    <a:lumMod val="75000"/>
                  </a:schemeClr>
                </a:solidFill>
              </a:rPr>
              <a:t>laten</a:t>
            </a:r>
            <a:r>
              <a:rPr lang="en-US" sz="2400" dirty="0" smtClean="0">
                <a:solidFill>
                  <a:schemeClr val="accent6">
                    <a:lumMod val="75000"/>
                  </a:schemeClr>
                </a:solidFill>
              </a:rPr>
              <a:t> de </a:t>
            </a:r>
            <a:r>
              <a:rPr lang="en-US" sz="2400" dirty="0" err="1" smtClean="0">
                <a:solidFill>
                  <a:schemeClr val="accent6">
                    <a:lumMod val="75000"/>
                  </a:schemeClr>
                </a:solidFill>
              </a:rPr>
              <a:t>algen</a:t>
            </a:r>
            <a:r>
              <a:rPr lang="en-US" sz="2400" dirty="0" smtClean="0">
                <a:solidFill>
                  <a:schemeClr val="accent6">
                    <a:lumMod val="75000"/>
                  </a:schemeClr>
                </a:solidFill>
              </a:rPr>
              <a:t> </a:t>
            </a:r>
            <a:r>
              <a:rPr lang="en-US" sz="2400" dirty="0" err="1" smtClean="0">
                <a:solidFill>
                  <a:schemeClr val="accent6">
                    <a:lumMod val="75000"/>
                  </a:schemeClr>
                </a:solidFill>
              </a:rPr>
              <a:t>los</a:t>
            </a:r>
            <a:r>
              <a:rPr lang="en-US" sz="2400" dirty="0" smtClean="0">
                <a:solidFill>
                  <a:schemeClr val="accent6">
                    <a:lumMod val="75000"/>
                  </a:schemeClr>
                </a:solidFill>
              </a:rPr>
              <a:t>. Het </a:t>
            </a:r>
            <a:r>
              <a:rPr lang="en-US" sz="2400" dirty="0" err="1" smtClean="0">
                <a:solidFill>
                  <a:schemeClr val="accent6">
                    <a:lumMod val="75000"/>
                  </a:schemeClr>
                </a:solidFill>
              </a:rPr>
              <a:t>koraal</a:t>
            </a:r>
            <a:r>
              <a:rPr lang="en-US" sz="2400" dirty="0" smtClean="0">
                <a:solidFill>
                  <a:schemeClr val="accent6">
                    <a:lumMod val="75000"/>
                  </a:schemeClr>
                </a:solidFill>
              </a:rPr>
              <a:t> </a:t>
            </a:r>
            <a:r>
              <a:rPr lang="en-US" sz="2400" dirty="0" err="1" smtClean="0">
                <a:solidFill>
                  <a:schemeClr val="accent6">
                    <a:lumMod val="75000"/>
                  </a:schemeClr>
                </a:solidFill>
              </a:rPr>
              <a:t>krijgt</a:t>
            </a:r>
            <a:r>
              <a:rPr lang="en-US" sz="2400" dirty="0" smtClean="0">
                <a:solidFill>
                  <a:schemeClr val="accent6">
                    <a:lumMod val="75000"/>
                  </a:schemeClr>
                </a:solidFill>
              </a:rPr>
              <a:t> </a:t>
            </a:r>
            <a:r>
              <a:rPr lang="en-US" sz="2400" dirty="0" err="1" smtClean="0">
                <a:solidFill>
                  <a:schemeClr val="accent6">
                    <a:lumMod val="75000"/>
                  </a:schemeClr>
                </a:solidFill>
              </a:rPr>
              <a:t>dan</a:t>
            </a:r>
            <a:r>
              <a:rPr lang="en-US" sz="2400" dirty="0" smtClean="0">
                <a:solidFill>
                  <a:schemeClr val="accent6">
                    <a:lumMod val="75000"/>
                  </a:schemeClr>
                </a:solidFill>
              </a:rPr>
              <a:t> </a:t>
            </a:r>
            <a:r>
              <a:rPr lang="en-US" sz="2400" dirty="0" err="1" smtClean="0">
                <a:solidFill>
                  <a:schemeClr val="accent6">
                    <a:lumMod val="75000"/>
                  </a:schemeClr>
                </a:solidFill>
              </a:rPr>
              <a:t>geen</a:t>
            </a:r>
            <a:r>
              <a:rPr lang="en-US" sz="2400" dirty="0" smtClean="0">
                <a:solidFill>
                  <a:schemeClr val="accent6">
                    <a:lumMod val="75000"/>
                  </a:schemeClr>
                </a:solidFill>
              </a:rPr>
              <a:t> </a:t>
            </a:r>
            <a:r>
              <a:rPr lang="en-US" sz="2400" dirty="0" err="1" smtClean="0">
                <a:solidFill>
                  <a:schemeClr val="accent6">
                    <a:lumMod val="75000"/>
                  </a:schemeClr>
                </a:solidFill>
              </a:rPr>
              <a:t>voedsel</a:t>
            </a:r>
            <a:r>
              <a:rPr lang="en-US" sz="2400" dirty="0" smtClean="0">
                <a:solidFill>
                  <a:schemeClr val="accent6">
                    <a:lumMod val="75000"/>
                  </a:schemeClr>
                </a:solidFill>
              </a:rPr>
              <a:t> </a:t>
            </a:r>
            <a:r>
              <a:rPr lang="en-US" sz="2400" dirty="0" err="1" smtClean="0">
                <a:solidFill>
                  <a:schemeClr val="accent6">
                    <a:lumMod val="75000"/>
                  </a:schemeClr>
                </a:solidFill>
              </a:rPr>
              <a:t>meer</a:t>
            </a:r>
            <a:r>
              <a:rPr lang="en-US" sz="2400" dirty="0" smtClean="0">
                <a:solidFill>
                  <a:schemeClr val="accent6">
                    <a:lumMod val="75000"/>
                  </a:schemeClr>
                </a:solidFill>
              </a:rPr>
              <a:t>. Het </a:t>
            </a:r>
            <a:r>
              <a:rPr lang="en-US" sz="2400" dirty="0" err="1" smtClean="0">
                <a:solidFill>
                  <a:schemeClr val="accent6">
                    <a:lumMod val="75000"/>
                  </a:schemeClr>
                </a:solidFill>
              </a:rPr>
              <a:t>koraal</a:t>
            </a:r>
            <a:r>
              <a:rPr lang="en-US" sz="2400" dirty="0" smtClean="0">
                <a:solidFill>
                  <a:schemeClr val="accent6">
                    <a:lumMod val="75000"/>
                  </a:schemeClr>
                </a:solidFill>
              </a:rPr>
              <a:t> </a:t>
            </a:r>
            <a:r>
              <a:rPr lang="en-US" sz="2400" dirty="0" err="1" smtClean="0">
                <a:solidFill>
                  <a:schemeClr val="accent6">
                    <a:lumMod val="75000"/>
                  </a:schemeClr>
                </a:solidFill>
              </a:rPr>
              <a:t>gaat</a:t>
            </a:r>
            <a:r>
              <a:rPr lang="en-US" sz="2400" dirty="0" smtClean="0">
                <a:solidFill>
                  <a:schemeClr val="accent6">
                    <a:lumMod val="75000"/>
                  </a:schemeClr>
                </a:solidFill>
              </a:rPr>
              <a:t> </a:t>
            </a:r>
            <a:r>
              <a:rPr lang="en-US" sz="2400" dirty="0" err="1" smtClean="0">
                <a:solidFill>
                  <a:schemeClr val="accent6">
                    <a:lumMod val="75000"/>
                  </a:schemeClr>
                </a:solidFill>
              </a:rPr>
              <a:t>dood</a:t>
            </a:r>
            <a:r>
              <a:rPr lang="en-US" sz="2400" dirty="0" smtClean="0">
                <a:solidFill>
                  <a:schemeClr val="accent6">
                    <a:lumMod val="75000"/>
                  </a:schemeClr>
                </a:solidFill>
              </a:rPr>
              <a:t> </a:t>
            </a:r>
            <a:r>
              <a:rPr lang="en-US" sz="2400" dirty="0" err="1" smtClean="0">
                <a:solidFill>
                  <a:schemeClr val="accent6">
                    <a:lumMod val="75000"/>
                  </a:schemeClr>
                </a:solidFill>
              </a:rPr>
              <a:t>als</a:t>
            </a:r>
            <a:r>
              <a:rPr lang="en-US" sz="2400" dirty="0" smtClean="0">
                <a:solidFill>
                  <a:schemeClr val="accent6">
                    <a:lumMod val="75000"/>
                  </a:schemeClr>
                </a:solidFill>
              </a:rPr>
              <a:t> </a:t>
            </a:r>
            <a:r>
              <a:rPr lang="en-US" sz="2400" dirty="0" err="1" smtClean="0">
                <a:solidFill>
                  <a:schemeClr val="accent6">
                    <a:lumMod val="75000"/>
                  </a:schemeClr>
                </a:solidFill>
              </a:rPr>
              <a:t>dit</a:t>
            </a:r>
            <a:r>
              <a:rPr lang="en-US" sz="2400" dirty="0" smtClean="0">
                <a:solidFill>
                  <a:schemeClr val="accent6">
                    <a:lumMod val="75000"/>
                  </a:schemeClr>
                </a:solidFill>
              </a:rPr>
              <a:t> </a:t>
            </a:r>
            <a:r>
              <a:rPr lang="en-US" sz="2400" dirty="0" err="1" smtClean="0">
                <a:solidFill>
                  <a:schemeClr val="accent6">
                    <a:lumMod val="75000"/>
                  </a:schemeClr>
                </a:solidFill>
              </a:rPr>
              <a:t>te</a:t>
            </a:r>
            <a:r>
              <a:rPr lang="en-US" sz="2400" dirty="0" smtClean="0">
                <a:solidFill>
                  <a:schemeClr val="accent6">
                    <a:lumMod val="75000"/>
                  </a:schemeClr>
                </a:solidFill>
              </a:rPr>
              <a:t> </a:t>
            </a:r>
            <a:r>
              <a:rPr lang="en-US" sz="2400" dirty="0" err="1" smtClean="0">
                <a:solidFill>
                  <a:schemeClr val="accent6">
                    <a:lumMod val="75000"/>
                  </a:schemeClr>
                </a:solidFill>
              </a:rPr>
              <a:t>lang</a:t>
            </a:r>
            <a:r>
              <a:rPr lang="en-US" sz="2400" dirty="0" smtClean="0">
                <a:solidFill>
                  <a:schemeClr val="accent6">
                    <a:lumMod val="75000"/>
                  </a:schemeClr>
                </a:solidFill>
              </a:rPr>
              <a:t> </a:t>
            </a:r>
            <a:r>
              <a:rPr lang="en-US" sz="2400" dirty="0" err="1" smtClean="0">
                <a:solidFill>
                  <a:schemeClr val="accent6">
                    <a:lumMod val="75000"/>
                  </a:schemeClr>
                </a:solidFill>
              </a:rPr>
              <a:t>duurt</a:t>
            </a:r>
            <a:r>
              <a:rPr lang="en-US" sz="2400" dirty="0" smtClean="0">
                <a:solidFill>
                  <a:schemeClr val="accent6">
                    <a:lumMod val="75000"/>
                  </a:schemeClr>
                </a:solidFill>
              </a:rPr>
              <a:t>. </a:t>
            </a:r>
            <a:endParaRPr lang="en-US" sz="2400" dirty="0">
              <a:solidFill>
                <a:schemeClr val="accent6">
                  <a:lumMod val="75000"/>
                </a:schemeClr>
              </a:solidFill>
            </a:endParaRPr>
          </a:p>
        </p:txBody>
      </p:sp>
      <p:grpSp>
        <p:nvGrpSpPr>
          <p:cNvPr id="28" name="Group 27"/>
          <p:cNvGrpSpPr/>
          <p:nvPr/>
        </p:nvGrpSpPr>
        <p:grpSpPr>
          <a:xfrm>
            <a:off x="-1621527" y="3000442"/>
            <a:ext cx="5717192" cy="5665293"/>
            <a:chOff x="-21975" y="4083179"/>
            <a:chExt cx="4234121" cy="4195685"/>
          </a:xfrm>
        </p:grpSpPr>
        <p:pic>
          <p:nvPicPr>
            <p:cNvPr id="29" name="Picture 28"/>
            <p:cNvPicPr/>
            <p:nvPr/>
          </p:nvPicPr>
          <p:blipFill rotWithShape="1">
            <a:blip r:embed="rId14">
              <a:extLst>
                <a:ext uri="{28A0092B-C50C-407E-A947-70E740481C1C}">
                  <a14:useLocalDpi xmlns:a14="http://schemas.microsoft.com/office/drawing/2010/main" val="0"/>
                </a:ext>
              </a:extLst>
            </a:blip>
            <a:srcRect l="5456" r="25761"/>
            <a:stretch/>
          </p:blipFill>
          <p:spPr bwMode="auto">
            <a:xfrm>
              <a:off x="1754837" y="4250442"/>
              <a:ext cx="2457309" cy="2425148"/>
            </a:xfrm>
            <a:prstGeom prst="ellipse">
              <a:avLst/>
            </a:prstGeom>
            <a:ln>
              <a:noFill/>
            </a:ln>
            <a:extLst>
              <a:ext uri="{53640926-AAD7-44D8-BBD7-CCE9431645EC}">
                <a14:shadowObscured xmlns:a14="http://schemas.microsoft.com/office/drawing/2010/main"/>
              </a:ext>
            </a:extLst>
          </p:spPr>
        </p:pic>
        <p:pic>
          <p:nvPicPr>
            <p:cNvPr id="30" name="Picture 2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5946308">
              <a:off x="-33566" y="4094770"/>
              <a:ext cx="4195685" cy="4172504"/>
            </a:xfrm>
            <a:prstGeom prst="rect">
              <a:avLst/>
            </a:prstGeom>
          </p:spPr>
        </p:pic>
      </p:grpSp>
      <p:grpSp>
        <p:nvGrpSpPr>
          <p:cNvPr id="39" name="Group 38"/>
          <p:cNvGrpSpPr/>
          <p:nvPr/>
        </p:nvGrpSpPr>
        <p:grpSpPr>
          <a:xfrm>
            <a:off x="7566918" y="3341542"/>
            <a:ext cx="5581138" cy="5186890"/>
            <a:chOff x="9656646" y="4523874"/>
            <a:chExt cx="3037923" cy="3021139"/>
          </a:xfrm>
        </p:grpSpPr>
        <p:pic>
          <p:nvPicPr>
            <p:cNvPr id="40" name="Picture 39"/>
            <p:cNvPicPr>
              <a:picLocks noChangeAspect="1"/>
            </p:cNvPicPr>
            <p:nvPr/>
          </p:nvPicPr>
          <p:blipFill rotWithShape="1">
            <a:blip r:embed="rId16" cstate="print">
              <a:extLst>
                <a:ext uri="{28A0092B-C50C-407E-A947-70E740481C1C}">
                  <a14:useLocalDpi xmlns:a14="http://schemas.microsoft.com/office/drawing/2010/main" val="0"/>
                </a:ext>
              </a:extLst>
            </a:blip>
            <a:srcRect l="30303" r="5901"/>
            <a:stretch/>
          </p:blipFill>
          <p:spPr>
            <a:xfrm>
              <a:off x="9656646" y="4523874"/>
              <a:ext cx="1854865" cy="1816768"/>
            </a:xfrm>
            <a:prstGeom prst="ellipse">
              <a:avLst/>
            </a:prstGeom>
          </p:spPr>
        </p:pic>
        <p:pic>
          <p:nvPicPr>
            <p:cNvPr id="41" name="Picture 40"/>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656646" y="4523874"/>
              <a:ext cx="3037923" cy="3021139"/>
            </a:xfrm>
            <a:prstGeom prst="rect">
              <a:avLst/>
            </a:prstGeom>
          </p:spPr>
        </p:pic>
      </p:grpSp>
      <p:pic>
        <p:nvPicPr>
          <p:cNvPr id="43" name="Picture 4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flipH="1">
            <a:off x="5758018" y="2936158"/>
            <a:ext cx="743874" cy="2867891"/>
          </a:xfrm>
          <a:prstGeom prst="rect">
            <a:avLst/>
          </a:prstGeom>
        </p:spPr>
      </p:pic>
      <p:sp>
        <p:nvSpPr>
          <p:cNvPr id="44" name="Arc 43"/>
          <p:cNvSpPr/>
          <p:nvPr/>
        </p:nvSpPr>
        <p:spPr>
          <a:xfrm rot="2621953">
            <a:off x="7211842" y="2334398"/>
            <a:ext cx="1822716" cy="866487"/>
          </a:xfrm>
          <a:prstGeom prst="arc">
            <a:avLst>
              <a:gd name="adj1" fmla="val 11781566"/>
              <a:gd name="adj2" fmla="val 20024813"/>
            </a:avLst>
          </a:prstGeom>
          <a:ln w="28575">
            <a:solidFill>
              <a:srgbClr val="92D050"/>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pic>
        <p:nvPicPr>
          <p:cNvPr id="45" name="Picture 4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817" y="813042"/>
            <a:ext cx="1534882" cy="1542635"/>
          </a:xfrm>
          <a:prstGeom prst="rect">
            <a:avLst/>
          </a:prstGeom>
        </p:spPr>
      </p:pic>
    </p:spTree>
    <p:extLst>
      <p:ext uri="{BB962C8B-B14F-4D97-AF65-F5344CB8AC3E}">
        <p14:creationId xmlns:p14="http://schemas.microsoft.com/office/powerpoint/2010/main" val="3688489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36000"/>
              </a:prstClr>
            </a:outerShdw>
          </a:effectLst>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sp>
        <p:nvSpPr>
          <p:cNvPr id="10" name="Flowchart: Extract 9">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1" name="Flowchart: Extract 1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91920" y="6231333"/>
            <a:ext cx="533691" cy="573357"/>
          </a:xfrm>
          <a:prstGeom prst="rect">
            <a:avLst/>
          </a:prstGeom>
        </p:spPr>
      </p:pic>
      <p:pic>
        <p:nvPicPr>
          <p:cNvPr id="24" name="Picture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27587" y="6060952"/>
            <a:ext cx="1052208" cy="797048"/>
          </a:xfrm>
          <a:prstGeom prst="rect">
            <a:avLst/>
          </a:prstGeom>
          <a:effectLst>
            <a:outerShdw blurRad="50800" dist="38100" dir="2700000" algn="tl" rotWithShape="0">
              <a:prstClr val="black">
                <a:alpha val="40000"/>
              </a:prstClr>
            </a:outerShdw>
          </a:effectLst>
        </p:spPr>
      </p:pic>
      <p:pic>
        <p:nvPicPr>
          <p:cNvPr id="48" name="Picture 4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8491920" y="-167538"/>
            <a:ext cx="4001864" cy="3001398"/>
          </a:xfrm>
          <a:prstGeom prst="rect">
            <a:avLst/>
          </a:prstGeom>
          <a:effectLst>
            <a:outerShdw blurRad="50800" dist="38100" dir="2700000" algn="tl" rotWithShape="0">
              <a:prstClr val="black">
                <a:alpha val="40000"/>
              </a:prstClr>
            </a:outerShdw>
          </a:effectLst>
        </p:spPr>
      </p:pic>
      <p:pic>
        <p:nvPicPr>
          <p:cNvPr id="50" name="Picture 4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9205937" y="-1254794"/>
            <a:ext cx="3111412" cy="2333559"/>
          </a:xfrm>
          <a:prstGeom prst="rect">
            <a:avLst/>
          </a:prstGeom>
          <a:effectLst>
            <a:outerShdw blurRad="50800" dist="38100" dir="2700000" algn="tl" rotWithShape="0">
              <a:prstClr val="black">
                <a:alpha val="40000"/>
              </a:prstClr>
            </a:outerShdw>
          </a:effectLst>
        </p:spPr>
      </p:pic>
      <p:pic>
        <p:nvPicPr>
          <p:cNvPr id="23" name="Content Placeholder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81997">
            <a:off x="6114758" y="6032500"/>
            <a:ext cx="1702204" cy="1063878"/>
          </a:xfrm>
          <a:prstGeom prst="rect">
            <a:avLst/>
          </a:prstGeom>
          <a:effectLst>
            <a:outerShdw blurRad="50800" dist="38100" dir="2700000" algn="tl" rotWithShape="0">
              <a:prstClr val="black">
                <a:alpha val="40000"/>
              </a:prstClr>
            </a:outerShdw>
          </a:effectLst>
        </p:spPr>
      </p:pic>
      <p:sp>
        <p:nvSpPr>
          <p:cNvPr id="26" name="TextBox 25"/>
          <p:cNvSpPr txBox="1"/>
          <p:nvPr/>
        </p:nvSpPr>
        <p:spPr>
          <a:xfrm>
            <a:off x="0" y="399911"/>
            <a:ext cx="7278575" cy="769441"/>
          </a:xfrm>
          <a:prstGeom prst="rect">
            <a:avLst/>
          </a:prstGeom>
          <a:blipFill dpi="0" rotWithShape="1">
            <a:blip r:embed="rId13"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3: HET KLIMAAT VERANDERT</a:t>
            </a:r>
            <a:endParaRPr lang="nl-NL" sz="4400" b="1" dirty="0">
              <a:solidFill>
                <a:schemeClr val="bg1"/>
              </a:solidFill>
            </a:endParaRPr>
          </a:p>
        </p:txBody>
      </p:sp>
      <p:pic>
        <p:nvPicPr>
          <p:cNvPr id="18" name="Picture 17"/>
          <p:cNvPicPr>
            <a:picLocks noChangeAspect="1"/>
          </p:cNvPicPr>
          <p:nvPr/>
        </p:nvPicPr>
        <p:blipFill rotWithShape="1">
          <a:blip r:embed="rId14">
            <a:extLst>
              <a:ext uri="{28A0092B-C50C-407E-A947-70E740481C1C}">
                <a14:useLocalDpi xmlns:a14="http://schemas.microsoft.com/office/drawing/2010/main" val="0"/>
              </a:ext>
            </a:extLst>
          </a:blip>
          <a:srcRect b="50000"/>
          <a:stretch/>
        </p:blipFill>
        <p:spPr>
          <a:xfrm rot="519371">
            <a:off x="2909815" y="1363198"/>
            <a:ext cx="6935461" cy="4887776"/>
          </a:xfrm>
          <a:prstGeom prst="rect">
            <a:avLst/>
          </a:prstGeom>
          <a:effectLst>
            <a:outerShdw blurRad="50800" dist="38100" dir="2700000" algn="tl" rotWithShape="0">
              <a:prstClr val="black">
                <a:alpha val="40000"/>
              </a:prstClr>
            </a:outerShdw>
          </a:effectLst>
        </p:spPr>
      </p:pic>
      <p:sp>
        <p:nvSpPr>
          <p:cNvPr id="19" name="TextBox 18"/>
          <p:cNvSpPr txBox="1"/>
          <p:nvPr/>
        </p:nvSpPr>
        <p:spPr>
          <a:xfrm rot="519371">
            <a:off x="4216353" y="2617291"/>
            <a:ext cx="5389874" cy="1938992"/>
          </a:xfrm>
          <a:prstGeom prst="rect">
            <a:avLst/>
          </a:prstGeom>
          <a:noFill/>
        </p:spPr>
        <p:txBody>
          <a:bodyPr wrap="square" rtlCol="0">
            <a:spAutoFit/>
          </a:bodyPr>
          <a:lstStyle/>
          <a:p>
            <a:r>
              <a:rPr lang="en-US" sz="2400" b="1" dirty="0" err="1"/>
              <a:t>Opdracht</a:t>
            </a:r>
            <a:r>
              <a:rPr lang="en-US" sz="2400" b="1" dirty="0"/>
              <a:t> </a:t>
            </a:r>
            <a:r>
              <a:rPr lang="en-US" sz="2400" b="1" dirty="0" smtClean="0"/>
              <a:t>1</a:t>
            </a:r>
            <a:r>
              <a:rPr lang="en-US" sz="2400" dirty="0" smtClean="0"/>
              <a:t>:</a:t>
            </a:r>
            <a:r>
              <a:rPr lang="en-US" sz="2400" b="1" dirty="0" smtClean="0"/>
              <a:t> de </a:t>
            </a:r>
            <a:r>
              <a:rPr lang="en-US" sz="2400" b="1" dirty="0" err="1" smtClean="0"/>
              <a:t>voedselkringloop</a:t>
            </a:r>
            <a:endParaRPr lang="en-US" sz="2400" b="1" dirty="0" smtClean="0"/>
          </a:p>
          <a:p>
            <a:endParaRPr lang="en-US" sz="2400" b="1" dirty="0" smtClean="0"/>
          </a:p>
          <a:p>
            <a:r>
              <a:rPr lang="en-US" sz="2400" dirty="0" smtClean="0"/>
              <a:t>Op je </a:t>
            </a:r>
            <a:r>
              <a:rPr lang="en-US" sz="2400" dirty="0" err="1" smtClean="0"/>
              <a:t>werkblad</a:t>
            </a:r>
            <a:r>
              <a:rPr lang="en-US" sz="2400" dirty="0" smtClean="0"/>
              <a:t> </a:t>
            </a:r>
            <a:r>
              <a:rPr lang="en-US" sz="2400" dirty="0" err="1" smtClean="0"/>
              <a:t>zie</a:t>
            </a:r>
            <a:r>
              <a:rPr lang="en-US" sz="2400" dirty="0" smtClean="0"/>
              <a:t> je </a:t>
            </a:r>
            <a:r>
              <a:rPr lang="en-US" sz="2400" dirty="0" err="1" smtClean="0"/>
              <a:t>verschillende</a:t>
            </a:r>
            <a:r>
              <a:rPr lang="en-US" sz="2400" dirty="0" smtClean="0"/>
              <a:t> </a:t>
            </a:r>
            <a:r>
              <a:rPr lang="en-US" sz="2400" dirty="0" err="1" smtClean="0"/>
              <a:t>zeedieren</a:t>
            </a:r>
            <a:r>
              <a:rPr lang="en-US" sz="2400" dirty="0" smtClean="0"/>
              <a:t>. </a:t>
            </a:r>
            <a:r>
              <a:rPr lang="en-US" sz="2400" dirty="0" err="1" smtClean="0"/>
              <a:t>Wie</a:t>
            </a:r>
            <a:r>
              <a:rPr lang="en-US" sz="2400" dirty="0" smtClean="0"/>
              <a:t> </a:t>
            </a:r>
            <a:r>
              <a:rPr lang="en-US" sz="2400" dirty="0" err="1" smtClean="0"/>
              <a:t>eet</a:t>
            </a:r>
            <a:r>
              <a:rPr lang="en-US" sz="2400" dirty="0" smtClean="0"/>
              <a:t> </a:t>
            </a:r>
            <a:r>
              <a:rPr lang="en-US" sz="2400" dirty="0" err="1" smtClean="0"/>
              <a:t>wie</a:t>
            </a:r>
            <a:r>
              <a:rPr lang="en-US" sz="2400" dirty="0" smtClean="0"/>
              <a:t>? </a:t>
            </a:r>
            <a:r>
              <a:rPr lang="en-US" sz="2400" dirty="0" err="1" smtClean="0"/>
              <a:t>Zet</a:t>
            </a:r>
            <a:r>
              <a:rPr lang="en-US" sz="2400" dirty="0" smtClean="0"/>
              <a:t> </a:t>
            </a:r>
            <a:r>
              <a:rPr lang="en-US" sz="2400" dirty="0" err="1" smtClean="0"/>
              <a:t>ze</a:t>
            </a:r>
            <a:r>
              <a:rPr lang="en-US" sz="2400" dirty="0" smtClean="0"/>
              <a:t> op </a:t>
            </a:r>
            <a:r>
              <a:rPr lang="en-US" sz="2400" dirty="0" err="1" smtClean="0"/>
              <a:t>goede</a:t>
            </a:r>
            <a:r>
              <a:rPr lang="en-US" sz="2400" dirty="0" smtClean="0"/>
              <a:t> </a:t>
            </a:r>
            <a:r>
              <a:rPr lang="en-US" sz="2400" dirty="0" err="1" smtClean="0"/>
              <a:t>volgorde</a:t>
            </a:r>
            <a:r>
              <a:rPr lang="en-US" sz="2400" dirty="0" smtClean="0"/>
              <a:t>.</a:t>
            </a:r>
          </a:p>
        </p:txBody>
      </p:sp>
      <p:sp>
        <p:nvSpPr>
          <p:cNvPr id="20" name="TextBox 19"/>
          <p:cNvSpPr txBox="1"/>
          <p:nvPr/>
        </p:nvSpPr>
        <p:spPr>
          <a:xfrm rot="519371">
            <a:off x="3879918" y="4784398"/>
            <a:ext cx="5389874" cy="1200329"/>
          </a:xfrm>
          <a:prstGeom prst="rect">
            <a:avLst/>
          </a:prstGeom>
          <a:noFill/>
        </p:spPr>
        <p:txBody>
          <a:bodyPr wrap="square" rtlCol="0">
            <a:spAutoFit/>
          </a:bodyPr>
          <a:lstStyle/>
          <a:p>
            <a:r>
              <a:rPr lang="en-US" sz="2400" b="1" dirty="0" smtClean="0"/>
              <a:t>Extra </a:t>
            </a:r>
            <a:r>
              <a:rPr lang="en-US" sz="2400" b="1" dirty="0" err="1" smtClean="0"/>
              <a:t>opdracht</a:t>
            </a:r>
            <a:r>
              <a:rPr lang="en-US" sz="2400" b="1" dirty="0" smtClean="0"/>
              <a:t>: </a:t>
            </a:r>
            <a:r>
              <a:rPr lang="en-US" sz="2400" dirty="0" err="1" smtClean="0"/>
              <a:t>kijk</a:t>
            </a:r>
            <a:r>
              <a:rPr lang="en-US" sz="2400" dirty="0" smtClean="0"/>
              <a:t> </a:t>
            </a:r>
            <a:r>
              <a:rPr lang="en-US" sz="2400" dirty="0" err="1" smtClean="0"/>
              <a:t>naar</a:t>
            </a:r>
            <a:r>
              <a:rPr lang="en-US" sz="2400" dirty="0" smtClean="0"/>
              <a:t> </a:t>
            </a:r>
            <a:r>
              <a:rPr lang="en-US" sz="2400" dirty="0" err="1" smtClean="0"/>
              <a:t>jullie</a:t>
            </a:r>
            <a:r>
              <a:rPr lang="en-US" sz="2400" dirty="0" smtClean="0"/>
              <a:t> </a:t>
            </a:r>
            <a:r>
              <a:rPr lang="en-US" sz="2400" dirty="0" err="1" smtClean="0"/>
              <a:t>mindmap</a:t>
            </a:r>
            <a:r>
              <a:rPr lang="en-US" sz="2400" dirty="0" smtClean="0"/>
              <a:t>. </a:t>
            </a:r>
            <a:r>
              <a:rPr lang="en-US" sz="2400" dirty="0" err="1" smtClean="0"/>
              <a:t>Omcirkel</a:t>
            </a:r>
            <a:r>
              <a:rPr lang="en-US" sz="2400" dirty="0" smtClean="0"/>
              <a:t> </a:t>
            </a:r>
            <a:r>
              <a:rPr lang="en-US" sz="2400" dirty="0" err="1" smtClean="0"/>
              <a:t>alles</a:t>
            </a:r>
            <a:r>
              <a:rPr lang="en-US" sz="2400" dirty="0" smtClean="0"/>
              <a:t> </a:t>
            </a:r>
            <a:r>
              <a:rPr lang="en-US" sz="2400" dirty="0" err="1" smtClean="0"/>
              <a:t>dat</a:t>
            </a:r>
            <a:r>
              <a:rPr lang="en-US" sz="2400" dirty="0" smtClean="0"/>
              <a:t> </a:t>
            </a:r>
            <a:r>
              <a:rPr lang="en-US" sz="2400" dirty="0" err="1" smtClean="0"/>
              <a:t>kan</a:t>
            </a:r>
            <a:r>
              <a:rPr lang="en-US" sz="2400" dirty="0" smtClean="0"/>
              <a:t> </a:t>
            </a:r>
            <a:r>
              <a:rPr lang="en-US" sz="2400" dirty="0" err="1" smtClean="0"/>
              <a:t>verdwijnen</a:t>
            </a:r>
            <a:r>
              <a:rPr lang="en-US" sz="2400" dirty="0" smtClean="0"/>
              <a:t> </a:t>
            </a:r>
            <a:r>
              <a:rPr lang="en-US" sz="2400" dirty="0" err="1" smtClean="0"/>
              <a:t>wanneer</a:t>
            </a:r>
            <a:r>
              <a:rPr lang="en-US" sz="2400" dirty="0" smtClean="0"/>
              <a:t> het </a:t>
            </a:r>
            <a:r>
              <a:rPr lang="en-US" sz="2400" dirty="0" err="1" smtClean="0"/>
              <a:t>koraal</a:t>
            </a:r>
            <a:r>
              <a:rPr lang="en-US" sz="2400" dirty="0" smtClean="0"/>
              <a:t> </a:t>
            </a:r>
            <a:r>
              <a:rPr lang="en-US" sz="2400" dirty="0" err="1" smtClean="0"/>
              <a:t>doodgaat</a:t>
            </a:r>
            <a:r>
              <a:rPr lang="en-US" sz="2400" dirty="0"/>
              <a:t>.</a:t>
            </a:r>
            <a:endParaRPr lang="en-US" sz="2400" dirty="0" smtClean="0"/>
          </a:p>
        </p:txBody>
      </p:sp>
    </p:spTree>
    <p:extLst>
      <p:ext uri="{BB962C8B-B14F-4D97-AF65-F5344CB8AC3E}">
        <p14:creationId xmlns:p14="http://schemas.microsoft.com/office/powerpoint/2010/main" val="29043205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36000"/>
              </a:prstClr>
            </a:outerShdw>
          </a:effectLst>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sp>
        <p:nvSpPr>
          <p:cNvPr id="10" name="Flowchart: Extract 9">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1" name="Flowchart: Extract 1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91920" y="6231333"/>
            <a:ext cx="533691" cy="573357"/>
          </a:xfrm>
          <a:prstGeom prst="rect">
            <a:avLst/>
          </a:prstGeom>
        </p:spPr>
      </p:pic>
      <p:pic>
        <p:nvPicPr>
          <p:cNvPr id="24" name="Picture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27587" y="6060952"/>
            <a:ext cx="1052208" cy="797048"/>
          </a:xfrm>
          <a:prstGeom prst="rect">
            <a:avLst/>
          </a:prstGeom>
          <a:effectLst>
            <a:outerShdw blurRad="50800" dist="38100" dir="2700000" algn="tl" rotWithShape="0">
              <a:prstClr val="black">
                <a:alpha val="40000"/>
              </a:prstClr>
            </a:outerShdw>
          </a:effectLst>
        </p:spPr>
      </p:pic>
      <p:pic>
        <p:nvPicPr>
          <p:cNvPr id="48" name="Picture 4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8451294" y="-255699"/>
            <a:ext cx="4001864" cy="3001398"/>
          </a:xfrm>
          <a:prstGeom prst="rect">
            <a:avLst/>
          </a:prstGeom>
          <a:effectLst>
            <a:outerShdw blurRad="50800" dist="38100" dir="2700000" algn="tl" rotWithShape="0">
              <a:prstClr val="black">
                <a:alpha val="40000"/>
              </a:prstClr>
            </a:outerShdw>
          </a:effectLst>
        </p:spPr>
      </p:pic>
      <p:pic>
        <p:nvPicPr>
          <p:cNvPr id="50" name="Picture 4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9378945" y="-1238184"/>
            <a:ext cx="3111412" cy="2333559"/>
          </a:xfrm>
          <a:prstGeom prst="rect">
            <a:avLst/>
          </a:prstGeom>
          <a:effectLst>
            <a:outerShdw blurRad="50800" dist="38100" dir="2700000" algn="tl" rotWithShape="0">
              <a:prstClr val="black">
                <a:alpha val="40000"/>
              </a:prstClr>
            </a:outerShdw>
          </a:effectLst>
        </p:spPr>
      </p:pic>
      <p:pic>
        <p:nvPicPr>
          <p:cNvPr id="23" name="Content Placeholder 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81997">
            <a:off x="6114758" y="6032500"/>
            <a:ext cx="1702204" cy="1063878"/>
          </a:xfrm>
          <a:prstGeom prst="rect">
            <a:avLst/>
          </a:prstGeom>
          <a:effectLst>
            <a:outerShdw blurRad="50800" dist="38100" dir="2700000" algn="tl" rotWithShape="0">
              <a:prstClr val="black">
                <a:alpha val="40000"/>
              </a:prstClr>
            </a:outerShdw>
          </a:effectLst>
        </p:spPr>
      </p:pic>
      <p:sp>
        <p:nvSpPr>
          <p:cNvPr id="26" name="TextBox 25"/>
          <p:cNvSpPr txBox="1"/>
          <p:nvPr/>
        </p:nvSpPr>
        <p:spPr>
          <a:xfrm>
            <a:off x="0" y="399911"/>
            <a:ext cx="7278575" cy="769441"/>
          </a:xfrm>
          <a:prstGeom prst="rect">
            <a:avLst/>
          </a:prstGeom>
          <a:blipFill dpi="0" rotWithShape="1">
            <a:blip r:embed="rId13"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3: HET KLIMAAT VERANDERT</a:t>
            </a:r>
            <a:endParaRPr lang="nl-NL" sz="4400" b="1" dirty="0">
              <a:solidFill>
                <a:schemeClr val="bg1"/>
              </a:solidFill>
            </a:endParaRPr>
          </a:p>
        </p:txBody>
      </p:sp>
      <p:pic>
        <p:nvPicPr>
          <p:cNvPr id="18" name="Picture 17"/>
          <p:cNvPicPr>
            <a:picLocks noChangeAspect="1"/>
          </p:cNvPicPr>
          <p:nvPr/>
        </p:nvPicPr>
        <p:blipFill rotWithShape="1">
          <a:blip r:embed="rId14">
            <a:extLst>
              <a:ext uri="{28A0092B-C50C-407E-A947-70E740481C1C}">
                <a14:useLocalDpi xmlns:a14="http://schemas.microsoft.com/office/drawing/2010/main" val="0"/>
              </a:ext>
            </a:extLst>
          </a:blip>
          <a:srcRect b="50000"/>
          <a:stretch/>
        </p:blipFill>
        <p:spPr>
          <a:xfrm rot="519371">
            <a:off x="2909815" y="1363198"/>
            <a:ext cx="6935461" cy="4887776"/>
          </a:xfrm>
          <a:prstGeom prst="rect">
            <a:avLst/>
          </a:prstGeom>
          <a:effectLst>
            <a:outerShdw blurRad="50800" dist="38100" dir="2700000" algn="tl" rotWithShape="0">
              <a:prstClr val="black">
                <a:alpha val="40000"/>
              </a:prstClr>
            </a:outerShdw>
          </a:effectLst>
        </p:spPr>
      </p:pic>
      <p:sp>
        <p:nvSpPr>
          <p:cNvPr id="19" name="TextBox 18"/>
          <p:cNvSpPr txBox="1"/>
          <p:nvPr/>
        </p:nvSpPr>
        <p:spPr>
          <a:xfrm rot="519371">
            <a:off x="4143435" y="2740675"/>
            <a:ext cx="5389874" cy="3416320"/>
          </a:xfrm>
          <a:prstGeom prst="rect">
            <a:avLst/>
          </a:prstGeom>
          <a:noFill/>
        </p:spPr>
        <p:txBody>
          <a:bodyPr wrap="square" rtlCol="0">
            <a:spAutoFit/>
          </a:bodyPr>
          <a:lstStyle/>
          <a:p>
            <a:r>
              <a:rPr lang="en-US" sz="2400" b="1" dirty="0" err="1"/>
              <a:t>Opdracht</a:t>
            </a:r>
            <a:r>
              <a:rPr lang="en-US" sz="2400" b="1" dirty="0"/>
              <a:t> 2</a:t>
            </a:r>
            <a:r>
              <a:rPr lang="en-US" sz="2400" dirty="0" smtClean="0"/>
              <a:t>:</a:t>
            </a:r>
            <a:r>
              <a:rPr lang="en-US" sz="2400" b="1" dirty="0" smtClean="0"/>
              <a:t> stop </a:t>
            </a:r>
            <a:r>
              <a:rPr lang="en-US" sz="2400" b="1" dirty="0" err="1" smtClean="0"/>
              <a:t>klimaatverandering</a:t>
            </a:r>
            <a:endParaRPr lang="en-US" sz="2400" b="1" dirty="0" smtClean="0"/>
          </a:p>
          <a:p>
            <a:endParaRPr lang="en-US" sz="2400" b="1" dirty="0"/>
          </a:p>
          <a:p>
            <a:r>
              <a:rPr lang="en-US" sz="2400" dirty="0" err="1" smtClean="0"/>
              <a:t>Als</a:t>
            </a:r>
            <a:r>
              <a:rPr lang="en-US" sz="2400" dirty="0" smtClean="0"/>
              <a:t> we </a:t>
            </a:r>
            <a:r>
              <a:rPr lang="en-US" sz="2400" dirty="0" err="1" smtClean="0"/>
              <a:t>klimaatverandering</a:t>
            </a:r>
            <a:r>
              <a:rPr lang="en-US" sz="2400" dirty="0" smtClean="0"/>
              <a:t> </a:t>
            </a:r>
            <a:r>
              <a:rPr lang="en-US" sz="2400" dirty="0" err="1" smtClean="0"/>
              <a:t>willen</a:t>
            </a:r>
            <a:r>
              <a:rPr lang="en-US" sz="2400" dirty="0" smtClean="0"/>
              <a:t> </a:t>
            </a:r>
            <a:r>
              <a:rPr lang="en-US" sz="2400" dirty="0" err="1" smtClean="0"/>
              <a:t>stoppen</a:t>
            </a:r>
            <a:r>
              <a:rPr lang="en-US" sz="2400" dirty="0" smtClean="0"/>
              <a:t>, </a:t>
            </a:r>
            <a:r>
              <a:rPr lang="en-US" sz="2400" dirty="0" err="1" smtClean="0"/>
              <a:t>moeten</a:t>
            </a:r>
            <a:r>
              <a:rPr lang="en-US" sz="2400" dirty="0" smtClean="0"/>
              <a:t> we </a:t>
            </a:r>
            <a:r>
              <a:rPr lang="en-US" sz="2400" dirty="0" err="1" smtClean="0"/>
              <a:t>zorgen</a:t>
            </a:r>
            <a:r>
              <a:rPr lang="en-US" sz="2400" dirty="0" smtClean="0"/>
              <a:t> </a:t>
            </a:r>
            <a:r>
              <a:rPr lang="en-US" sz="2400" dirty="0" err="1" smtClean="0"/>
              <a:t>voor</a:t>
            </a:r>
            <a:r>
              <a:rPr lang="en-US" sz="2400" dirty="0" smtClean="0"/>
              <a:t> minder </a:t>
            </a:r>
            <a:r>
              <a:rPr lang="en-US" sz="2400" dirty="0" err="1" smtClean="0"/>
              <a:t>broeikasgassen</a:t>
            </a:r>
            <a:r>
              <a:rPr lang="en-US" sz="2400" dirty="0" smtClean="0"/>
              <a:t> in de </a:t>
            </a:r>
            <a:r>
              <a:rPr lang="en-US" sz="2400" dirty="0" err="1" smtClean="0"/>
              <a:t>lucht</a:t>
            </a:r>
            <a:r>
              <a:rPr lang="en-US" sz="2400" dirty="0" smtClean="0"/>
              <a:t>. </a:t>
            </a:r>
            <a:endParaRPr lang="en-US" sz="2400" dirty="0"/>
          </a:p>
          <a:p>
            <a:endParaRPr lang="en-US" sz="2400" dirty="0" smtClean="0"/>
          </a:p>
          <a:p>
            <a:r>
              <a:rPr lang="en-US" sz="2400" dirty="0" smtClean="0"/>
              <a:t>Op je </a:t>
            </a:r>
            <a:r>
              <a:rPr lang="en-US" sz="2400" dirty="0" err="1" smtClean="0"/>
              <a:t>werkblad</a:t>
            </a:r>
            <a:r>
              <a:rPr lang="en-US" sz="2400" dirty="0" smtClean="0"/>
              <a:t> </a:t>
            </a:r>
            <a:r>
              <a:rPr lang="en-US" sz="2400" dirty="0" err="1" smtClean="0"/>
              <a:t>zie</a:t>
            </a:r>
            <a:r>
              <a:rPr lang="en-US" sz="2400" dirty="0" smtClean="0"/>
              <a:t> je </a:t>
            </a:r>
            <a:r>
              <a:rPr lang="en-US" sz="2400" dirty="0" err="1" smtClean="0"/>
              <a:t>wie</a:t>
            </a:r>
            <a:r>
              <a:rPr lang="en-US" sz="2400" dirty="0" smtClean="0"/>
              <a:t> of wat </a:t>
            </a:r>
            <a:r>
              <a:rPr lang="en-US" sz="2400" dirty="0" err="1" smtClean="0"/>
              <a:t>broeikasgas</a:t>
            </a:r>
            <a:r>
              <a:rPr lang="en-US" sz="2400" dirty="0" smtClean="0"/>
              <a:t> </a:t>
            </a:r>
            <a:r>
              <a:rPr lang="en-US" sz="2400" dirty="0" err="1" smtClean="0"/>
              <a:t>uitstoot</a:t>
            </a:r>
            <a:r>
              <a:rPr lang="en-US" sz="2400" dirty="0" smtClean="0"/>
              <a:t>. </a:t>
            </a:r>
            <a:r>
              <a:rPr lang="en-US" sz="2400" dirty="0" err="1" smtClean="0"/>
              <a:t>Bedenk</a:t>
            </a:r>
            <a:r>
              <a:rPr lang="en-US" sz="2400" dirty="0" smtClean="0"/>
              <a:t> hoe </a:t>
            </a:r>
            <a:r>
              <a:rPr lang="en-US" sz="2400" dirty="0" err="1" smtClean="0"/>
              <a:t>deze</a:t>
            </a:r>
            <a:r>
              <a:rPr lang="en-US" sz="2400" dirty="0" smtClean="0"/>
              <a:t> </a:t>
            </a:r>
            <a:r>
              <a:rPr lang="en-US" sz="2400" dirty="0" err="1" smtClean="0"/>
              <a:t>uitstoot</a:t>
            </a:r>
            <a:r>
              <a:rPr lang="en-US" sz="2400" dirty="0" smtClean="0"/>
              <a:t> minder </a:t>
            </a:r>
            <a:r>
              <a:rPr lang="en-US" sz="2400" dirty="0" err="1" smtClean="0"/>
              <a:t>kan.</a:t>
            </a:r>
            <a:r>
              <a:rPr lang="en-US" sz="2400" dirty="0" smtClean="0"/>
              <a:t> </a:t>
            </a:r>
          </a:p>
        </p:txBody>
      </p:sp>
    </p:spTree>
    <p:extLst>
      <p:ext uri="{BB962C8B-B14F-4D97-AF65-F5344CB8AC3E}">
        <p14:creationId xmlns:p14="http://schemas.microsoft.com/office/powerpoint/2010/main" val="40737054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t="60170"/>
          <a:stretch/>
        </p:blipFill>
        <p:spPr>
          <a:xfrm>
            <a:off x="399162" y="-621896"/>
            <a:ext cx="11878771" cy="3143347"/>
          </a:xfrm>
          <a:prstGeom prst="rect">
            <a:avLst/>
          </a:prstGeom>
        </p:spPr>
      </p:pic>
      <p:pic>
        <p:nvPicPr>
          <p:cNvPr id="16" name="Picture 15"/>
          <p:cNvPicPr>
            <a:picLocks noChangeAspect="1"/>
          </p:cNvPicPr>
          <p:nvPr/>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ackgroundRemoval t="439" b="94482" l="9961" r="89974"/>
                    </a14:imgEffect>
                  </a14:imgLayer>
                </a14:imgProps>
              </a:ext>
              <a:ext uri="{28A0092B-C50C-407E-A947-70E740481C1C}">
                <a14:useLocalDpi xmlns:a14="http://schemas.microsoft.com/office/drawing/2010/main" val="0"/>
              </a:ext>
            </a:extLst>
          </a:blip>
          <a:stretch>
            <a:fillRect/>
          </a:stretch>
        </p:blipFill>
        <p:spPr>
          <a:xfrm>
            <a:off x="450310" y="1140406"/>
            <a:ext cx="1925663" cy="2567551"/>
          </a:xfrm>
          <a:prstGeom prst="rect">
            <a:avLst/>
          </a:prstGeom>
        </p:spPr>
      </p:pic>
      <p:pic>
        <p:nvPicPr>
          <p:cNvPr id="9" name="Picture 8"/>
          <p:cNvPicPr>
            <a:picLocks noChangeAspect="1"/>
          </p:cNvPicPr>
          <p:nvPr/>
        </p:nvPicPr>
        <p:blipFill>
          <a:blip r:embed="rId6">
            <a:extLst>
              <a:ext uri="{BEBA8EAE-BF5A-486C-A8C5-ECC9F3942E4B}">
                <a14:imgProps xmlns:a14="http://schemas.microsoft.com/office/drawing/2010/main">
                  <a14:imgLayer r:embed="rId7">
                    <a14:imgEffect>
                      <a14:saturation sat="33000"/>
                    </a14:imgEffect>
                  </a14:imgLayer>
                </a14:imgProps>
              </a:ex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ln>
            <a:noFill/>
          </a:ln>
          <a:effectLst>
            <a:softEdge rad="31750"/>
          </a:effectLst>
        </p:spPr>
      </p:pic>
      <p:sp>
        <p:nvSpPr>
          <p:cNvPr id="2" name="Title 1"/>
          <p:cNvSpPr>
            <a:spLocks noGrp="1"/>
          </p:cNvSpPr>
          <p:nvPr>
            <p:ph type="title"/>
          </p:nvPr>
        </p:nvSpPr>
        <p:spPr/>
        <p:txBody>
          <a:bodyPr/>
          <a:lstStyle/>
          <a:p>
            <a:endParaRPr lang="nl-NL" dirty="0"/>
          </a:p>
        </p:txBody>
      </p:sp>
      <p:sp>
        <p:nvSpPr>
          <p:cNvPr id="3" name="TextBox 2"/>
          <p:cNvSpPr txBox="1"/>
          <p:nvPr/>
        </p:nvSpPr>
        <p:spPr>
          <a:xfrm>
            <a:off x="91298" y="527124"/>
            <a:ext cx="5846923" cy="923330"/>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5400" b="1" dirty="0" smtClean="0">
                <a:solidFill>
                  <a:schemeClr val="bg1"/>
                </a:solidFill>
              </a:rPr>
              <a:t>LEVENDE OCEANEN</a:t>
            </a:r>
            <a:endParaRPr lang="nl-NL" sz="5400" b="1" dirty="0">
              <a:solidFill>
                <a:schemeClr val="bg1"/>
              </a:solidFill>
            </a:endParaRPr>
          </a:p>
        </p:txBody>
      </p:sp>
      <p:pic>
        <p:nvPicPr>
          <p:cNvPr id="6" name="Picture 5"/>
          <p:cNvPicPr>
            <a:picLocks noChangeAspect="1"/>
          </p:cNvPicPr>
          <p:nvPr/>
        </p:nvPicPr>
        <p:blipFill rotWithShape="1">
          <a:blip r:embed="rId9">
            <a:duotone>
              <a:prstClr val="black"/>
              <a:srgbClr val="D9C3A5">
                <a:tint val="50000"/>
                <a:satMod val="180000"/>
              </a:srgbClr>
            </a:duotone>
            <a:extLst>
              <a:ext uri="{BEBA8EAE-BF5A-486C-A8C5-ECC9F3942E4B}">
                <a14:imgProps xmlns:a14="http://schemas.microsoft.com/office/drawing/2010/main">
                  <a14:imgLayer r:embed="rId10">
                    <a14:imgEffect>
                      <a14:colorTemperature colorTemp="5300"/>
                    </a14:imgEffect>
                    <a14:imgEffect>
                      <a14:brightnessContrast bright="-20000" contrast="20000"/>
                    </a14:imgEffect>
                  </a14:imgLayer>
                </a14:imgProps>
              </a:ex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14" name="Picture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466866">
            <a:off x="689692" y="4453040"/>
            <a:ext cx="1164981" cy="1164981"/>
          </a:xfrm>
          <a:prstGeom prst="rect">
            <a:avLst/>
          </a:prstGeom>
        </p:spPr>
      </p:pic>
      <p:pic>
        <p:nvPicPr>
          <p:cNvPr id="8" name="Picture 7"/>
          <p:cNvPicPr>
            <a:picLocks noChangeAspect="1"/>
          </p:cNvPicPr>
          <p:nvPr/>
        </p:nvPicPr>
        <p:blipFill>
          <a:blip r:embed="rId12">
            <a:extLst>
              <a:ext uri="{BEBA8EAE-BF5A-486C-A8C5-ECC9F3942E4B}">
                <a14:imgProps xmlns:a14="http://schemas.microsoft.com/office/drawing/2010/main">
                  <a14:imgLayer r:embed="rId13">
                    <a14:imgEffect>
                      <a14:backgroundRemoval t="9796" b="100000" l="0" r="94792">
                        <a14:foregroundMark x1="30833" y1="97143" x2="18958" y2="99184"/>
                      </a14:backgroundRemoval>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273928" y="4575000"/>
            <a:ext cx="4572000" cy="2333625"/>
          </a:xfrm>
          <a:prstGeom prst="rect">
            <a:avLst/>
          </a:prstGeom>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18036106">
            <a:off x="2685946" y="5123998"/>
            <a:ext cx="1367183" cy="2046217"/>
          </a:xfrm>
          <a:prstGeom prst="rect">
            <a:avLst/>
          </a:prstGeom>
          <a:effectLst>
            <a:outerShdw blurRad="50800" dist="38100" dir="8100000" algn="tr" rotWithShape="0">
              <a:prstClr val="black">
                <a:alpha val="40000"/>
              </a:prstClr>
            </a:outerShdw>
          </a:effectLst>
        </p:spPr>
      </p:pic>
      <p:pic>
        <p:nvPicPr>
          <p:cNvPr id="13" name="Picture 1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4797769">
            <a:off x="8082757" y="5522851"/>
            <a:ext cx="1108248" cy="1657636"/>
          </a:xfrm>
          <a:prstGeom prst="rect">
            <a:avLst/>
          </a:prstGeom>
          <a:effectLst>
            <a:outerShdw blurRad="50800" dist="38100" dir="2700000" algn="tl" rotWithShape="0">
              <a:prstClr val="black">
                <a:alpha val="40000"/>
              </a:prstClr>
            </a:outerShdw>
          </a:effectLst>
        </p:spPr>
      </p:pic>
      <p:pic>
        <p:nvPicPr>
          <p:cNvPr id="25" name="Picture 24"/>
          <p:cNvPicPr>
            <a:picLocks noChangeAspect="1"/>
          </p:cNvPicPr>
          <p:nvPr/>
        </p:nvPicPr>
        <p:blipFill>
          <a:blip r:embed="rId16">
            <a:extLst>
              <a:ext uri="{BEBA8EAE-BF5A-486C-A8C5-ECC9F3942E4B}">
                <a14:imgProps xmlns:a14="http://schemas.microsoft.com/office/drawing/2010/main">
                  <a14:imgLayer r:embed="rId17">
                    <a14:imgEffect>
                      <a14:saturation sat="33000"/>
                    </a14:imgEffect>
                  </a14:imgLayer>
                </a14:imgProps>
              </a:ex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40000"/>
              </a:prstClr>
            </a:outerShdw>
            <a:softEdge rad="31750"/>
          </a:effectLst>
        </p:spPr>
      </p:pic>
      <p:sp>
        <p:nvSpPr>
          <p:cNvPr id="28" name="Flowchart: Extract 27">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30" name="Picture 2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rot="805442">
            <a:off x="10588239" y="4595106"/>
            <a:ext cx="1105033" cy="1443449"/>
          </a:xfrm>
          <a:prstGeom prst="rect">
            <a:avLst/>
          </a:prstGeom>
          <a:effectLst>
            <a:outerShdw blurRad="50800" dist="38100" dir="2700000" algn="tl" rotWithShape="0">
              <a:prstClr val="black">
                <a:alpha val="40000"/>
              </a:prstClr>
            </a:outerShdw>
          </a:effectLst>
        </p:spPr>
      </p:pic>
      <p:pic>
        <p:nvPicPr>
          <p:cNvPr id="18" name="Picture 17"/>
          <p:cNvPicPr/>
          <p:nvPr/>
        </p:nvPicPr>
        <p:blipFill>
          <a:blip r:embed="rId19" cstate="print">
            <a:duotone>
              <a:prstClr val="black"/>
              <a:srgbClr val="88F818">
                <a:tint val="45000"/>
                <a:satMod val="400000"/>
              </a:srgbClr>
            </a:duotone>
            <a:extLst>
              <a:ext uri="{BEBA8EAE-BF5A-486C-A8C5-ECC9F3942E4B}">
                <a14:imgProps xmlns:a14="http://schemas.microsoft.com/office/drawing/2010/main">
                  <a14:imgLayer r:embed="rId20">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320791" y="85499"/>
            <a:ext cx="2779910" cy="441625"/>
          </a:xfrm>
          <a:prstGeom prst="rect">
            <a:avLst/>
          </a:prstGeom>
        </p:spPr>
      </p:pic>
      <p:sp>
        <p:nvSpPr>
          <p:cNvPr id="19" name="TextBox 18"/>
          <p:cNvSpPr txBox="1"/>
          <p:nvPr/>
        </p:nvSpPr>
        <p:spPr>
          <a:xfrm>
            <a:off x="3169946" y="3297386"/>
            <a:ext cx="7480905" cy="523220"/>
          </a:xfrm>
          <a:prstGeom prst="rect">
            <a:avLst/>
          </a:prstGeom>
          <a:noFill/>
        </p:spPr>
        <p:txBody>
          <a:bodyPr wrap="square" rtlCol="0">
            <a:spAutoFit/>
          </a:bodyPr>
          <a:lstStyle/>
          <a:p>
            <a:r>
              <a:rPr lang="en-US" sz="2800" b="1" dirty="0" err="1">
                <a:solidFill>
                  <a:srgbClr val="5B8F22"/>
                </a:solidFill>
              </a:rPr>
              <a:t>Waarom</a:t>
            </a:r>
            <a:r>
              <a:rPr lang="en-US" sz="2800" b="1" dirty="0">
                <a:solidFill>
                  <a:srgbClr val="5B8F22"/>
                </a:solidFill>
              </a:rPr>
              <a:t> </a:t>
            </a:r>
            <a:r>
              <a:rPr lang="en-US" sz="2800" b="1" dirty="0" err="1">
                <a:solidFill>
                  <a:srgbClr val="5B8F22"/>
                </a:solidFill>
              </a:rPr>
              <a:t>gaat</a:t>
            </a:r>
            <a:r>
              <a:rPr lang="en-US" sz="2800" b="1" dirty="0">
                <a:solidFill>
                  <a:srgbClr val="5B8F22"/>
                </a:solidFill>
              </a:rPr>
              <a:t> het </a:t>
            </a:r>
            <a:r>
              <a:rPr lang="en-US" sz="2800" b="1" dirty="0" err="1">
                <a:solidFill>
                  <a:srgbClr val="5B8F22"/>
                </a:solidFill>
              </a:rPr>
              <a:t>slecht</a:t>
            </a:r>
            <a:r>
              <a:rPr lang="en-US" sz="2800" b="1" dirty="0">
                <a:solidFill>
                  <a:srgbClr val="5B8F22"/>
                </a:solidFill>
              </a:rPr>
              <a:t> met de </a:t>
            </a:r>
            <a:r>
              <a:rPr lang="en-US" sz="2800" b="1" dirty="0" err="1">
                <a:solidFill>
                  <a:srgbClr val="5B8F22"/>
                </a:solidFill>
              </a:rPr>
              <a:t>oceanen</a:t>
            </a:r>
            <a:r>
              <a:rPr lang="en-US" sz="2800" b="1" dirty="0" smtClean="0">
                <a:solidFill>
                  <a:srgbClr val="5B8F22"/>
                </a:solidFill>
              </a:rPr>
              <a:t>?</a:t>
            </a:r>
          </a:p>
        </p:txBody>
      </p:sp>
    </p:spTree>
    <p:extLst>
      <p:ext uri="{BB962C8B-B14F-4D97-AF65-F5344CB8AC3E}">
        <p14:creationId xmlns:p14="http://schemas.microsoft.com/office/powerpoint/2010/main" val="150973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901"/>
            <a:ext cx="12192000" cy="6644308"/>
          </a:xfrm>
          <a:prstGeom prst="rect">
            <a:avLst/>
          </a:prstGeom>
        </p:spPr>
      </p:pic>
      <p:pic>
        <p:nvPicPr>
          <p:cNvPr id="22" name="Picture 21"/>
          <p:cNvPicPr/>
          <p:nvPr/>
        </p:nvPicPr>
        <p:blipFill>
          <a:blip r:embed="rId4" cstate="print">
            <a:duotone>
              <a:prstClr val="black"/>
              <a:srgbClr val="88F818">
                <a:tint val="45000"/>
                <a:satMod val="400000"/>
              </a:srgbClr>
            </a:duotone>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053264" y="85499"/>
            <a:ext cx="3047437" cy="484125"/>
          </a:xfrm>
          <a:prstGeom prst="rect">
            <a:avLst/>
          </a:prstGeom>
        </p:spPr>
      </p:pic>
      <p:pic>
        <p:nvPicPr>
          <p:cNvPr id="5" name="Picture 4"/>
          <p:cNvPicPr>
            <a:picLocks noChangeAspect="1"/>
          </p:cNvPicPr>
          <p:nvPr/>
        </p:nvPicPr>
        <p:blipFill rotWithShape="1">
          <a:blip r:embed="rId6">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3071" y="4524375"/>
            <a:ext cx="4572000" cy="2333625"/>
          </a:xfrm>
          <a:prstGeom prst="rect">
            <a:avLst/>
          </a:prstGeom>
          <a:effectLst>
            <a:outerShdw blurRad="50800" dist="38100" dir="2700000" algn="tl" rotWithShape="0">
              <a:prstClr val="black">
                <a:alpha val="40000"/>
              </a:prstClr>
            </a:outerShdw>
          </a:effectLst>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36000"/>
              </a:prstClr>
            </a:outerShdw>
          </a:effectLst>
        </p:spPr>
      </p:pic>
      <p:pic>
        <p:nvPicPr>
          <p:cNvPr id="9" name="Picture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934651" y="5934987"/>
            <a:ext cx="2332101" cy="1166051"/>
          </a:xfrm>
          <a:prstGeom prst="rect">
            <a:avLst/>
          </a:prstGeom>
        </p:spPr>
      </p:pic>
      <p:sp>
        <p:nvSpPr>
          <p:cNvPr id="10" name="Flowchart: Extract 9">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11" name="Flowchart: Extract 1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6" name="Picture 1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491920" y="6231333"/>
            <a:ext cx="533691" cy="573357"/>
          </a:xfrm>
          <a:prstGeom prst="rect">
            <a:avLst/>
          </a:prstGeom>
        </p:spPr>
      </p:pic>
      <p:pic>
        <p:nvPicPr>
          <p:cNvPr id="24" name="Picture 2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427587" y="6060952"/>
            <a:ext cx="1052208" cy="797048"/>
          </a:xfrm>
          <a:prstGeom prst="rect">
            <a:avLst/>
          </a:prstGeom>
          <a:effectLst>
            <a:outerShdw blurRad="50800" dist="38100" dir="2700000" algn="tl" rotWithShape="0">
              <a:prstClr val="black">
                <a:alpha val="40000"/>
              </a:prstClr>
            </a:outerShdw>
          </a:effectLst>
        </p:spPr>
      </p:pic>
      <p:pic>
        <p:nvPicPr>
          <p:cNvPr id="48" name="Picture 4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7536785" y="3563041"/>
            <a:ext cx="4001864" cy="3001398"/>
          </a:xfrm>
          <a:prstGeom prst="rect">
            <a:avLst/>
          </a:prstGeom>
          <a:effectLst>
            <a:outerShdw blurRad="50800" dist="38100" dir="2700000" algn="tl" rotWithShape="0">
              <a:prstClr val="black">
                <a:alpha val="40000"/>
              </a:prstClr>
            </a:outerShdw>
          </a:effectLst>
        </p:spPr>
      </p:pic>
      <p:pic>
        <p:nvPicPr>
          <p:cNvPr id="23" name="Content Placeholder 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181997">
            <a:off x="6114758" y="6032500"/>
            <a:ext cx="1702204" cy="1063878"/>
          </a:xfrm>
          <a:prstGeom prst="rect">
            <a:avLst/>
          </a:prstGeom>
          <a:effectLst>
            <a:outerShdw blurRad="50800" dist="38100" dir="2700000" algn="tl" rotWithShape="0">
              <a:prstClr val="black">
                <a:alpha val="40000"/>
              </a:prstClr>
            </a:outerShdw>
          </a:effectLst>
        </p:spPr>
      </p:pic>
      <p:sp>
        <p:nvSpPr>
          <p:cNvPr id="26" name="TextBox 25"/>
          <p:cNvSpPr txBox="1"/>
          <p:nvPr/>
        </p:nvSpPr>
        <p:spPr>
          <a:xfrm>
            <a:off x="0" y="399911"/>
            <a:ext cx="7278575" cy="769441"/>
          </a:xfrm>
          <a:prstGeom prst="rect">
            <a:avLst/>
          </a:prstGeom>
          <a:blipFill dpi="0" rotWithShape="1">
            <a:blip r:embed="rId15"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3: HET KLIMAAT VERANDERT</a:t>
            </a:r>
            <a:endParaRPr lang="nl-NL" sz="4400" b="1" dirty="0">
              <a:solidFill>
                <a:schemeClr val="bg1"/>
              </a:solidFill>
            </a:endParaRPr>
          </a:p>
        </p:txBody>
      </p:sp>
      <p:pic>
        <p:nvPicPr>
          <p:cNvPr id="27" name="Picture 2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419" y="1156085"/>
            <a:ext cx="1534882" cy="1542635"/>
          </a:xfrm>
          <a:prstGeom prst="rect">
            <a:avLst/>
          </a:prstGeom>
        </p:spPr>
      </p:pic>
      <p:sp>
        <p:nvSpPr>
          <p:cNvPr id="3" name="Rectangle 2"/>
          <p:cNvSpPr/>
          <p:nvPr/>
        </p:nvSpPr>
        <p:spPr>
          <a:xfrm>
            <a:off x="3410467" y="1836961"/>
            <a:ext cx="6096000" cy="1200329"/>
          </a:xfrm>
          <a:prstGeom prst="rect">
            <a:avLst/>
          </a:prstGeom>
        </p:spPr>
        <p:txBody>
          <a:bodyPr>
            <a:spAutoFit/>
          </a:bodyPr>
          <a:lstStyle/>
          <a:p>
            <a:r>
              <a:rPr lang="nl-NL" sz="2400" b="1" dirty="0">
                <a:solidFill>
                  <a:srgbClr val="5B8F22"/>
                </a:solidFill>
              </a:rPr>
              <a:t> Je </a:t>
            </a:r>
            <a:r>
              <a:rPr lang="nl-NL" sz="2400" b="1" dirty="0" smtClean="0">
                <a:solidFill>
                  <a:srgbClr val="5B8F22"/>
                </a:solidFill>
              </a:rPr>
              <a:t>hebt nu geleerd:</a:t>
            </a:r>
            <a:endParaRPr lang="nl-NL" sz="2400" b="1" dirty="0">
              <a:solidFill>
                <a:srgbClr val="5B8F22"/>
              </a:solidFill>
            </a:endParaRPr>
          </a:p>
          <a:p>
            <a:pPr marL="285750" lvl="0" indent="-285750">
              <a:buFont typeface="Arial" panose="020B0604020202020204" pitchFamily="34" charset="0"/>
              <a:buChar char="•"/>
            </a:pPr>
            <a:r>
              <a:rPr lang="nl-NL" sz="2400" b="1" dirty="0">
                <a:solidFill>
                  <a:srgbClr val="5B8F22"/>
                </a:solidFill>
              </a:rPr>
              <a:t>Wat er gebeurt als de oceaan opwarmt</a:t>
            </a:r>
          </a:p>
          <a:p>
            <a:pPr marL="285750" lvl="0" indent="-285750">
              <a:buFont typeface="Arial" panose="020B0604020202020204" pitchFamily="34" charset="0"/>
              <a:buChar char="•"/>
            </a:pPr>
            <a:r>
              <a:rPr lang="en-US" sz="2400" b="1" dirty="0">
                <a:solidFill>
                  <a:srgbClr val="5B8F22"/>
                </a:solidFill>
              </a:rPr>
              <a:t>Hoe we </a:t>
            </a:r>
            <a:r>
              <a:rPr lang="en-US" sz="2400" b="1" dirty="0" err="1">
                <a:solidFill>
                  <a:srgbClr val="5B8F22"/>
                </a:solidFill>
              </a:rPr>
              <a:t>klimaatverandering</a:t>
            </a:r>
            <a:r>
              <a:rPr lang="en-US" sz="2400" b="1" dirty="0">
                <a:solidFill>
                  <a:srgbClr val="5B8F22"/>
                </a:solidFill>
              </a:rPr>
              <a:t> </a:t>
            </a:r>
            <a:r>
              <a:rPr lang="en-US" sz="2400" b="1" dirty="0" err="1">
                <a:solidFill>
                  <a:srgbClr val="5B8F22"/>
                </a:solidFill>
              </a:rPr>
              <a:t>kunnen</a:t>
            </a:r>
            <a:r>
              <a:rPr lang="en-US" sz="2400" b="1" dirty="0">
                <a:solidFill>
                  <a:srgbClr val="5B8F22"/>
                </a:solidFill>
              </a:rPr>
              <a:t> </a:t>
            </a:r>
            <a:r>
              <a:rPr lang="en-US" sz="2400" b="1" dirty="0" err="1">
                <a:solidFill>
                  <a:srgbClr val="5B8F22"/>
                </a:solidFill>
              </a:rPr>
              <a:t>stoppen</a:t>
            </a:r>
            <a:endParaRPr lang="nl-NL" sz="2400" b="1" dirty="0">
              <a:solidFill>
                <a:srgbClr val="5B8F22"/>
              </a:solidFill>
            </a:endParaRPr>
          </a:p>
        </p:txBody>
      </p:sp>
    </p:spTree>
    <p:extLst>
      <p:ext uri="{BB962C8B-B14F-4D97-AF65-F5344CB8AC3E}">
        <p14:creationId xmlns:p14="http://schemas.microsoft.com/office/powerpoint/2010/main" val="28372913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480691" y="3121926"/>
            <a:ext cx="2698376" cy="2976282"/>
          </a:xfrm>
          <a:prstGeom prst="rect">
            <a:avLst/>
          </a:prstGeom>
          <a:noFill/>
        </p:spPr>
        <p:txBody>
          <a:bodyPr wrap="square" rtlCol="0">
            <a:spAutoFit/>
          </a:bodyPr>
          <a:lstStyle/>
          <a:p>
            <a:endParaRPr lang="nl-NL" dirty="0"/>
          </a:p>
        </p:txBody>
      </p:sp>
      <p:pic>
        <p:nvPicPr>
          <p:cNvPr id="15" name="Picture 14">
            <a:hlinkClick r:id="rId3" action="ppaction://hlinksldjump"/>
          </p:cNvPr>
          <p:cNvPicPr>
            <a:picLocks noChangeAspect="1"/>
          </p:cNvPicPr>
          <p:nvPr/>
        </p:nvPicPr>
        <p:blipFill rotWithShape="1">
          <a:blip r:embed="rId4">
            <a:extLst>
              <a:ext uri="{28A0092B-C50C-407E-A947-70E740481C1C}">
                <a14:useLocalDpi xmlns:a14="http://schemas.microsoft.com/office/drawing/2010/main" val="0"/>
              </a:ext>
            </a:extLst>
          </a:blip>
          <a:srcRect b="42895"/>
          <a:stretch/>
        </p:blipFill>
        <p:spPr>
          <a:xfrm>
            <a:off x="4312291" y="3361101"/>
            <a:ext cx="3488530" cy="2298607"/>
          </a:xfrm>
          <a:prstGeom prst="rect">
            <a:avLst/>
          </a:prstGeom>
          <a:ln w="50800">
            <a:solidFill>
              <a:schemeClr val="bg1"/>
            </a:solidFill>
          </a:ln>
          <a:effectLst>
            <a:outerShdw blurRad="50800" dist="38100" dir="2700000" algn="tl" rotWithShape="0">
              <a:prstClr val="black">
                <a:alpha val="40000"/>
              </a:prstClr>
            </a:outerShdw>
          </a:effectLst>
        </p:spPr>
      </p:pic>
      <p:pic>
        <p:nvPicPr>
          <p:cNvPr id="16" name="Picture 1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231" y="3311591"/>
            <a:ext cx="3462366" cy="2308244"/>
          </a:xfrm>
          <a:prstGeom prst="rect">
            <a:avLst/>
          </a:prstGeom>
          <a:ln w="50800">
            <a:solidFill>
              <a:schemeClr val="bg1"/>
            </a:solidFill>
          </a:ln>
          <a:effectLst>
            <a:outerShdw blurRad="50800" dist="38100" dir="2700000" algn="tl" rotWithShape="0">
              <a:prstClr val="black">
                <a:alpha val="40000"/>
              </a:prstClr>
            </a:outerShdw>
          </a:effectLst>
        </p:spPr>
      </p:pic>
      <p:pic>
        <p:nvPicPr>
          <p:cNvPr id="17" name="Picture 16">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20515" y="3356282"/>
            <a:ext cx="3488530" cy="2308244"/>
          </a:xfrm>
          <a:prstGeom prst="rect">
            <a:avLst/>
          </a:prstGeom>
          <a:ln w="50800">
            <a:solidFill>
              <a:schemeClr val="bg1"/>
            </a:solidFill>
          </a:ln>
          <a:effectLst>
            <a:outerShdw blurRad="50800" dist="38100" dir="2700000" algn="tl" rotWithShape="0">
              <a:prstClr val="black">
                <a:alpha val="40000"/>
              </a:prstClr>
            </a:outerShdw>
          </a:effectLst>
        </p:spPr>
      </p:pic>
      <p:sp>
        <p:nvSpPr>
          <p:cNvPr id="18" name="TextBox 17">
            <a:hlinkClick r:id="rId5" action="ppaction://hlinksldjump"/>
          </p:cNvPr>
          <p:cNvSpPr txBox="1"/>
          <p:nvPr/>
        </p:nvSpPr>
        <p:spPr>
          <a:xfrm>
            <a:off x="372014" y="3350513"/>
            <a:ext cx="2677902" cy="830997"/>
          </a:xfrm>
          <a:prstGeom prst="rect">
            <a:avLst/>
          </a:prstGeom>
          <a:noFill/>
        </p:spPr>
        <p:txBody>
          <a:bodyPr wrap="square" rtlCol="0">
            <a:spAutoFit/>
          </a:bodyPr>
          <a:lstStyle/>
          <a:p>
            <a:r>
              <a:rPr lang="en-US" sz="2400" b="1" dirty="0" smtClean="0">
                <a:blipFill dpi="0" rotWithShape="1">
                  <a:blip r:embed="rId9">
                    <a:extLst>
                      <a:ext uri="{28A0092B-C50C-407E-A947-70E740481C1C}">
                        <a14:useLocalDpi xmlns:a14="http://schemas.microsoft.com/office/drawing/2010/main" val="0"/>
                      </a:ext>
                    </a:extLst>
                  </a:blip>
                  <a:srcRect/>
                  <a:stretch>
                    <a:fillRect/>
                  </a:stretch>
                </a:blipFill>
              </a:rPr>
              <a:t>THEMA 1: VERVUILING</a:t>
            </a:r>
            <a:endParaRPr lang="nl-NL" sz="2400" b="1" dirty="0">
              <a:blipFill dpi="0" rotWithShape="1">
                <a:blip r:embed="rId9">
                  <a:extLst>
                    <a:ext uri="{28A0092B-C50C-407E-A947-70E740481C1C}">
                      <a14:useLocalDpi xmlns:a14="http://schemas.microsoft.com/office/drawing/2010/main" val="0"/>
                    </a:ext>
                  </a:extLst>
                </a:blip>
                <a:srcRect/>
                <a:stretch>
                  <a:fillRect/>
                </a:stretch>
              </a:blipFill>
            </a:endParaRPr>
          </a:p>
        </p:txBody>
      </p:sp>
      <p:sp>
        <p:nvSpPr>
          <p:cNvPr id="19" name="TextBox 18">
            <a:hlinkClick r:id="rId10" action="ppaction://hlinksldjump"/>
          </p:cNvPr>
          <p:cNvSpPr txBox="1"/>
          <p:nvPr/>
        </p:nvSpPr>
        <p:spPr>
          <a:xfrm>
            <a:off x="4367762" y="3352495"/>
            <a:ext cx="3317794" cy="830997"/>
          </a:xfrm>
          <a:prstGeom prst="rect">
            <a:avLst/>
          </a:prstGeom>
          <a:noFill/>
        </p:spPr>
        <p:txBody>
          <a:bodyPr wrap="square" rtlCol="0">
            <a:spAutoFit/>
          </a:bodyPr>
          <a:lstStyle>
            <a:defPPr>
              <a:defRPr lang="nl-NL"/>
            </a:defPPr>
            <a:lvl1pPr>
              <a:defRPr sz="2400" b="1">
                <a:blipFill dpi="0" rotWithShape="1">
                  <a:blip r:embed="rId9">
                    <a:extLst>
                      <a:ext uri="{28A0092B-C50C-407E-A947-70E740481C1C}">
                        <a14:useLocalDpi xmlns:a14="http://schemas.microsoft.com/office/drawing/2010/main" val="0"/>
                      </a:ext>
                    </a:extLst>
                  </a:blip>
                  <a:srcRect/>
                  <a:stretch>
                    <a:fillRect/>
                  </a:stretch>
                </a:blipFill>
              </a:defRPr>
            </a:lvl1pPr>
          </a:lstStyle>
          <a:p>
            <a:r>
              <a:rPr lang="en-US" dirty="0"/>
              <a:t>THEMA 2: VISSERIJ EN ZEERESERVATEN</a:t>
            </a:r>
            <a:endParaRPr lang="nl-NL" dirty="0"/>
          </a:p>
        </p:txBody>
      </p:sp>
      <p:sp>
        <p:nvSpPr>
          <p:cNvPr id="20" name="TextBox 19">
            <a:hlinkClick r:id="rId11" action="ppaction://hlinksldjump"/>
          </p:cNvPr>
          <p:cNvSpPr txBox="1"/>
          <p:nvPr/>
        </p:nvSpPr>
        <p:spPr>
          <a:xfrm>
            <a:off x="8368654" y="3361101"/>
            <a:ext cx="3121878" cy="830997"/>
          </a:xfrm>
          <a:prstGeom prst="rect">
            <a:avLst/>
          </a:prstGeom>
          <a:noFill/>
        </p:spPr>
        <p:txBody>
          <a:bodyPr wrap="square" rtlCol="0">
            <a:spAutoFit/>
          </a:bodyPr>
          <a:lstStyle/>
          <a:p>
            <a:r>
              <a:rPr lang="en-US" sz="2400" b="1" dirty="0">
                <a:blipFill dpi="0" rotWithShape="1">
                  <a:blip r:embed="rId9">
                    <a:extLst>
                      <a:ext uri="{28A0092B-C50C-407E-A947-70E740481C1C}">
                        <a14:useLocalDpi xmlns:a14="http://schemas.microsoft.com/office/drawing/2010/main" val="0"/>
                      </a:ext>
                    </a:extLst>
                  </a:blip>
                  <a:srcRect/>
                  <a:stretch>
                    <a:fillRect/>
                  </a:stretch>
                </a:blipFill>
              </a:rPr>
              <a:t>THEMA</a:t>
            </a:r>
            <a:r>
              <a:rPr lang="en-US" sz="2400" b="1" dirty="0" smtClean="0">
                <a:blipFill dpi="0" rotWithShape="1">
                  <a:blip r:embed="rId9">
                    <a:extLst>
                      <a:ext uri="{28A0092B-C50C-407E-A947-70E740481C1C}">
                        <a14:useLocalDpi xmlns:a14="http://schemas.microsoft.com/office/drawing/2010/main" val="0"/>
                      </a:ext>
                    </a:extLst>
                  </a:blip>
                  <a:srcRect/>
                  <a:stretch>
                    <a:fillRect/>
                  </a:stretch>
                </a:blipFill>
              </a:rPr>
              <a:t> 3: HET KLIMAAT VERANDERT</a:t>
            </a:r>
            <a:endParaRPr lang="nl-NL" sz="2400" b="1" dirty="0">
              <a:blipFill dpi="0" rotWithShape="1">
                <a:blip r:embed="rId9">
                  <a:extLst>
                    <a:ext uri="{28A0092B-C50C-407E-A947-70E740481C1C}">
                      <a14:useLocalDpi xmlns:a14="http://schemas.microsoft.com/office/drawing/2010/main" val="0"/>
                    </a:ext>
                  </a:extLst>
                </a:blip>
                <a:srcRect/>
                <a:stretch>
                  <a:fillRect/>
                </a:stretch>
              </a:blipFill>
            </a:endParaRPr>
          </a:p>
        </p:txBody>
      </p:sp>
      <p:pic>
        <p:nvPicPr>
          <p:cNvPr id="13" name="Picture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9997117">
            <a:off x="3147068" y="2875358"/>
            <a:ext cx="1058841" cy="971487"/>
          </a:xfrm>
          <a:prstGeom prst="rect">
            <a:avLst/>
          </a:prstGeom>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157973" y="2921497"/>
            <a:ext cx="1024746" cy="1100910"/>
          </a:xfrm>
          <a:prstGeom prst="rect">
            <a:avLst/>
          </a:prstGeom>
          <a:effectLst>
            <a:outerShdw blurRad="50800" dist="38100" dir="2700000" algn="tl" rotWithShape="0">
              <a:prstClr val="black">
                <a:alpha val="40000"/>
              </a:prstClr>
            </a:outerShdw>
          </a:effectLst>
        </p:spPr>
      </p:pic>
      <p:pic>
        <p:nvPicPr>
          <p:cNvPr id="22" name="Picture 2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1144485" y="2970048"/>
            <a:ext cx="956216" cy="724334"/>
          </a:xfrm>
          <a:prstGeom prst="rect">
            <a:avLst/>
          </a:prstGeom>
          <a:effectLst>
            <a:outerShdw blurRad="50800" dist="38100" dir="2700000" algn="tl" rotWithShape="0">
              <a:prstClr val="black">
                <a:alpha val="40000"/>
              </a:prstClr>
            </a:outerShdw>
          </a:effectLst>
        </p:spPr>
      </p:pic>
      <p:sp>
        <p:nvSpPr>
          <p:cNvPr id="28" name="Flowchart: Extract 27">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21" name="Flowchart: Extract 2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27" name="Picture 26"/>
          <p:cNvPicPr/>
          <p:nvPr/>
        </p:nvPicPr>
        <p:blipFill>
          <a:blip r:embed="rId15" cstate="print">
            <a:duotone>
              <a:prstClr val="black"/>
              <a:srgbClr val="88F818">
                <a:tint val="45000"/>
                <a:satMod val="400000"/>
              </a:srgbClr>
            </a:duotone>
            <a:extLst>
              <a:ext uri="{BEBA8EAE-BF5A-486C-A8C5-ECC9F3942E4B}">
                <a14:imgProps xmlns:a14="http://schemas.microsoft.com/office/drawing/2010/main">
                  <a14:imgLayer r:embed="rId1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320791" y="85499"/>
            <a:ext cx="2779910" cy="441625"/>
          </a:xfrm>
          <a:prstGeom prst="rect">
            <a:avLst/>
          </a:prstGeom>
        </p:spPr>
      </p:pic>
      <p:sp>
        <p:nvSpPr>
          <p:cNvPr id="23" name="TextBox 22"/>
          <p:cNvSpPr txBox="1"/>
          <p:nvPr/>
        </p:nvSpPr>
        <p:spPr>
          <a:xfrm>
            <a:off x="91298" y="527124"/>
            <a:ext cx="3922763" cy="923330"/>
          </a:xfrm>
          <a:prstGeom prst="rect">
            <a:avLst/>
          </a:prstGeom>
          <a:blipFill dpi="0" rotWithShape="1">
            <a:blip r:embed="rId17"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5400" b="1" dirty="0" smtClean="0">
                <a:solidFill>
                  <a:schemeClr val="bg1"/>
                </a:solidFill>
              </a:rPr>
              <a:t>AFSLUITING</a:t>
            </a:r>
            <a:endParaRPr lang="nl-NL" sz="5400" b="1" dirty="0">
              <a:solidFill>
                <a:schemeClr val="bg1"/>
              </a:solidFill>
            </a:endParaRPr>
          </a:p>
        </p:txBody>
      </p:sp>
      <p:sp>
        <p:nvSpPr>
          <p:cNvPr id="29" name="Rectangle 28"/>
          <p:cNvSpPr/>
          <p:nvPr/>
        </p:nvSpPr>
        <p:spPr>
          <a:xfrm>
            <a:off x="4468968" y="884109"/>
            <a:ext cx="4975420" cy="1200329"/>
          </a:xfrm>
          <a:prstGeom prst="rect">
            <a:avLst/>
          </a:prstGeom>
        </p:spPr>
        <p:txBody>
          <a:bodyPr wrap="square">
            <a:spAutoFit/>
          </a:bodyPr>
          <a:lstStyle/>
          <a:p>
            <a:pPr algn="ctr"/>
            <a:r>
              <a:rPr lang="en-US" sz="2400" dirty="0" smtClean="0">
                <a:solidFill>
                  <a:schemeClr val="accent6">
                    <a:lumMod val="75000"/>
                  </a:schemeClr>
                </a:solidFill>
              </a:rPr>
              <a:t>Wat kun je </a:t>
            </a:r>
            <a:r>
              <a:rPr lang="en-US" sz="2400" dirty="0" err="1" smtClean="0">
                <a:solidFill>
                  <a:schemeClr val="accent6">
                    <a:lumMod val="75000"/>
                  </a:schemeClr>
                </a:solidFill>
              </a:rPr>
              <a:t>zelf</a:t>
            </a:r>
            <a:r>
              <a:rPr lang="en-US" sz="2400" dirty="0" smtClean="0">
                <a:solidFill>
                  <a:schemeClr val="accent6">
                    <a:lumMod val="75000"/>
                  </a:schemeClr>
                </a:solidFill>
              </a:rPr>
              <a:t> </a:t>
            </a:r>
            <a:r>
              <a:rPr lang="en-US" sz="2400" dirty="0" err="1" smtClean="0">
                <a:solidFill>
                  <a:schemeClr val="accent6">
                    <a:lumMod val="75000"/>
                  </a:schemeClr>
                </a:solidFill>
              </a:rPr>
              <a:t>doen</a:t>
            </a:r>
            <a:r>
              <a:rPr lang="en-US" sz="2400" dirty="0" smtClean="0">
                <a:solidFill>
                  <a:schemeClr val="accent6">
                    <a:lumMod val="75000"/>
                  </a:schemeClr>
                </a:solidFill>
              </a:rPr>
              <a:t>? </a:t>
            </a:r>
          </a:p>
          <a:p>
            <a:pPr algn="ctr"/>
            <a:r>
              <a:rPr lang="en-US" sz="2400" dirty="0" err="1" smtClean="0">
                <a:solidFill>
                  <a:schemeClr val="accent6">
                    <a:lumMod val="75000"/>
                  </a:schemeClr>
                </a:solidFill>
              </a:rPr>
              <a:t>Stel</a:t>
            </a:r>
            <a:r>
              <a:rPr lang="en-US" sz="2400" dirty="0" smtClean="0">
                <a:solidFill>
                  <a:schemeClr val="accent6">
                    <a:lumMod val="75000"/>
                  </a:schemeClr>
                </a:solidFill>
              </a:rPr>
              <a:t> met de </a:t>
            </a:r>
            <a:r>
              <a:rPr lang="en-US" sz="2400" dirty="0" err="1" smtClean="0">
                <a:solidFill>
                  <a:schemeClr val="accent6">
                    <a:lumMod val="75000"/>
                  </a:schemeClr>
                </a:solidFill>
              </a:rPr>
              <a:t>klas</a:t>
            </a:r>
            <a:r>
              <a:rPr lang="en-US" sz="2400" dirty="0" smtClean="0">
                <a:solidFill>
                  <a:schemeClr val="accent6">
                    <a:lumMod val="75000"/>
                  </a:schemeClr>
                </a:solidFill>
              </a:rPr>
              <a:t> </a:t>
            </a:r>
            <a:r>
              <a:rPr lang="en-US" sz="2400" dirty="0" err="1" smtClean="0">
                <a:solidFill>
                  <a:schemeClr val="accent6">
                    <a:lumMod val="75000"/>
                  </a:schemeClr>
                </a:solidFill>
              </a:rPr>
              <a:t>één</a:t>
            </a:r>
            <a:r>
              <a:rPr lang="en-US" sz="2400" dirty="0" smtClean="0">
                <a:solidFill>
                  <a:schemeClr val="accent6">
                    <a:lumMod val="75000"/>
                  </a:schemeClr>
                </a:solidFill>
              </a:rPr>
              <a:t> </a:t>
            </a:r>
            <a:r>
              <a:rPr lang="en-US" sz="2400" dirty="0" err="1" smtClean="0">
                <a:solidFill>
                  <a:schemeClr val="accent6">
                    <a:lumMod val="75000"/>
                  </a:schemeClr>
                </a:solidFill>
              </a:rPr>
              <a:t>doel</a:t>
            </a:r>
            <a:r>
              <a:rPr lang="en-US" sz="2400" dirty="0" smtClean="0">
                <a:solidFill>
                  <a:schemeClr val="accent6">
                    <a:lumMod val="75000"/>
                  </a:schemeClr>
                </a:solidFill>
              </a:rPr>
              <a:t> </a:t>
            </a:r>
            <a:r>
              <a:rPr lang="en-US" sz="2400" dirty="0" err="1" smtClean="0">
                <a:solidFill>
                  <a:schemeClr val="accent6">
                    <a:lumMod val="75000"/>
                  </a:schemeClr>
                </a:solidFill>
              </a:rPr>
              <a:t>voor</a:t>
            </a:r>
            <a:r>
              <a:rPr lang="en-US" sz="2400" dirty="0" smtClean="0">
                <a:solidFill>
                  <a:schemeClr val="accent6">
                    <a:lumMod val="75000"/>
                  </a:schemeClr>
                </a:solidFill>
              </a:rPr>
              <a:t> de </a:t>
            </a:r>
            <a:r>
              <a:rPr lang="en-US" sz="2400" dirty="0" err="1" smtClean="0">
                <a:solidFill>
                  <a:schemeClr val="accent6">
                    <a:lumMod val="75000"/>
                  </a:schemeClr>
                </a:solidFill>
              </a:rPr>
              <a:t>komende</a:t>
            </a:r>
            <a:r>
              <a:rPr lang="en-US" sz="2400" dirty="0" smtClean="0">
                <a:solidFill>
                  <a:schemeClr val="accent6">
                    <a:lumMod val="75000"/>
                  </a:schemeClr>
                </a:solidFill>
              </a:rPr>
              <a:t> week.</a:t>
            </a:r>
            <a:endParaRPr lang="en-US" sz="2400" dirty="0">
              <a:solidFill>
                <a:schemeClr val="accent6">
                  <a:lumMod val="75000"/>
                </a:schemeClr>
              </a:solidFill>
            </a:endParaRPr>
          </a:p>
        </p:txBody>
      </p:sp>
    </p:spTree>
    <p:extLst>
      <p:ext uri="{BB962C8B-B14F-4D97-AF65-F5344CB8AC3E}">
        <p14:creationId xmlns:p14="http://schemas.microsoft.com/office/powerpoint/2010/main" val="27398476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5740" y="5270525"/>
            <a:ext cx="6311772" cy="1026341"/>
          </a:xfrm>
          <a:ln>
            <a:noFill/>
          </a:ln>
        </p:spPr>
        <p:txBody>
          <a:bodyPr>
            <a:noAutofit/>
          </a:bodyPr>
          <a:lstStyle/>
          <a:p>
            <a:pPr marL="0" indent="0">
              <a:buNone/>
            </a:pPr>
            <a:r>
              <a:rPr lang="en-US" sz="2400" b="1" dirty="0">
                <a:solidFill>
                  <a:schemeClr val="accent6">
                    <a:lumMod val="75000"/>
                  </a:schemeClr>
                </a:solidFill>
              </a:rPr>
              <a:t>Meer </a:t>
            </a:r>
            <a:r>
              <a:rPr lang="en-US" sz="2400" b="1" dirty="0" err="1">
                <a:solidFill>
                  <a:schemeClr val="accent6">
                    <a:lumMod val="75000"/>
                  </a:schemeClr>
                </a:solidFill>
              </a:rPr>
              <a:t>weten</a:t>
            </a:r>
            <a:r>
              <a:rPr lang="en-US" sz="2400" b="1" dirty="0">
                <a:solidFill>
                  <a:schemeClr val="accent6">
                    <a:lumMod val="75000"/>
                  </a:schemeClr>
                </a:solidFill>
              </a:rPr>
              <a:t> over Greenpeace of de </a:t>
            </a:r>
            <a:r>
              <a:rPr lang="en-US" sz="2400" b="1" dirty="0" err="1">
                <a:solidFill>
                  <a:schemeClr val="accent6">
                    <a:lumMod val="75000"/>
                  </a:schemeClr>
                </a:solidFill>
              </a:rPr>
              <a:t>oceanen</a:t>
            </a:r>
            <a:r>
              <a:rPr lang="en-US" sz="2400" b="1" dirty="0" smtClean="0">
                <a:solidFill>
                  <a:schemeClr val="accent6">
                    <a:lumMod val="75000"/>
                  </a:schemeClr>
                </a:solidFill>
              </a:rPr>
              <a:t>? </a:t>
            </a:r>
            <a:r>
              <a:rPr lang="en-US" sz="2400" b="1" dirty="0" err="1" smtClean="0">
                <a:solidFill>
                  <a:schemeClr val="accent6">
                    <a:lumMod val="75000"/>
                  </a:schemeClr>
                </a:solidFill>
              </a:rPr>
              <a:t>Kijk</a:t>
            </a:r>
            <a:r>
              <a:rPr lang="en-US" sz="2400" b="1" dirty="0" smtClean="0">
                <a:solidFill>
                  <a:schemeClr val="accent6">
                    <a:lumMod val="75000"/>
                  </a:schemeClr>
                </a:solidFill>
              </a:rPr>
              <a:t> </a:t>
            </a:r>
            <a:r>
              <a:rPr lang="en-US" sz="2400" b="1" dirty="0">
                <a:solidFill>
                  <a:schemeClr val="accent6">
                    <a:lumMod val="75000"/>
                  </a:schemeClr>
                </a:solidFill>
              </a:rPr>
              <a:t>op </a:t>
            </a:r>
            <a:r>
              <a:rPr lang="en-US" sz="2400" b="1" dirty="0" smtClean="0">
                <a:solidFill>
                  <a:schemeClr val="accent6">
                    <a:lumMod val="75000"/>
                  </a:schemeClr>
                </a:solidFill>
              </a:rPr>
              <a:t>Greenpeacekids.nl</a:t>
            </a:r>
          </a:p>
          <a:p>
            <a:pPr marL="0" indent="0">
              <a:buNone/>
            </a:pPr>
            <a:endParaRPr lang="nl-NL" sz="24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136" y="564287"/>
            <a:ext cx="6887417" cy="4017659"/>
          </a:xfrm>
          <a:prstGeom prst="rect">
            <a:avLst/>
          </a:prstGeom>
          <a:effectLst>
            <a:outerShdw blurRad="50800" dist="38100" dir="2700000" algn="tl" rotWithShape="0">
              <a:prstClr val="black">
                <a:alpha val="40000"/>
              </a:prstClr>
            </a:outerShdw>
          </a:effectLst>
        </p:spPr>
      </p:pic>
      <p:sp>
        <p:nvSpPr>
          <p:cNvPr id="7" name="Rectangular Callout 6"/>
          <p:cNvSpPr/>
          <p:nvPr/>
        </p:nvSpPr>
        <p:spPr>
          <a:xfrm>
            <a:off x="7805280" y="81100"/>
            <a:ext cx="3744622" cy="820615"/>
          </a:xfrm>
          <a:prstGeom prst="wedgeRectCallout">
            <a:avLst>
              <a:gd name="adj1" fmla="val -68359"/>
              <a:gd name="adj2" fmla="val 154083"/>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t>BEDANKT!</a:t>
            </a:r>
            <a:endParaRPr lang="nl-NL" sz="4400" b="1" dirty="0"/>
          </a:p>
        </p:txBody>
      </p:sp>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l="51303" t="28575" b="34058"/>
          <a:stretch/>
        </p:blipFill>
        <p:spPr>
          <a:xfrm>
            <a:off x="-1" y="6001987"/>
            <a:ext cx="3496259" cy="856014"/>
          </a:xfrm>
          <a:prstGeom prst="rect">
            <a:avLst/>
          </a:prstGeom>
        </p:spPr>
      </p:pic>
      <p:sp>
        <p:nvSpPr>
          <p:cNvPr id="11" name="Flowchart: Extract 1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40000"/>
              </a:prstClr>
            </a:outerShdw>
          </a:effectLst>
        </p:spPr>
      </p:pic>
      <p:pic>
        <p:nvPicPr>
          <p:cNvPr id="15" name="Picture 14"/>
          <p:cNvPicPr>
            <a:picLocks noChangeAspect="1"/>
          </p:cNvPicPr>
          <p:nvPr/>
        </p:nvPicPr>
        <p:blipFill>
          <a:blip r:embed="rId7"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567267" y="-157309"/>
            <a:ext cx="630937" cy="630937"/>
          </a:xfrm>
          <a:prstGeom prst="rect">
            <a:avLst/>
          </a:prstGeom>
        </p:spPr>
      </p:pic>
      <p:pic>
        <p:nvPicPr>
          <p:cNvPr id="17" name="Picture 16"/>
          <p:cNvPicPr>
            <a:picLocks noChangeAspect="1"/>
          </p:cNvPicPr>
          <p:nvPr/>
        </p:nvPicPr>
        <p:blipFill>
          <a:blip r:embed="rId8"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90951" y="677636"/>
            <a:ext cx="527453" cy="527453"/>
          </a:xfrm>
          <a:prstGeom prst="rect">
            <a:avLst/>
          </a:prstGeom>
        </p:spPr>
      </p:pic>
      <p:pic>
        <p:nvPicPr>
          <p:cNvPr id="18" name="Picture 17"/>
          <p:cNvPicPr>
            <a:picLocks noChangeAspect="1"/>
          </p:cNvPicPr>
          <p:nvPr/>
        </p:nvPicPr>
        <p:blipFill>
          <a:blip r:embed="rId9"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90409" y="1409097"/>
            <a:ext cx="484571" cy="484571"/>
          </a:xfrm>
          <a:prstGeom prst="rect">
            <a:avLst/>
          </a:prstGeom>
        </p:spPr>
      </p:pic>
      <p:pic>
        <p:nvPicPr>
          <p:cNvPr id="19" name="Picture 18"/>
          <p:cNvPicPr>
            <a:picLocks noChangeAspect="1"/>
          </p:cNvPicPr>
          <p:nvPr/>
        </p:nvPicPr>
        <p:blipFill>
          <a:blip r:embed="rId10"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15324" y="2140558"/>
            <a:ext cx="337536" cy="337536"/>
          </a:xfrm>
          <a:prstGeom prst="rect">
            <a:avLst/>
          </a:prstGeom>
        </p:spPr>
      </p:pic>
      <p:pic>
        <p:nvPicPr>
          <p:cNvPr id="16" name="Picture 15"/>
          <p:cNvPicPr/>
          <p:nvPr/>
        </p:nvPicPr>
        <p:blipFill>
          <a:blip r:embed="rId11" cstate="print">
            <a:duotone>
              <a:prstClr val="black"/>
              <a:srgbClr val="88F818">
                <a:tint val="45000"/>
                <a:satMod val="400000"/>
              </a:srgbClr>
            </a:duotone>
            <a:extLst>
              <a:ext uri="{BEBA8EAE-BF5A-486C-A8C5-ECC9F3942E4B}">
                <a14:imgProps xmlns:a14="http://schemas.microsoft.com/office/drawing/2010/main">
                  <a14:imgLayer r:embed="rId1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8446994" y="6490181"/>
            <a:ext cx="1620270" cy="257401"/>
          </a:xfrm>
          <a:prstGeom prst="rect">
            <a:avLst/>
          </a:prstGeom>
        </p:spPr>
      </p:pic>
    </p:spTree>
    <p:extLst>
      <p:ext uri="{BB962C8B-B14F-4D97-AF65-F5344CB8AC3E}">
        <p14:creationId xmlns:p14="http://schemas.microsoft.com/office/powerpoint/2010/main" val="25671006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057" y="469216"/>
            <a:ext cx="10515600" cy="1325563"/>
          </a:xfrm>
        </p:spPr>
        <p:txBody>
          <a:bodyPr/>
          <a:lstStyle/>
          <a:p>
            <a:endParaRPr lang="nl-NL"/>
          </a:p>
        </p:txBody>
      </p:sp>
      <p:pic>
        <p:nvPicPr>
          <p:cNvPr id="6" name="OOhN8mMUr5s"/>
          <p:cNvPicPr>
            <a:picLocks noGrp="1" noRot="1" noChangeAspect="1"/>
          </p:cNvPicPr>
          <p:nvPr>
            <p:ph idx="1"/>
            <a:videoFile r:link="rId1"/>
          </p:nvPr>
        </p:nvPicPr>
        <p:blipFill>
          <a:blip r:embed="rId4"/>
          <a:stretch>
            <a:fillRect/>
          </a:stretch>
        </p:blipFill>
        <p:spPr>
          <a:xfrm>
            <a:off x="2479221" y="630731"/>
            <a:ext cx="9154886" cy="5149623"/>
          </a:xfrm>
          <a:prstGeom prst="rect">
            <a:avLst/>
          </a:prstGeom>
        </p:spPr>
      </p:pic>
      <p:sp>
        <p:nvSpPr>
          <p:cNvPr id="4" name="Shape 638"/>
          <p:cNvSpPr txBox="1"/>
          <p:nvPr/>
        </p:nvSpPr>
        <p:spPr>
          <a:xfrm rot="21086802">
            <a:off x="-40821" y="5336807"/>
            <a:ext cx="2811903" cy="149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600" b="1" dirty="0">
              <a:solidFill>
                <a:srgbClr val="666666"/>
              </a:solidFill>
              <a:latin typeface="Calibri"/>
              <a:ea typeface="Calibri"/>
              <a:cs typeface="Calibri"/>
              <a:sym typeface="Calibri"/>
            </a:endParaRPr>
          </a:p>
          <a:p>
            <a:pPr marL="0" lvl="0" indent="0" algn="ctr" rtl="0">
              <a:spcBef>
                <a:spcPts val="0"/>
              </a:spcBef>
              <a:spcAft>
                <a:spcPts val="0"/>
              </a:spcAft>
              <a:buNone/>
            </a:pPr>
            <a:r>
              <a:rPr lang="en-US" sz="1600" b="1" dirty="0" smtClean="0">
                <a:solidFill>
                  <a:srgbClr val="666666"/>
                </a:solidFill>
                <a:latin typeface="Calibri"/>
                <a:ea typeface="Calibri"/>
                <a:cs typeface="Calibri"/>
                <a:sym typeface="Calibri"/>
              </a:rPr>
              <a:t>Tip </a:t>
            </a:r>
            <a:r>
              <a:rPr lang="en-US" sz="1600" b="1" dirty="0" err="1" smtClean="0">
                <a:solidFill>
                  <a:srgbClr val="666666"/>
                </a:solidFill>
                <a:latin typeface="Calibri"/>
                <a:ea typeface="Calibri"/>
                <a:cs typeface="Calibri"/>
                <a:sym typeface="Calibri"/>
              </a:rPr>
              <a:t>voor</a:t>
            </a:r>
            <a:r>
              <a:rPr lang="en-US" sz="1600" b="1" dirty="0" smtClean="0">
                <a:solidFill>
                  <a:srgbClr val="666666"/>
                </a:solidFill>
                <a:latin typeface="Calibri"/>
                <a:ea typeface="Calibri"/>
                <a:cs typeface="Calibri"/>
                <a:sym typeface="Calibri"/>
              </a:rPr>
              <a:t> de </a:t>
            </a:r>
            <a:r>
              <a:rPr lang="en-US" sz="1600" b="1" dirty="0" err="1" smtClean="0">
                <a:solidFill>
                  <a:srgbClr val="666666"/>
                </a:solidFill>
                <a:latin typeface="Calibri"/>
                <a:ea typeface="Calibri"/>
                <a:cs typeface="Calibri"/>
                <a:sym typeface="Calibri"/>
              </a:rPr>
              <a:t>muziekles</a:t>
            </a:r>
            <a:r>
              <a:rPr lang="en-US" sz="1600" b="1" dirty="0" smtClean="0">
                <a:solidFill>
                  <a:srgbClr val="666666"/>
                </a:solidFill>
                <a:latin typeface="Calibri"/>
                <a:ea typeface="Calibri"/>
                <a:cs typeface="Calibri"/>
                <a:sym typeface="Calibri"/>
              </a:rPr>
              <a:t>: </a:t>
            </a:r>
          </a:p>
          <a:p>
            <a:pPr marL="0" lvl="0" indent="0" algn="ctr" rtl="0">
              <a:spcBef>
                <a:spcPts val="0"/>
              </a:spcBef>
              <a:spcAft>
                <a:spcPts val="0"/>
              </a:spcAft>
              <a:buNone/>
            </a:pPr>
            <a:r>
              <a:rPr lang="en-US" sz="1600" b="1" dirty="0" smtClean="0">
                <a:solidFill>
                  <a:srgbClr val="666666"/>
                </a:solidFill>
                <a:latin typeface="Calibri"/>
                <a:ea typeface="Calibri"/>
                <a:cs typeface="Calibri"/>
                <a:sym typeface="Calibri"/>
              </a:rPr>
              <a:t>Plastic </a:t>
            </a:r>
            <a:r>
              <a:rPr lang="en-US" sz="1600" b="1" dirty="0" err="1">
                <a:solidFill>
                  <a:srgbClr val="666666"/>
                </a:solidFill>
                <a:latin typeface="Calibri"/>
                <a:ea typeface="Calibri"/>
                <a:cs typeface="Calibri"/>
                <a:sym typeface="Calibri"/>
              </a:rPr>
              <a:t>soep</a:t>
            </a:r>
            <a:r>
              <a:rPr lang="en-US" sz="1600" b="1" dirty="0">
                <a:solidFill>
                  <a:srgbClr val="666666"/>
                </a:solidFill>
                <a:latin typeface="Calibri"/>
                <a:ea typeface="Calibri"/>
                <a:cs typeface="Calibri"/>
                <a:sym typeface="Calibri"/>
              </a:rPr>
              <a:t> </a:t>
            </a:r>
            <a:r>
              <a:rPr lang="en-US" sz="1600" b="1" dirty="0" smtClean="0">
                <a:solidFill>
                  <a:srgbClr val="666666"/>
                </a:solidFill>
                <a:latin typeface="Calibri"/>
                <a:ea typeface="Calibri"/>
                <a:cs typeface="Calibri"/>
                <a:sym typeface="Calibri"/>
              </a:rPr>
              <a:t>- </a:t>
            </a:r>
            <a:r>
              <a:rPr lang="en-US" sz="1600" b="1" dirty="0" err="1" smtClean="0">
                <a:solidFill>
                  <a:srgbClr val="666666"/>
                </a:solidFill>
                <a:latin typeface="Calibri"/>
                <a:ea typeface="Calibri"/>
                <a:cs typeface="Calibri"/>
                <a:sym typeface="Calibri"/>
              </a:rPr>
              <a:t>Kinderen</a:t>
            </a:r>
            <a:r>
              <a:rPr lang="en-US" sz="1600" b="1" dirty="0" smtClean="0">
                <a:solidFill>
                  <a:srgbClr val="666666"/>
                </a:solidFill>
                <a:latin typeface="Calibri"/>
                <a:ea typeface="Calibri"/>
                <a:cs typeface="Calibri"/>
                <a:sym typeface="Calibri"/>
              </a:rPr>
              <a:t> </a:t>
            </a:r>
            <a:r>
              <a:rPr lang="en-US" sz="1600" b="1" dirty="0" err="1">
                <a:solidFill>
                  <a:srgbClr val="666666"/>
                </a:solidFill>
                <a:latin typeface="Calibri"/>
                <a:ea typeface="Calibri"/>
                <a:cs typeface="Calibri"/>
                <a:sym typeface="Calibri"/>
              </a:rPr>
              <a:t>voor</a:t>
            </a:r>
            <a:r>
              <a:rPr lang="en-US" sz="1600" b="1" dirty="0">
                <a:solidFill>
                  <a:srgbClr val="666666"/>
                </a:solidFill>
                <a:latin typeface="Calibri"/>
                <a:ea typeface="Calibri"/>
                <a:cs typeface="Calibri"/>
                <a:sym typeface="Calibri"/>
              </a:rPr>
              <a:t> </a:t>
            </a:r>
            <a:r>
              <a:rPr lang="en-US" sz="1600" b="1" dirty="0" err="1">
                <a:solidFill>
                  <a:srgbClr val="666666"/>
                </a:solidFill>
                <a:latin typeface="Calibri"/>
                <a:ea typeface="Calibri"/>
                <a:cs typeface="Calibri"/>
                <a:sym typeface="Calibri"/>
              </a:rPr>
              <a:t>kinderen</a:t>
            </a:r>
            <a:r>
              <a:rPr lang="en-US" sz="1600" b="1" dirty="0">
                <a:solidFill>
                  <a:srgbClr val="666666"/>
                </a:solidFill>
                <a:latin typeface="Calibri"/>
                <a:ea typeface="Calibri"/>
                <a:cs typeface="Calibri"/>
                <a:sym typeface="Calibri"/>
              </a:rPr>
              <a:t>. </a:t>
            </a:r>
            <a:endParaRPr sz="1600" b="1" dirty="0">
              <a:solidFill>
                <a:srgbClr val="666666"/>
              </a:solidFill>
              <a:latin typeface="Calibri"/>
              <a:ea typeface="Calibri"/>
              <a:cs typeface="Calibri"/>
              <a:sym typeface="Calibri"/>
            </a:endParaRPr>
          </a:p>
        </p:txBody>
      </p:sp>
      <p:sp>
        <p:nvSpPr>
          <p:cNvPr id="5" name="TextBox 4"/>
          <p:cNvSpPr txBox="1"/>
          <p:nvPr/>
        </p:nvSpPr>
        <p:spPr>
          <a:xfrm>
            <a:off x="91299" y="527124"/>
            <a:ext cx="2123582" cy="92333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5400" b="1" dirty="0" smtClean="0">
                <a:solidFill>
                  <a:schemeClr val="bg1"/>
                </a:solidFill>
              </a:rPr>
              <a:t>EXTRA</a:t>
            </a:r>
            <a:endParaRPr lang="nl-NL" sz="5400" b="1" dirty="0">
              <a:solidFill>
                <a:schemeClr val="bg1"/>
              </a:solidFill>
            </a:endParaRPr>
          </a:p>
        </p:txBody>
      </p:sp>
    </p:spTree>
    <p:extLst>
      <p:ext uri="{BB962C8B-B14F-4D97-AF65-F5344CB8AC3E}">
        <p14:creationId xmlns:p14="http://schemas.microsoft.com/office/powerpoint/2010/main" val="3149585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http://www.greenpeace.org/eu-unit/Global/eu-unit/image/2014/science%20la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0414" y="2550523"/>
            <a:ext cx="4759814" cy="3173210"/>
          </a:xfrm>
          <a:prstGeom prst="rect">
            <a:avLst/>
          </a:prstGeom>
          <a:effectLst>
            <a:outerShdw blurRad="50800" dist="38100" dir="2700000" algn="tl" rotWithShape="0">
              <a:prstClr val="black">
                <a:alpha val="40000"/>
              </a:prstClr>
            </a:outerShdw>
          </a:effectLs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97581" y="2580562"/>
            <a:ext cx="4791659" cy="3192443"/>
          </a:xfrm>
          <a:prstGeom prst="rect">
            <a:avLst/>
          </a:prstGeom>
          <a:effectLst>
            <a:outerShdw blurRad="50800" dist="38100" dir="2700000" algn="tl" rotWithShape="0">
              <a:prstClr val="black">
                <a:alpha val="40000"/>
              </a:prstClr>
            </a:outerShdw>
          </a:effectLst>
        </p:spPr>
      </p:pic>
      <p:pic>
        <p:nvPicPr>
          <p:cNvPr id="9" name="Picture 8"/>
          <p:cNvPicPr>
            <a:picLocks noChangeAspect="1"/>
          </p:cNvPicPr>
          <p:nvPr/>
        </p:nvPicPr>
        <p:blipFill>
          <a:blip r:embed="rId5">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ln>
            <a:noFill/>
          </a:ln>
          <a:effectLst>
            <a:softEdge rad="31750"/>
          </a:effectLst>
        </p:spPr>
      </p:pic>
      <p:sp>
        <p:nvSpPr>
          <p:cNvPr id="3" name="TextBox 2"/>
          <p:cNvSpPr txBox="1"/>
          <p:nvPr/>
        </p:nvSpPr>
        <p:spPr>
          <a:xfrm>
            <a:off x="91298" y="527124"/>
            <a:ext cx="5846923" cy="92333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5400" b="1" dirty="0" smtClean="0">
                <a:solidFill>
                  <a:prstClr val="white"/>
                </a:solidFill>
              </a:rPr>
              <a:t>LEVENDE OCEANEN</a:t>
            </a:r>
            <a:endParaRPr lang="nl-NL" sz="5400" b="1" dirty="0">
              <a:solidFill>
                <a:prstClr val="white"/>
              </a:solidFill>
            </a:endParaRPr>
          </a:p>
        </p:txBody>
      </p:sp>
      <p:pic>
        <p:nvPicPr>
          <p:cNvPr id="6" name="Picture 5"/>
          <p:cNvPicPr>
            <a:picLocks noChangeAspect="1"/>
          </p:cNvPicPr>
          <p:nvPr/>
        </p:nvPicPr>
        <p:blipFill rotWithShape="1">
          <a:blip r:embed="rId8">
            <a:duotone>
              <a:prstClr val="black"/>
              <a:srgbClr val="D9C3A5">
                <a:tint val="50000"/>
                <a:satMod val="180000"/>
              </a:srgbClr>
            </a:duotone>
            <a:extLst>
              <a:ext uri="{BEBA8EAE-BF5A-486C-A8C5-ECC9F3942E4B}">
                <a14:imgProps xmlns:a14="http://schemas.microsoft.com/office/drawing/2010/main">
                  <a14:imgLayer r:embed="rId9">
                    <a14:imgEffect>
                      <a14:colorTemperature colorTemp="5300"/>
                    </a14:imgEffect>
                    <a14:imgEffect>
                      <a14:brightnessContrast bright="-20000" contrast="20000"/>
                    </a14:imgEffect>
                  </a14:imgLayer>
                </a14:imgProps>
              </a:ex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14" name="Picture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466866">
            <a:off x="689692" y="4453040"/>
            <a:ext cx="1164981" cy="1164981"/>
          </a:xfrm>
          <a:prstGeom prst="rect">
            <a:avLst/>
          </a:prstGeom>
        </p:spPr>
      </p:pic>
      <p:pic>
        <p:nvPicPr>
          <p:cNvPr id="8" name="Picture 7"/>
          <p:cNvPicPr>
            <a:picLocks noChangeAspect="1"/>
          </p:cNvPicPr>
          <p:nvPr/>
        </p:nvPicPr>
        <p:blipFill>
          <a:blip r:embed="rId11">
            <a:extLst>
              <a:ext uri="{BEBA8EAE-BF5A-486C-A8C5-ECC9F3942E4B}">
                <a14:imgProps xmlns:a14="http://schemas.microsoft.com/office/drawing/2010/main">
                  <a14:imgLayer r:embed="rId12">
                    <a14:imgEffect>
                      <a14:backgroundRemoval t="9796" b="100000" l="0" r="94792">
                        <a14:foregroundMark x1="30833" y1="97143" x2="18958" y2="99184"/>
                      </a14:backgroundRemoval>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273928" y="4575000"/>
            <a:ext cx="4572000" cy="2333625"/>
          </a:xfrm>
          <a:prstGeom prst="rect">
            <a:avLst/>
          </a:prstGeom>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036106">
            <a:off x="2685946" y="5123998"/>
            <a:ext cx="1367183" cy="2046217"/>
          </a:xfrm>
          <a:prstGeom prst="rect">
            <a:avLst/>
          </a:prstGeom>
          <a:effectLst>
            <a:outerShdw blurRad="50800" dist="38100" dir="8100000" algn="tr" rotWithShape="0">
              <a:prstClr val="black">
                <a:alpha val="40000"/>
              </a:prstClr>
            </a:outerShdw>
          </a:effectLst>
        </p:spPr>
      </p:pic>
      <p:pic>
        <p:nvPicPr>
          <p:cNvPr id="13" name="Picture 1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4797769">
            <a:off x="8082757" y="5522851"/>
            <a:ext cx="1108248" cy="1657636"/>
          </a:xfrm>
          <a:prstGeom prst="rect">
            <a:avLst/>
          </a:prstGeom>
          <a:effectLst>
            <a:outerShdw blurRad="50800" dist="38100" dir="2700000" algn="tl" rotWithShape="0">
              <a:prstClr val="black">
                <a:alpha val="40000"/>
              </a:prstClr>
            </a:outerShdw>
          </a:effectLst>
        </p:spPr>
      </p:pic>
      <p:pic>
        <p:nvPicPr>
          <p:cNvPr id="25" name="Picture 24"/>
          <p:cNvPicPr>
            <a:picLocks noChangeAspect="1"/>
          </p:cNvPicPr>
          <p:nvPr/>
        </p:nvPicPr>
        <p:blipFill>
          <a:blip r:embed="rId15">
            <a:extLst>
              <a:ext uri="{BEBA8EAE-BF5A-486C-A8C5-ECC9F3942E4B}">
                <a14:imgProps xmlns:a14="http://schemas.microsoft.com/office/drawing/2010/main">
                  <a14:imgLayer r:embed="rId16">
                    <a14:imgEffect>
                      <a14:saturation sat="33000"/>
                    </a14:imgEffect>
                  </a14:imgLayer>
                </a14:imgProps>
              </a:ex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40000"/>
              </a:prstClr>
            </a:outerShdw>
            <a:softEdge rad="31750"/>
          </a:effectLst>
        </p:spPr>
      </p:pic>
      <p:sp>
        <p:nvSpPr>
          <p:cNvPr id="28" name="Flowchart: Extract 27">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solidFill>
                <a:prstClr val="white"/>
              </a:solidFill>
            </a:endParaRPr>
          </a:p>
        </p:txBody>
      </p:sp>
      <p:pic>
        <p:nvPicPr>
          <p:cNvPr id="30" name="Picture 2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rot="805442">
            <a:off x="10588239" y="4595106"/>
            <a:ext cx="1105033" cy="1443449"/>
          </a:xfrm>
          <a:prstGeom prst="rect">
            <a:avLst/>
          </a:prstGeom>
          <a:effectLst>
            <a:outerShdw blurRad="50800" dist="38100" dir="2700000" algn="tl" rotWithShape="0">
              <a:prstClr val="black">
                <a:alpha val="40000"/>
              </a:prstClr>
            </a:outerShdw>
          </a:effectLst>
        </p:spPr>
      </p:pic>
      <p:pic>
        <p:nvPicPr>
          <p:cNvPr id="18" name="Picture 17"/>
          <p:cNvPicPr/>
          <p:nvPr/>
        </p:nvPicPr>
        <p:blipFill>
          <a:blip r:embed="rId18" cstate="print">
            <a:duotone>
              <a:prstClr val="black"/>
              <a:srgbClr val="88F818">
                <a:tint val="45000"/>
                <a:satMod val="400000"/>
              </a:srgbClr>
            </a:duotone>
            <a:extLst>
              <a:ext uri="{BEBA8EAE-BF5A-486C-A8C5-ECC9F3942E4B}">
                <a14:imgProps xmlns:a14="http://schemas.microsoft.com/office/drawing/2010/main">
                  <a14:imgLayer r:embed="rId19">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320791" y="85499"/>
            <a:ext cx="2779910" cy="441625"/>
          </a:xfrm>
          <a:prstGeom prst="rect">
            <a:avLst/>
          </a:prstGeom>
        </p:spPr>
      </p:pic>
      <p:sp>
        <p:nvSpPr>
          <p:cNvPr id="19" name="TextBox 18"/>
          <p:cNvSpPr txBox="1"/>
          <p:nvPr/>
        </p:nvSpPr>
        <p:spPr>
          <a:xfrm>
            <a:off x="6178843" y="1828566"/>
            <a:ext cx="1764417" cy="523220"/>
          </a:xfrm>
          <a:prstGeom prst="rect">
            <a:avLst/>
          </a:prstGeom>
          <a:noFill/>
        </p:spPr>
        <p:txBody>
          <a:bodyPr wrap="square" rtlCol="0">
            <a:spAutoFit/>
          </a:bodyPr>
          <a:lstStyle/>
          <a:p>
            <a:pPr algn="ctr"/>
            <a:r>
              <a:rPr lang="en-US" sz="2800" dirty="0" smtClean="0">
                <a:solidFill>
                  <a:schemeClr val="bg1"/>
                </a:solidFill>
              </a:rPr>
              <a:t>Bali</a:t>
            </a:r>
            <a:endParaRPr lang="nl-NL" sz="2800" dirty="0">
              <a:solidFill>
                <a:schemeClr val="bg1"/>
              </a:solidFill>
            </a:endParaRPr>
          </a:p>
        </p:txBody>
      </p:sp>
      <p:sp>
        <p:nvSpPr>
          <p:cNvPr id="22" name="TextBox 21"/>
          <p:cNvSpPr txBox="1"/>
          <p:nvPr/>
        </p:nvSpPr>
        <p:spPr>
          <a:xfrm>
            <a:off x="1706987" y="1572131"/>
            <a:ext cx="9067758" cy="830997"/>
          </a:xfrm>
          <a:prstGeom prst="rect">
            <a:avLst/>
          </a:prstGeom>
          <a:noFill/>
        </p:spPr>
        <p:txBody>
          <a:bodyPr wrap="square" rtlCol="0">
            <a:spAutoFit/>
          </a:bodyPr>
          <a:lstStyle/>
          <a:p>
            <a:r>
              <a:rPr lang="en-US" sz="2400" dirty="0" smtClean="0">
                <a:solidFill>
                  <a:srgbClr val="5B8F22"/>
                </a:solidFill>
              </a:rPr>
              <a:t>Greenpeace </a:t>
            </a:r>
            <a:r>
              <a:rPr lang="en-US" sz="2400" dirty="0" err="1" smtClean="0">
                <a:solidFill>
                  <a:srgbClr val="5B8F22"/>
                </a:solidFill>
              </a:rPr>
              <a:t>helpt</a:t>
            </a:r>
            <a:r>
              <a:rPr lang="en-US" sz="2400" dirty="0" smtClean="0">
                <a:solidFill>
                  <a:srgbClr val="5B8F22"/>
                </a:solidFill>
              </a:rPr>
              <a:t> over de hele </a:t>
            </a:r>
            <a:r>
              <a:rPr lang="en-US" sz="2400" dirty="0" err="1" smtClean="0">
                <a:solidFill>
                  <a:srgbClr val="5B8F22"/>
                </a:solidFill>
              </a:rPr>
              <a:t>wereld</a:t>
            </a:r>
            <a:r>
              <a:rPr lang="en-US" sz="2400" dirty="0" smtClean="0">
                <a:solidFill>
                  <a:srgbClr val="5B8F22"/>
                </a:solidFill>
              </a:rPr>
              <a:t> </a:t>
            </a:r>
            <a:r>
              <a:rPr lang="en-US" sz="2400" dirty="0" err="1" smtClean="0">
                <a:solidFill>
                  <a:srgbClr val="5B8F22"/>
                </a:solidFill>
              </a:rPr>
              <a:t>mee</a:t>
            </a:r>
            <a:r>
              <a:rPr lang="en-US" sz="2400" dirty="0" smtClean="0">
                <a:solidFill>
                  <a:srgbClr val="5B8F22"/>
                </a:solidFill>
              </a:rPr>
              <a:t> om de </a:t>
            </a:r>
            <a:r>
              <a:rPr lang="en-US" sz="2400" dirty="0" err="1" smtClean="0">
                <a:solidFill>
                  <a:srgbClr val="5B8F22"/>
                </a:solidFill>
              </a:rPr>
              <a:t>oceanen</a:t>
            </a:r>
            <a:r>
              <a:rPr lang="en-US" sz="2400" dirty="0" smtClean="0">
                <a:solidFill>
                  <a:srgbClr val="5B8F22"/>
                </a:solidFill>
              </a:rPr>
              <a:t> </a:t>
            </a:r>
            <a:r>
              <a:rPr lang="en-US" sz="2400" dirty="0" err="1" smtClean="0">
                <a:solidFill>
                  <a:srgbClr val="5B8F22"/>
                </a:solidFill>
              </a:rPr>
              <a:t>te</a:t>
            </a:r>
            <a:r>
              <a:rPr lang="en-US" sz="2400" dirty="0" smtClean="0">
                <a:solidFill>
                  <a:srgbClr val="5B8F22"/>
                </a:solidFill>
              </a:rPr>
              <a:t> </a:t>
            </a:r>
            <a:r>
              <a:rPr lang="en-US" sz="2400" dirty="0" err="1" smtClean="0">
                <a:solidFill>
                  <a:srgbClr val="5B8F22"/>
                </a:solidFill>
              </a:rPr>
              <a:t>beschermen</a:t>
            </a:r>
            <a:r>
              <a:rPr lang="en-US" sz="2400" dirty="0" smtClean="0">
                <a:solidFill>
                  <a:srgbClr val="5B8F22"/>
                </a:solidFill>
              </a:rPr>
              <a:t>. </a:t>
            </a:r>
            <a:r>
              <a:rPr lang="en-US" sz="2400" dirty="0" err="1" smtClean="0">
                <a:solidFill>
                  <a:srgbClr val="5B8F22"/>
                </a:solidFill>
              </a:rPr>
              <a:t>Bijvoorbeeld</a:t>
            </a:r>
            <a:r>
              <a:rPr lang="en-US" sz="2400" dirty="0" smtClean="0">
                <a:solidFill>
                  <a:srgbClr val="5B8F22"/>
                </a:solidFill>
              </a:rPr>
              <a:t> door </a:t>
            </a:r>
            <a:r>
              <a:rPr lang="en-US" sz="2400" dirty="0" err="1" smtClean="0">
                <a:solidFill>
                  <a:srgbClr val="5B8F22"/>
                </a:solidFill>
              </a:rPr>
              <a:t>onderzoek</a:t>
            </a:r>
            <a:r>
              <a:rPr lang="en-US" sz="2400" dirty="0" smtClean="0">
                <a:solidFill>
                  <a:srgbClr val="5B8F22"/>
                </a:solidFill>
              </a:rPr>
              <a:t> </a:t>
            </a:r>
            <a:r>
              <a:rPr lang="en-US" sz="2400" dirty="0" err="1" smtClean="0">
                <a:solidFill>
                  <a:srgbClr val="5B8F22"/>
                </a:solidFill>
              </a:rPr>
              <a:t>te</a:t>
            </a:r>
            <a:r>
              <a:rPr lang="en-US" sz="2400" dirty="0" smtClean="0">
                <a:solidFill>
                  <a:srgbClr val="5B8F22"/>
                </a:solidFill>
              </a:rPr>
              <a:t> </a:t>
            </a:r>
            <a:r>
              <a:rPr lang="en-US" sz="2400" dirty="0" err="1" smtClean="0">
                <a:solidFill>
                  <a:srgbClr val="5B8F22"/>
                </a:solidFill>
              </a:rPr>
              <a:t>doen</a:t>
            </a:r>
            <a:r>
              <a:rPr lang="en-US" sz="2400" dirty="0" smtClean="0">
                <a:solidFill>
                  <a:srgbClr val="5B8F22"/>
                </a:solidFill>
              </a:rPr>
              <a:t> </a:t>
            </a:r>
            <a:r>
              <a:rPr lang="en-US" sz="2400" dirty="0" err="1" smtClean="0">
                <a:solidFill>
                  <a:srgbClr val="5B8F22"/>
                </a:solidFill>
              </a:rPr>
              <a:t>en</a:t>
            </a:r>
            <a:r>
              <a:rPr lang="en-US" sz="2400" dirty="0" smtClean="0">
                <a:solidFill>
                  <a:srgbClr val="5B8F22"/>
                </a:solidFill>
              </a:rPr>
              <a:t> </a:t>
            </a:r>
            <a:r>
              <a:rPr lang="en-US" sz="2400" dirty="0" err="1" smtClean="0">
                <a:solidFill>
                  <a:srgbClr val="5B8F22"/>
                </a:solidFill>
              </a:rPr>
              <a:t>actie</a:t>
            </a:r>
            <a:r>
              <a:rPr lang="en-US" sz="2400" dirty="0" smtClean="0">
                <a:solidFill>
                  <a:srgbClr val="5B8F22"/>
                </a:solidFill>
              </a:rPr>
              <a:t> </a:t>
            </a:r>
            <a:r>
              <a:rPr lang="en-US" sz="2400" dirty="0" err="1" smtClean="0">
                <a:solidFill>
                  <a:srgbClr val="5B8F22"/>
                </a:solidFill>
              </a:rPr>
              <a:t>te</a:t>
            </a:r>
            <a:r>
              <a:rPr lang="en-US" sz="2400" dirty="0" smtClean="0">
                <a:solidFill>
                  <a:srgbClr val="5B8F22"/>
                </a:solidFill>
              </a:rPr>
              <a:t> </a:t>
            </a:r>
            <a:r>
              <a:rPr lang="en-US" sz="2400" dirty="0" err="1" smtClean="0">
                <a:solidFill>
                  <a:srgbClr val="5B8F22"/>
                </a:solidFill>
              </a:rPr>
              <a:t>voeren</a:t>
            </a:r>
            <a:r>
              <a:rPr lang="en-US" sz="2400" dirty="0" smtClean="0">
                <a:solidFill>
                  <a:srgbClr val="5B8F22"/>
                </a:solidFill>
              </a:rPr>
              <a:t>.</a:t>
            </a:r>
            <a:endParaRPr lang="nl-NL" sz="2400" dirty="0">
              <a:solidFill>
                <a:srgbClr val="5B8F22"/>
              </a:solidFill>
            </a:endParaRPr>
          </a:p>
        </p:txBody>
      </p:sp>
    </p:spTree>
    <p:extLst>
      <p:ext uri="{BB962C8B-B14F-4D97-AF65-F5344CB8AC3E}">
        <p14:creationId xmlns:p14="http://schemas.microsoft.com/office/powerpoint/2010/main" val="1833636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world 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288" y="1529065"/>
            <a:ext cx="10058635" cy="554482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1298" y="527124"/>
            <a:ext cx="5846923" cy="92333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5400" b="1" dirty="0" smtClean="0">
                <a:solidFill>
                  <a:prstClr val="white"/>
                </a:solidFill>
              </a:rPr>
              <a:t>LEVENDE OCEANEN</a:t>
            </a:r>
            <a:endParaRPr lang="nl-NL" sz="5400" b="1" dirty="0">
              <a:solidFill>
                <a:prstClr val="white"/>
              </a:solidFill>
            </a:endParaRPr>
          </a:p>
        </p:txBody>
      </p:sp>
      <p:sp>
        <p:nvSpPr>
          <p:cNvPr id="28" name="Flowchart: Extract 27">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solidFill>
                <a:prstClr val="white"/>
              </a:solidFill>
            </a:endParaRPr>
          </a:p>
        </p:txBody>
      </p:sp>
      <p:pic>
        <p:nvPicPr>
          <p:cNvPr id="18" name="Picture 17"/>
          <p:cNvPicPr/>
          <p:nvPr/>
        </p:nvPicPr>
        <p:blipFill>
          <a:blip r:embed="rId5" cstate="print">
            <a:duotone>
              <a:prstClr val="black"/>
              <a:srgbClr val="88F818">
                <a:tint val="45000"/>
                <a:satMod val="400000"/>
              </a:srgbClr>
            </a:duotone>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320791" y="85499"/>
            <a:ext cx="2779910" cy="441625"/>
          </a:xfrm>
          <a:prstGeom prst="rect">
            <a:avLst/>
          </a:prstGeom>
        </p:spPr>
      </p:pic>
      <p:grpSp>
        <p:nvGrpSpPr>
          <p:cNvPr id="5" name="Group 4"/>
          <p:cNvGrpSpPr/>
          <p:nvPr/>
        </p:nvGrpSpPr>
        <p:grpSpPr>
          <a:xfrm>
            <a:off x="9320792" y="4020880"/>
            <a:ext cx="2322946" cy="1831448"/>
            <a:chOff x="6579650" y="1754571"/>
            <a:chExt cx="3429764" cy="2562873"/>
          </a:xfrm>
          <a:effectLst>
            <a:outerShdw blurRad="50800" dist="38100" dir="2700000" algn="tl" rotWithShape="0">
              <a:prstClr val="black">
                <a:alpha val="40000"/>
              </a:prstClr>
            </a:outerShdw>
          </a:effectLst>
        </p:grpSpPr>
        <p:pic>
          <p:nvPicPr>
            <p:cNvPr id="7" name="Picture 6"/>
            <p:cNvPicPr>
              <a:picLocks noChangeAspect="1"/>
            </p:cNvPicPr>
            <p:nvPr/>
          </p:nvPicPr>
          <p:blipFill>
            <a:blip r:embed="rId7"/>
            <a:stretch>
              <a:fillRect/>
            </a:stretch>
          </p:blipFill>
          <p:spPr>
            <a:xfrm>
              <a:off x="6676088" y="1817449"/>
              <a:ext cx="3333326" cy="2499995"/>
            </a:xfrm>
            <a:prstGeom prst="rect">
              <a:avLst/>
            </a:prstGeom>
          </p:spPr>
        </p:pic>
        <p:sp>
          <p:nvSpPr>
            <p:cNvPr id="19" name="TextBox 18"/>
            <p:cNvSpPr txBox="1"/>
            <p:nvPr/>
          </p:nvSpPr>
          <p:spPr>
            <a:xfrm>
              <a:off x="6579650" y="1754571"/>
              <a:ext cx="1395772" cy="523220"/>
            </a:xfrm>
            <a:prstGeom prst="rect">
              <a:avLst/>
            </a:prstGeom>
            <a:noFill/>
          </p:spPr>
          <p:txBody>
            <a:bodyPr wrap="square" rtlCol="0">
              <a:spAutoFit/>
            </a:bodyPr>
            <a:lstStyle/>
            <a:p>
              <a:pPr algn="ctr"/>
              <a:r>
                <a:rPr lang="en-US" sz="2800" dirty="0" smtClean="0">
                  <a:solidFill>
                    <a:schemeClr val="bg1"/>
                  </a:solidFill>
                </a:rPr>
                <a:t>Bali</a:t>
              </a:r>
              <a:endParaRPr lang="nl-NL" sz="2800" dirty="0">
                <a:solidFill>
                  <a:schemeClr val="bg1"/>
                </a:solidFill>
              </a:endParaRPr>
            </a:p>
          </p:txBody>
        </p:sp>
      </p:grpSp>
      <p:sp>
        <p:nvSpPr>
          <p:cNvPr id="23" name="Flowchart: Extract 22">
            <a:hlinkClick r:id="" action="ppaction://hlinkshowjump?jump=nextslide"/>
          </p:cNvPr>
          <p:cNvSpPr/>
          <p:nvPr/>
        </p:nvSpPr>
        <p:spPr>
          <a:xfrm rot="5400000">
            <a:off x="11654258" y="6288167"/>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10" name="Picture 9"/>
          <p:cNvPicPr>
            <a:picLocks noChangeAspect="1"/>
          </p:cNvPicPr>
          <p:nvPr/>
        </p:nvPicPr>
        <p:blipFill>
          <a:blip r:embed="rId8"/>
          <a:stretch>
            <a:fillRect/>
          </a:stretch>
        </p:blipFill>
        <p:spPr>
          <a:xfrm>
            <a:off x="532305" y="3519036"/>
            <a:ext cx="2114284" cy="1407658"/>
          </a:xfrm>
          <a:prstGeom prst="rect">
            <a:avLst/>
          </a:prstGeom>
          <a:effectLst>
            <a:outerShdw blurRad="50800" dist="38100" dir="2700000" algn="tl" rotWithShape="0">
              <a:prstClr val="black">
                <a:alpha val="40000"/>
              </a:prstClr>
            </a:outerShdw>
          </a:effectLst>
        </p:spPr>
      </p:pic>
      <p:sp>
        <p:nvSpPr>
          <p:cNvPr id="26" name="TextBox 25"/>
          <p:cNvSpPr txBox="1"/>
          <p:nvPr/>
        </p:nvSpPr>
        <p:spPr>
          <a:xfrm>
            <a:off x="399162" y="3497660"/>
            <a:ext cx="945343" cy="523220"/>
          </a:xfrm>
          <a:prstGeom prst="rect">
            <a:avLst/>
          </a:prstGeom>
          <a:noFill/>
        </p:spPr>
        <p:txBody>
          <a:bodyPr wrap="square" rtlCol="0">
            <a:spAutoFit/>
          </a:bodyPr>
          <a:lstStyle/>
          <a:p>
            <a:pPr algn="ctr"/>
            <a:r>
              <a:rPr lang="en-US" sz="2800" dirty="0" smtClean="0">
                <a:solidFill>
                  <a:schemeClr val="bg1"/>
                </a:solidFill>
              </a:rPr>
              <a:t>USA</a:t>
            </a:r>
            <a:endParaRPr lang="nl-NL" sz="2800" dirty="0">
              <a:solidFill>
                <a:schemeClr val="bg1"/>
              </a:solidFill>
            </a:endParaRPr>
          </a:p>
        </p:txBody>
      </p:sp>
      <p:pic>
        <p:nvPicPr>
          <p:cNvPr id="11" name="Picture 10"/>
          <p:cNvPicPr>
            <a:picLocks noChangeAspect="1"/>
          </p:cNvPicPr>
          <p:nvPr/>
        </p:nvPicPr>
        <p:blipFill rotWithShape="1">
          <a:blip r:embed="rId9"/>
          <a:srcRect l="15344" r="8794" b="17058"/>
          <a:stretch/>
        </p:blipFill>
        <p:spPr>
          <a:xfrm>
            <a:off x="4754879" y="4458139"/>
            <a:ext cx="2712721" cy="1974749"/>
          </a:xfrm>
          <a:prstGeom prst="rect">
            <a:avLst/>
          </a:prstGeom>
          <a:effectLst>
            <a:outerShdw blurRad="50800" dist="38100" dir="2700000" algn="tl" rotWithShape="0">
              <a:prstClr val="black">
                <a:alpha val="40000"/>
              </a:prstClr>
            </a:outerShdw>
          </a:effectLst>
        </p:spPr>
      </p:pic>
      <p:sp>
        <p:nvSpPr>
          <p:cNvPr id="27" name="TextBox 26"/>
          <p:cNvSpPr txBox="1"/>
          <p:nvPr/>
        </p:nvSpPr>
        <p:spPr>
          <a:xfrm>
            <a:off x="4754879" y="5929252"/>
            <a:ext cx="1306329" cy="523220"/>
          </a:xfrm>
          <a:prstGeom prst="rect">
            <a:avLst/>
          </a:prstGeom>
          <a:noFill/>
        </p:spPr>
        <p:txBody>
          <a:bodyPr wrap="square" rtlCol="0">
            <a:spAutoFit/>
          </a:bodyPr>
          <a:lstStyle/>
          <a:p>
            <a:pPr algn="ctr"/>
            <a:r>
              <a:rPr lang="en-US" sz="2800" dirty="0" smtClean="0">
                <a:solidFill>
                  <a:schemeClr val="bg1"/>
                </a:solidFill>
              </a:rPr>
              <a:t>Senegal</a:t>
            </a:r>
            <a:endParaRPr lang="nl-NL" sz="2800" dirty="0">
              <a:solidFill>
                <a:schemeClr val="bg1"/>
              </a:solidFill>
            </a:endParaRPr>
          </a:p>
        </p:txBody>
      </p:sp>
      <p:pic>
        <p:nvPicPr>
          <p:cNvPr id="15" name="Picture 14"/>
          <p:cNvPicPr>
            <a:picLocks noChangeAspect="1"/>
          </p:cNvPicPr>
          <p:nvPr/>
        </p:nvPicPr>
        <p:blipFill>
          <a:blip r:embed="rId10"/>
          <a:stretch>
            <a:fillRect/>
          </a:stretch>
        </p:blipFill>
        <p:spPr>
          <a:xfrm>
            <a:off x="5572106" y="1868238"/>
            <a:ext cx="2499856" cy="1666571"/>
          </a:xfrm>
          <a:prstGeom prst="rect">
            <a:avLst/>
          </a:prstGeom>
        </p:spPr>
      </p:pic>
      <p:sp>
        <p:nvSpPr>
          <p:cNvPr id="29" name="Title 28"/>
          <p:cNvSpPr txBox="1">
            <a:spLocks noGrp="1"/>
          </p:cNvSpPr>
          <p:nvPr>
            <p:ph type="title"/>
          </p:nvPr>
        </p:nvSpPr>
        <p:spPr>
          <a:xfrm>
            <a:off x="5242559" y="1841652"/>
            <a:ext cx="2082501" cy="48013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2800" b="1" dirty="0" err="1" smtClean="0">
                <a:solidFill>
                  <a:schemeClr val="bg1"/>
                </a:solidFill>
              </a:rPr>
              <a:t>Duitsland</a:t>
            </a:r>
            <a:endParaRPr lang="nl-NL" sz="2800" b="1" dirty="0">
              <a:solidFill>
                <a:schemeClr val="bg1"/>
              </a:solidFill>
            </a:endParaRPr>
          </a:p>
        </p:txBody>
      </p:sp>
      <p:sp>
        <p:nvSpPr>
          <p:cNvPr id="16" name="TextBox 15"/>
          <p:cNvSpPr txBox="1"/>
          <p:nvPr/>
        </p:nvSpPr>
        <p:spPr>
          <a:xfrm>
            <a:off x="7467600" y="1074839"/>
            <a:ext cx="9067758" cy="523220"/>
          </a:xfrm>
          <a:prstGeom prst="rect">
            <a:avLst/>
          </a:prstGeom>
          <a:noFill/>
        </p:spPr>
        <p:txBody>
          <a:bodyPr wrap="square" rtlCol="0">
            <a:spAutoFit/>
          </a:bodyPr>
          <a:lstStyle/>
          <a:p>
            <a:r>
              <a:rPr lang="en-US" sz="2800" dirty="0" err="1" smtClean="0">
                <a:solidFill>
                  <a:srgbClr val="5B8F22"/>
                </a:solidFill>
              </a:rPr>
              <a:t>Ook</a:t>
            </a:r>
            <a:r>
              <a:rPr lang="en-US" sz="2800" dirty="0" smtClean="0">
                <a:solidFill>
                  <a:srgbClr val="5B8F22"/>
                </a:solidFill>
              </a:rPr>
              <a:t> </a:t>
            </a:r>
            <a:r>
              <a:rPr lang="en-US" sz="2800" dirty="0" err="1" smtClean="0">
                <a:solidFill>
                  <a:srgbClr val="5B8F22"/>
                </a:solidFill>
              </a:rPr>
              <a:t>kinderen</a:t>
            </a:r>
            <a:r>
              <a:rPr lang="en-US" sz="2800" dirty="0" smtClean="0">
                <a:solidFill>
                  <a:srgbClr val="5B8F22"/>
                </a:solidFill>
              </a:rPr>
              <a:t> </a:t>
            </a:r>
            <a:r>
              <a:rPr lang="en-US" sz="2800" dirty="0" err="1" smtClean="0">
                <a:solidFill>
                  <a:srgbClr val="5B8F22"/>
                </a:solidFill>
              </a:rPr>
              <a:t>helpen</a:t>
            </a:r>
            <a:r>
              <a:rPr lang="en-US" sz="2800" dirty="0" smtClean="0">
                <a:solidFill>
                  <a:srgbClr val="5B8F22"/>
                </a:solidFill>
              </a:rPr>
              <a:t> </a:t>
            </a:r>
            <a:r>
              <a:rPr lang="en-US" sz="2800" dirty="0" err="1" smtClean="0">
                <a:solidFill>
                  <a:srgbClr val="5B8F22"/>
                </a:solidFill>
              </a:rPr>
              <a:t>mee</a:t>
            </a:r>
            <a:r>
              <a:rPr lang="en-US" sz="2800" dirty="0" smtClean="0">
                <a:solidFill>
                  <a:srgbClr val="5B8F22"/>
                </a:solidFill>
              </a:rPr>
              <a:t>!</a:t>
            </a:r>
            <a:endParaRPr lang="nl-NL" sz="2800" dirty="0">
              <a:solidFill>
                <a:srgbClr val="5B8F22"/>
              </a:solidFill>
            </a:endParaRPr>
          </a:p>
        </p:txBody>
      </p:sp>
    </p:spTree>
    <p:extLst>
      <p:ext uri="{BB962C8B-B14F-4D97-AF65-F5344CB8AC3E}">
        <p14:creationId xmlns:p14="http://schemas.microsoft.com/office/powerpoint/2010/main" val="4093216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ln>
            <a:noFill/>
          </a:ln>
          <a:effectLst>
            <a:softEdge rad="31750"/>
          </a:effectLst>
        </p:spPr>
      </p:pic>
      <p:sp>
        <p:nvSpPr>
          <p:cNvPr id="3" name="TextBox 2"/>
          <p:cNvSpPr txBox="1"/>
          <p:nvPr/>
        </p:nvSpPr>
        <p:spPr>
          <a:xfrm>
            <a:off x="91298" y="527124"/>
            <a:ext cx="5846923" cy="92333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5400" b="1" dirty="0" smtClean="0">
                <a:solidFill>
                  <a:prstClr val="white"/>
                </a:solidFill>
              </a:rPr>
              <a:t>LEVENDE OCEANEN</a:t>
            </a:r>
            <a:endParaRPr lang="nl-NL" sz="5400" b="1" dirty="0">
              <a:solidFill>
                <a:prstClr val="white"/>
              </a:solidFill>
            </a:endParaRPr>
          </a:p>
        </p:txBody>
      </p:sp>
      <p:pic>
        <p:nvPicPr>
          <p:cNvPr id="6" name="Picture 5"/>
          <p:cNvPicPr>
            <a:picLocks noChangeAspect="1"/>
          </p:cNvPicPr>
          <p:nvPr/>
        </p:nvPicPr>
        <p:blipFill rotWithShape="1">
          <a:blip r:embed="rId6">
            <a:duotone>
              <a:prstClr val="black"/>
              <a:srgbClr val="D9C3A5">
                <a:tint val="50000"/>
                <a:satMod val="180000"/>
              </a:srgbClr>
            </a:duotone>
            <a:extLst>
              <a:ext uri="{BEBA8EAE-BF5A-486C-A8C5-ECC9F3942E4B}">
                <a14:imgProps xmlns:a14="http://schemas.microsoft.com/office/drawing/2010/main">
                  <a14:imgLayer r:embed="rId7">
                    <a14:imgEffect>
                      <a14:colorTemperature colorTemp="5300"/>
                    </a14:imgEffect>
                    <a14:imgEffect>
                      <a14:brightnessContrast bright="-20000" contrast="20000"/>
                    </a14:imgEffect>
                  </a14:imgLayer>
                </a14:imgProps>
              </a:ex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466866">
            <a:off x="689692" y="4453040"/>
            <a:ext cx="1164981" cy="1164981"/>
          </a:xfrm>
          <a:prstGeom prst="rect">
            <a:avLst/>
          </a:prstGeom>
        </p:spPr>
      </p:pic>
      <p:pic>
        <p:nvPicPr>
          <p:cNvPr id="8" name="Picture 7"/>
          <p:cNvPicPr>
            <a:picLocks noChangeAspect="1"/>
          </p:cNvPicPr>
          <p:nvPr/>
        </p:nvPicPr>
        <p:blipFill>
          <a:blip r:embed="rId9">
            <a:extLst>
              <a:ext uri="{BEBA8EAE-BF5A-486C-A8C5-ECC9F3942E4B}">
                <a14:imgProps xmlns:a14="http://schemas.microsoft.com/office/drawing/2010/main">
                  <a14:imgLayer r:embed="rId10">
                    <a14:imgEffect>
                      <a14:backgroundRemoval t="9796" b="100000" l="0" r="94792">
                        <a14:foregroundMark x1="30833" y1="97143" x2="18958" y2="99184"/>
                      </a14:backgroundRemoval>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273928" y="4575000"/>
            <a:ext cx="4572000" cy="2333625"/>
          </a:xfrm>
          <a:prstGeom prst="rect">
            <a:avLst/>
          </a:prstGeom>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8036106">
            <a:off x="2685946" y="5123998"/>
            <a:ext cx="1367183" cy="2046217"/>
          </a:xfrm>
          <a:prstGeom prst="rect">
            <a:avLst/>
          </a:prstGeom>
          <a:effectLst>
            <a:outerShdw blurRad="50800" dist="38100" dir="8100000" algn="tr" rotWithShape="0">
              <a:prstClr val="black">
                <a:alpha val="40000"/>
              </a:prstClr>
            </a:outerShdw>
          </a:effectLst>
        </p:spPr>
      </p:pic>
      <p:pic>
        <p:nvPicPr>
          <p:cNvPr id="13" name="Picture 1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4797769">
            <a:off x="8082757" y="5522851"/>
            <a:ext cx="1108248" cy="1657636"/>
          </a:xfrm>
          <a:prstGeom prst="rect">
            <a:avLst/>
          </a:prstGeom>
          <a:effectLst>
            <a:outerShdw blurRad="50800" dist="38100" dir="2700000" algn="tl" rotWithShape="0">
              <a:prstClr val="black">
                <a:alpha val="40000"/>
              </a:prstClr>
            </a:outerShdw>
          </a:effectLst>
        </p:spPr>
      </p:pic>
      <p:pic>
        <p:nvPicPr>
          <p:cNvPr id="25" name="Picture 24"/>
          <p:cNvPicPr>
            <a:picLocks noChangeAspect="1"/>
          </p:cNvPicPr>
          <p:nvPr/>
        </p:nvPicPr>
        <p:blipFill>
          <a:blip r:embed="rId13">
            <a:extLst>
              <a:ext uri="{BEBA8EAE-BF5A-486C-A8C5-ECC9F3942E4B}">
                <a14:imgProps xmlns:a14="http://schemas.microsoft.com/office/drawing/2010/main">
                  <a14:imgLayer r:embed="rId14">
                    <a14:imgEffect>
                      <a14:saturation sat="33000"/>
                    </a14:imgEffect>
                  </a14:imgLayer>
                </a14:imgProps>
              </a:ex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40000"/>
              </a:prstClr>
            </a:outerShdw>
            <a:softEdge rad="31750"/>
          </a:effectLst>
        </p:spPr>
      </p:pic>
      <p:sp>
        <p:nvSpPr>
          <p:cNvPr id="28" name="Flowchart: Extract 27">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solidFill>
                <a:prstClr val="white"/>
              </a:solidFill>
            </a:endParaRPr>
          </a:p>
        </p:txBody>
      </p:sp>
      <p:pic>
        <p:nvPicPr>
          <p:cNvPr id="30" name="Picture 2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805442">
            <a:off x="10588239" y="4595106"/>
            <a:ext cx="1105033" cy="1443449"/>
          </a:xfrm>
          <a:prstGeom prst="rect">
            <a:avLst/>
          </a:prstGeom>
          <a:effectLst>
            <a:outerShdw blurRad="50800" dist="38100" dir="2700000" algn="tl" rotWithShape="0">
              <a:prstClr val="black">
                <a:alpha val="40000"/>
              </a:prstClr>
            </a:outerShdw>
          </a:effectLst>
        </p:spPr>
      </p:pic>
      <p:pic>
        <p:nvPicPr>
          <p:cNvPr id="18" name="Picture 17"/>
          <p:cNvPicPr/>
          <p:nvPr/>
        </p:nvPicPr>
        <p:blipFill>
          <a:blip r:embed="rId16" cstate="print">
            <a:duotone>
              <a:prstClr val="black"/>
              <a:srgbClr val="88F818">
                <a:tint val="45000"/>
                <a:satMod val="400000"/>
              </a:srgbClr>
            </a:duotone>
            <a:extLst>
              <a:ext uri="{BEBA8EAE-BF5A-486C-A8C5-ECC9F3942E4B}">
                <a14:imgProps xmlns:a14="http://schemas.microsoft.com/office/drawing/2010/main">
                  <a14:imgLayer r:embed="rId1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320791" y="85499"/>
            <a:ext cx="2779910" cy="441625"/>
          </a:xfrm>
          <a:prstGeom prst="rect">
            <a:avLst/>
          </a:prstGeom>
        </p:spPr>
      </p:pic>
      <p:pic>
        <p:nvPicPr>
          <p:cNvPr id="5" name="Picture 4">
            <a:hlinkClick r:id="rId18"/>
          </p:cNvPr>
          <p:cNvPicPr>
            <a:picLocks noChangeAspect="1"/>
          </p:cNvPicPr>
          <p:nvPr/>
        </p:nvPicPr>
        <p:blipFill rotWithShape="1">
          <a:blip r:embed="rId19"/>
          <a:srcRect l="15172" t="9656" r="16552" b="21839"/>
          <a:stretch/>
        </p:blipFill>
        <p:spPr>
          <a:xfrm>
            <a:off x="2894383" y="1612453"/>
            <a:ext cx="7064157" cy="39869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327761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502221" y="2039886"/>
            <a:ext cx="2698376" cy="2976282"/>
          </a:xfrm>
          <a:prstGeom prst="rect">
            <a:avLst/>
          </a:prstGeom>
          <a:noFill/>
        </p:spPr>
        <p:txBody>
          <a:bodyPr wrap="square" rtlCol="0">
            <a:spAutoFit/>
          </a:bodyPr>
          <a:lstStyle/>
          <a:p>
            <a:endParaRPr lang="nl-NL" dirty="0"/>
          </a:p>
        </p:txBody>
      </p:sp>
      <p:pic>
        <p:nvPicPr>
          <p:cNvPr id="15" name="Picture 14">
            <a:hlinkClick r:id="rId3" action="ppaction://hlinksldjump"/>
          </p:cNvPr>
          <p:cNvPicPr>
            <a:picLocks noChangeAspect="1"/>
          </p:cNvPicPr>
          <p:nvPr/>
        </p:nvPicPr>
        <p:blipFill rotWithShape="1">
          <a:blip r:embed="rId4">
            <a:extLst>
              <a:ext uri="{28A0092B-C50C-407E-A947-70E740481C1C}">
                <a14:useLocalDpi xmlns:a14="http://schemas.microsoft.com/office/drawing/2010/main" val="0"/>
              </a:ext>
            </a:extLst>
          </a:blip>
          <a:srcRect b="42895"/>
          <a:stretch/>
        </p:blipFill>
        <p:spPr>
          <a:xfrm>
            <a:off x="4333821" y="2279061"/>
            <a:ext cx="3488530" cy="2298607"/>
          </a:xfrm>
          <a:prstGeom prst="rect">
            <a:avLst/>
          </a:prstGeom>
          <a:ln w="50800">
            <a:solidFill>
              <a:schemeClr val="bg1"/>
            </a:solidFill>
          </a:ln>
          <a:effectLst>
            <a:outerShdw blurRad="50800" dist="38100" dir="2700000" algn="tl" rotWithShape="0">
              <a:prstClr val="black">
                <a:alpha val="40000"/>
              </a:prstClr>
            </a:outerShdw>
          </a:effectLst>
        </p:spPr>
      </p:pic>
      <p:pic>
        <p:nvPicPr>
          <p:cNvPr id="16" name="Picture 1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1761" y="2229551"/>
            <a:ext cx="3462366" cy="2308244"/>
          </a:xfrm>
          <a:prstGeom prst="rect">
            <a:avLst/>
          </a:prstGeom>
          <a:ln w="50800">
            <a:solidFill>
              <a:schemeClr val="bg1"/>
            </a:solidFill>
          </a:ln>
          <a:effectLst>
            <a:outerShdw blurRad="50800" dist="38100" dir="2700000" algn="tl" rotWithShape="0">
              <a:prstClr val="black">
                <a:alpha val="40000"/>
              </a:prstClr>
            </a:outerShdw>
          </a:effectLst>
        </p:spPr>
      </p:pic>
      <p:pic>
        <p:nvPicPr>
          <p:cNvPr id="17" name="Picture 16">
            <a:hlinkClick r:id="rId7" action="ppaction://hlinksldjump"/>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42045" y="2274242"/>
            <a:ext cx="3488530" cy="2308244"/>
          </a:xfrm>
          <a:prstGeom prst="rect">
            <a:avLst/>
          </a:prstGeom>
          <a:ln w="50800">
            <a:solidFill>
              <a:schemeClr val="bg1"/>
            </a:solidFill>
          </a:ln>
          <a:effectLst>
            <a:outerShdw blurRad="50800" dist="38100" dir="2700000" algn="tl" rotWithShape="0">
              <a:prstClr val="black">
                <a:alpha val="40000"/>
              </a:prstClr>
            </a:outerShdw>
          </a:effectLst>
        </p:spPr>
      </p:pic>
      <p:sp>
        <p:nvSpPr>
          <p:cNvPr id="18" name="TextBox 17">
            <a:hlinkClick r:id="rId9" action="ppaction://hlinksldjump"/>
          </p:cNvPr>
          <p:cNvSpPr txBox="1"/>
          <p:nvPr/>
        </p:nvSpPr>
        <p:spPr>
          <a:xfrm>
            <a:off x="393544" y="2268473"/>
            <a:ext cx="2677902" cy="830997"/>
          </a:xfrm>
          <a:prstGeom prst="rect">
            <a:avLst/>
          </a:prstGeom>
          <a:noFill/>
        </p:spPr>
        <p:txBody>
          <a:bodyPr wrap="square" rtlCol="0">
            <a:spAutoFit/>
          </a:bodyPr>
          <a:lstStyle/>
          <a:p>
            <a:r>
              <a:rPr lang="en-US" sz="2400" b="1" dirty="0" smtClean="0">
                <a:blipFill dpi="0" rotWithShape="1">
                  <a:blip r:embed="rId10">
                    <a:extLst>
                      <a:ext uri="{28A0092B-C50C-407E-A947-70E740481C1C}">
                        <a14:useLocalDpi xmlns:a14="http://schemas.microsoft.com/office/drawing/2010/main" val="0"/>
                      </a:ext>
                    </a:extLst>
                  </a:blip>
                  <a:srcRect/>
                  <a:stretch>
                    <a:fillRect/>
                  </a:stretch>
                </a:blipFill>
              </a:rPr>
              <a:t>THEMA 1: VERVUILING</a:t>
            </a:r>
            <a:endParaRPr lang="nl-NL" sz="2400" b="1" dirty="0">
              <a:blipFill dpi="0" rotWithShape="1">
                <a:blip r:embed="rId10">
                  <a:extLst>
                    <a:ext uri="{28A0092B-C50C-407E-A947-70E740481C1C}">
                      <a14:useLocalDpi xmlns:a14="http://schemas.microsoft.com/office/drawing/2010/main" val="0"/>
                    </a:ext>
                  </a:extLst>
                </a:blip>
                <a:srcRect/>
                <a:stretch>
                  <a:fillRect/>
                </a:stretch>
              </a:blipFill>
            </a:endParaRPr>
          </a:p>
        </p:txBody>
      </p:sp>
      <p:sp>
        <p:nvSpPr>
          <p:cNvPr id="19" name="TextBox 18">
            <a:hlinkClick r:id="rId11" action="ppaction://hlinksldjump"/>
          </p:cNvPr>
          <p:cNvSpPr txBox="1"/>
          <p:nvPr/>
        </p:nvSpPr>
        <p:spPr>
          <a:xfrm>
            <a:off x="4389292" y="2270455"/>
            <a:ext cx="3317794" cy="830997"/>
          </a:xfrm>
          <a:prstGeom prst="rect">
            <a:avLst/>
          </a:prstGeom>
          <a:noFill/>
        </p:spPr>
        <p:txBody>
          <a:bodyPr wrap="square" rtlCol="0">
            <a:spAutoFit/>
          </a:bodyPr>
          <a:lstStyle/>
          <a:p>
            <a:r>
              <a:rPr lang="en-US" sz="2400" b="1" dirty="0" smtClean="0">
                <a:blipFill dpi="0" rotWithShape="1">
                  <a:blip r:embed="rId10">
                    <a:extLst>
                      <a:ext uri="{28A0092B-C50C-407E-A947-70E740481C1C}">
                        <a14:useLocalDpi xmlns:a14="http://schemas.microsoft.com/office/drawing/2010/main" val="0"/>
                      </a:ext>
                    </a:extLst>
                  </a:blip>
                  <a:srcRect/>
                  <a:stretch>
                    <a:fillRect/>
                  </a:stretch>
                </a:blipFill>
              </a:rPr>
              <a:t>THEMA 2: VISSERIJ EN ZEERESERVATEN</a:t>
            </a:r>
            <a:endParaRPr lang="nl-NL" sz="2400" b="1" dirty="0">
              <a:blipFill dpi="0" rotWithShape="1">
                <a:blip r:embed="rId10">
                  <a:extLst>
                    <a:ext uri="{28A0092B-C50C-407E-A947-70E740481C1C}">
                      <a14:useLocalDpi xmlns:a14="http://schemas.microsoft.com/office/drawing/2010/main" val="0"/>
                    </a:ext>
                  </a:extLst>
                </a:blip>
                <a:srcRect/>
                <a:stretch>
                  <a:fillRect/>
                </a:stretch>
              </a:blipFill>
            </a:endParaRPr>
          </a:p>
        </p:txBody>
      </p:sp>
      <p:sp>
        <p:nvSpPr>
          <p:cNvPr id="20" name="TextBox 19">
            <a:hlinkClick r:id="rId12" action="ppaction://hlinksldjump"/>
          </p:cNvPr>
          <p:cNvSpPr txBox="1"/>
          <p:nvPr/>
        </p:nvSpPr>
        <p:spPr>
          <a:xfrm>
            <a:off x="8390184" y="2279061"/>
            <a:ext cx="3121878" cy="830997"/>
          </a:xfrm>
          <a:prstGeom prst="rect">
            <a:avLst/>
          </a:prstGeom>
          <a:noFill/>
        </p:spPr>
        <p:txBody>
          <a:bodyPr wrap="square" rtlCol="0">
            <a:spAutoFit/>
          </a:bodyPr>
          <a:lstStyle/>
          <a:p>
            <a:r>
              <a:rPr lang="en-US" sz="2400" b="1" dirty="0" smtClean="0">
                <a:blipFill dpi="0" rotWithShape="1">
                  <a:blip r:embed="rId10">
                    <a:extLst>
                      <a:ext uri="{28A0092B-C50C-407E-A947-70E740481C1C}">
                        <a14:useLocalDpi xmlns:a14="http://schemas.microsoft.com/office/drawing/2010/main" val="0"/>
                      </a:ext>
                    </a:extLst>
                  </a:blip>
                  <a:srcRect/>
                  <a:stretch>
                    <a:fillRect/>
                  </a:stretch>
                </a:blipFill>
              </a:rPr>
              <a:t>THEMA 3: HET KLIMAAT VERANDERT</a:t>
            </a:r>
            <a:endParaRPr lang="nl-NL" sz="2400" b="1" dirty="0">
              <a:blipFill dpi="0" rotWithShape="1">
                <a:blip r:embed="rId10">
                  <a:extLst>
                    <a:ext uri="{28A0092B-C50C-407E-A947-70E740481C1C}">
                      <a14:useLocalDpi xmlns:a14="http://schemas.microsoft.com/office/drawing/2010/main" val="0"/>
                    </a:ext>
                  </a:extLst>
                </a:blip>
                <a:srcRect/>
                <a:stretch>
                  <a:fillRect/>
                </a:stretch>
              </a:blipFill>
            </a:endParaRPr>
          </a:p>
        </p:txBody>
      </p:sp>
      <p:pic>
        <p:nvPicPr>
          <p:cNvPr id="13" name="Picture 1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19997117">
            <a:off x="3168598" y="1793318"/>
            <a:ext cx="1058841" cy="971487"/>
          </a:xfrm>
          <a:prstGeom prst="rect">
            <a:avLst/>
          </a:prstGeom>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179503" y="1839457"/>
            <a:ext cx="1024746" cy="1100910"/>
          </a:xfrm>
          <a:prstGeom prst="rect">
            <a:avLst/>
          </a:prstGeom>
          <a:effectLst>
            <a:outerShdw blurRad="50800" dist="38100" dir="2700000" algn="tl" rotWithShape="0">
              <a:prstClr val="black">
                <a:alpha val="40000"/>
              </a:prstClr>
            </a:outerShdw>
          </a:effectLst>
        </p:spPr>
      </p:pic>
      <p:pic>
        <p:nvPicPr>
          <p:cNvPr id="22" name="Picture 2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1166015" y="1888008"/>
            <a:ext cx="956216" cy="724334"/>
          </a:xfrm>
          <a:prstGeom prst="rect">
            <a:avLst/>
          </a:prstGeom>
          <a:effectLst>
            <a:outerShdw blurRad="50800" dist="38100" dir="2700000" algn="tl" rotWithShape="0">
              <a:prstClr val="black">
                <a:alpha val="40000"/>
              </a:prstClr>
            </a:outerShdw>
          </a:effectLst>
        </p:spPr>
      </p:pic>
      <p:sp>
        <p:nvSpPr>
          <p:cNvPr id="28" name="Flowchart: Extract 27">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21" name="Flowchart: Extract 2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27" name="Picture 26"/>
          <p:cNvPicPr/>
          <p:nvPr/>
        </p:nvPicPr>
        <p:blipFill>
          <a:blip r:embed="rId16" cstate="print">
            <a:duotone>
              <a:prstClr val="black"/>
              <a:srgbClr val="88F818">
                <a:tint val="45000"/>
                <a:satMod val="400000"/>
              </a:srgbClr>
            </a:duotone>
            <a:extLst>
              <a:ext uri="{BEBA8EAE-BF5A-486C-A8C5-ECC9F3942E4B}">
                <a14:imgProps xmlns:a14="http://schemas.microsoft.com/office/drawing/2010/main">
                  <a14:imgLayer r:embed="rId17">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320791" y="85499"/>
            <a:ext cx="2779910" cy="441625"/>
          </a:xfrm>
          <a:prstGeom prst="rect">
            <a:avLst/>
          </a:prstGeom>
        </p:spPr>
      </p:pic>
      <p:sp>
        <p:nvSpPr>
          <p:cNvPr id="23" name="TextBox 22"/>
          <p:cNvSpPr txBox="1"/>
          <p:nvPr/>
        </p:nvSpPr>
        <p:spPr>
          <a:xfrm>
            <a:off x="91298" y="527124"/>
            <a:ext cx="5846923" cy="923330"/>
          </a:xfrm>
          <a:prstGeom prst="rect">
            <a:avLst/>
          </a:prstGeom>
          <a:blipFill dpi="0" rotWithShape="1">
            <a:blip r:embed="rId18"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5400" b="1" dirty="0" smtClean="0">
                <a:solidFill>
                  <a:schemeClr val="bg1"/>
                </a:solidFill>
              </a:rPr>
              <a:t>LEVENDE OCEANEN</a:t>
            </a:r>
            <a:endParaRPr lang="nl-NL" sz="5400" b="1" dirty="0">
              <a:solidFill>
                <a:schemeClr val="bg1"/>
              </a:solidFill>
            </a:endParaRPr>
          </a:p>
        </p:txBody>
      </p:sp>
      <p:sp>
        <p:nvSpPr>
          <p:cNvPr id="29" name="TextBox 28"/>
          <p:cNvSpPr txBox="1"/>
          <p:nvPr/>
        </p:nvSpPr>
        <p:spPr>
          <a:xfrm>
            <a:off x="2337633" y="5214132"/>
            <a:ext cx="7480905" cy="954107"/>
          </a:xfrm>
          <a:prstGeom prst="rect">
            <a:avLst/>
          </a:prstGeom>
          <a:noFill/>
        </p:spPr>
        <p:txBody>
          <a:bodyPr wrap="square" rtlCol="0">
            <a:spAutoFit/>
          </a:bodyPr>
          <a:lstStyle/>
          <a:p>
            <a:pPr algn="ctr"/>
            <a:r>
              <a:rPr lang="en-US" sz="2800" dirty="0" smtClean="0">
                <a:solidFill>
                  <a:srgbClr val="5B8F22"/>
                </a:solidFill>
              </a:rPr>
              <a:t>Help </a:t>
            </a:r>
            <a:r>
              <a:rPr lang="en-US" sz="2800" dirty="0" err="1" smtClean="0">
                <a:solidFill>
                  <a:srgbClr val="5B8F22"/>
                </a:solidFill>
              </a:rPr>
              <a:t>jij</a:t>
            </a:r>
            <a:r>
              <a:rPr lang="en-US" sz="2800" dirty="0" smtClean="0">
                <a:solidFill>
                  <a:srgbClr val="5B8F22"/>
                </a:solidFill>
              </a:rPr>
              <a:t> </a:t>
            </a:r>
            <a:r>
              <a:rPr lang="en-US" sz="2800" dirty="0" err="1" smtClean="0">
                <a:solidFill>
                  <a:srgbClr val="5B8F22"/>
                </a:solidFill>
              </a:rPr>
              <a:t>mee</a:t>
            </a:r>
            <a:r>
              <a:rPr lang="en-US" sz="2800" dirty="0" smtClean="0">
                <a:solidFill>
                  <a:srgbClr val="5B8F22"/>
                </a:solidFill>
              </a:rPr>
              <a:t> de </a:t>
            </a:r>
            <a:r>
              <a:rPr lang="en-US" sz="2800" dirty="0" err="1" smtClean="0">
                <a:solidFill>
                  <a:srgbClr val="5B8F22"/>
                </a:solidFill>
              </a:rPr>
              <a:t>oceanen</a:t>
            </a:r>
            <a:r>
              <a:rPr lang="en-US" sz="2800" dirty="0" smtClean="0">
                <a:solidFill>
                  <a:srgbClr val="5B8F22"/>
                </a:solidFill>
              </a:rPr>
              <a:t> </a:t>
            </a:r>
            <a:r>
              <a:rPr lang="en-US" sz="2800" dirty="0" err="1" smtClean="0">
                <a:solidFill>
                  <a:srgbClr val="5B8F22"/>
                </a:solidFill>
              </a:rPr>
              <a:t>te</a:t>
            </a:r>
            <a:r>
              <a:rPr lang="en-US" sz="2800" dirty="0" smtClean="0">
                <a:solidFill>
                  <a:srgbClr val="5B8F22"/>
                </a:solidFill>
              </a:rPr>
              <a:t> </a:t>
            </a:r>
            <a:r>
              <a:rPr lang="en-US" sz="2800" dirty="0" err="1" smtClean="0">
                <a:solidFill>
                  <a:srgbClr val="5B8F22"/>
                </a:solidFill>
              </a:rPr>
              <a:t>beschermen</a:t>
            </a:r>
            <a:r>
              <a:rPr lang="en-US" sz="2800" dirty="0" smtClean="0">
                <a:solidFill>
                  <a:srgbClr val="5B8F22"/>
                </a:solidFill>
              </a:rPr>
              <a:t>? </a:t>
            </a:r>
          </a:p>
          <a:p>
            <a:pPr algn="ctr"/>
            <a:r>
              <a:rPr lang="en-US" sz="2800" dirty="0" smtClean="0">
                <a:solidFill>
                  <a:srgbClr val="5B8F22"/>
                </a:solidFill>
              </a:rPr>
              <a:t>Ga </a:t>
            </a:r>
            <a:r>
              <a:rPr lang="en-US" sz="2800" dirty="0" err="1" smtClean="0">
                <a:solidFill>
                  <a:srgbClr val="5B8F22"/>
                </a:solidFill>
              </a:rPr>
              <a:t>snel</a:t>
            </a:r>
            <a:r>
              <a:rPr lang="en-US" sz="2800" dirty="0" smtClean="0">
                <a:solidFill>
                  <a:srgbClr val="5B8F22"/>
                </a:solidFill>
              </a:rPr>
              <a:t> </a:t>
            </a:r>
            <a:r>
              <a:rPr lang="en-US" sz="2800" dirty="0" err="1" smtClean="0">
                <a:solidFill>
                  <a:srgbClr val="5B8F22"/>
                </a:solidFill>
              </a:rPr>
              <a:t>verder</a:t>
            </a:r>
            <a:r>
              <a:rPr lang="en-US" sz="2800" dirty="0" smtClean="0">
                <a:solidFill>
                  <a:srgbClr val="5B8F22"/>
                </a:solidFill>
              </a:rPr>
              <a:t>!</a:t>
            </a:r>
            <a:endParaRPr lang="nl-NL" sz="2800" dirty="0">
              <a:solidFill>
                <a:srgbClr val="5B8F22"/>
              </a:solidFill>
            </a:endParaRPr>
          </a:p>
        </p:txBody>
      </p:sp>
    </p:spTree>
    <p:extLst>
      <p:ext uri="{BB962C8B-B14F-4D97-AF65-F5344CB8AC3E}">
        <p14:creationId xmlns:p14="http://schemas.microsoft.com/office/powerpoint/2010/main" val="2155777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tretch>
            <a:fillRect/>
          </a:stretch>
        </p:blipFill>
        <p:spPr>
          <a:xfrm rot="4009021">
            <a:off x="5048193" y="5267423"/>
            <a:ext cx="1364598" cy="1919784"/>
          </a:xfrm>
          <a:prstGeom prst="rect">
            <a:avLst/>
          </a:prstGeom>
          <a:effectLst>
            <a:outerShdw blurRad="50800" dist="38100" dir="2700000" algn="tl" rotWithShape="0">
              <a:prstClr val="black">
                <a:alpha val="40000"/>
              </a:prstClr>
            </a:outerShdw>
          </a:effectLst>
        </p:spPr>
      </p:pic>
      <p:pic>
        <p:nvPicPr>
          <p:cNvPr id="31" name="Picture 30"/>
          <p:cNvPicPr>
            <a:picLocks noChangeAspect="1"/>
          </p:cNvPicPr>
          <p:nvPr/>
        </p:nvPicPr>
        <p:blipFill rotWithShape="1">
          <a:blip r:embed="rId5">
            <a:duotone>
              <a:schemeClr val="accent3">
                <a:shade val="45000"/>
                <a:satMod val="135000"/>
              </a:schemeClr>
              <a:prstClr val="white"/>
            </a:duotone>
            <a:extLst>
              <a:ext uri="{28A0092B-C50C-407E-A947-70E740481C1C}">
                <a14:useLocalDpi xmlns:a14="http://schemas.microsoft.com/office/drawing/2010/main" val="0"/>
              </a:ext>
            </a:extLst>
          </a:blip>
          <a:srcRect t="60170"/>
          <a:stretch/>
        </p:blipFill>
        <p:spPr>
          <a:xfrm>
            <a:off x="399162" y="-124594"/>
            <a:ext cx="11878771" cy="3143347"/>
          </a:xfrm>
          <a:prstGeom prst="rect">
            <a:avLst/>
          </a:prstGeom>
        </p:spPr>
      </p:pic>
      <p:pic>
        <p:nvPicPr>
          <p:cNvPr id="9" name="Picture 8"/>
          <p:cNvPicPr>
            <a:picLocks noChangeAspect="1"/>
          </p:cNvPicPr>
          <p:nvPr/>
        </p:nvPicPr>
        <p:blipFill>
          <a:blip r:embed="rId6">
            <a:extLst>
              <a:ext uri="{BEBA8EAE-BF5A-486C-A8C5-ECC9F3942E4B}">
                <a14:imgProps xmlns:a14="http://schemas.microsoft.com/office/drawing/2010/main">
                  <a14:imgLayer r:embed="rId7">
                    <a14:imgEffect>
                      <a14:saturation sat="33000"/>
                    </a14:imgEffect>
                  </a14:imgLayer>
                </a14:imgProps>
              </a:ext>
              <a:ext uri="{28A0092B-C50C-407E-A947-70E740481C1C}">
                <a14:useLocalDpi xmlns:a14="http://schemas.microsoft.com/office/drawing/2010/main" val="0"/>
              </a:ext>
            </a:extLst>
          </a:blip>
          <a:stretch>
            <a:fillRect/>
          </a:stretch>
        </p:blipFill>
        <p:spPr>
          <a:xfrm flipH="1">
            <a:off x="-623653" y="3766324"/>
            <a:ext cx="2846900" cy="2538412"/>
          </a:xfrm>
          <a:prstGeom prst="rect">
            <a:avLst/>
          </a:prstGeom>
          <a:ln>
            <a:noFill/>
          </a:ln>
          <a:effectLst>
            <a:softEdge rad="31750"/>
          </a:effectLst>
        </p:spPr>
      </p:pic>
      <p:pic>
        <p:nvPicPr>
          <p:cNvPr id="6" name="Picture 5"/>
          <p:cNvPicPr>
            <a:picLocks noChangeAspect="1"/>
          </p:cNvPicPr>
          <p:nvPr/>
        </p:nvPicPr>
        <p:blipFill rotWithShape="1">
          <a:blip r:embed="rId8">
            <a:duotone>
              <a:prstClr val="black"/>
              <a:srgbClr val="D9C3A5">
                <a:tint val="50000"/>
                <a:satMod val="180000"/>
              </a:srgbClr>
            </a:duotone>
            <a:extLst>
              <a:ext uri="{BEBA8EAE-BF5A-486C-A8C5-ECC9F3942E4B}">
                <a14:imgProps xmlns:a14="http://schemas.microsoft.com/office/drawing/2010/main">
                  <a14:imgLayer r:embed="rId9">
                    <a14:imgEffect>
                      <a14:colorTemperature colorTemp="5300"/>
                    </a14:imgEffect>
                    <a14:imgEffect>
                      <a14:brightnessContrast bright="-20000" contrast="20000"/>
                    </a14:imgEffect>
                  </a14:imgLayer>
                </a14:imgProps>
              </a:ext>
              <a:ext uri="{28A0092B-C50C-407E-A947-70E740481C1C}">
                <a14:useLocalDpi xmlns:a14="http://schemas.microsoft.com/office/drawing/2010/main" val="0"/>
              </a:ext>
            </a:extLst>
          </a:blip>
          <a:srcRect t="28575" b="30100"/>
          <a:stretch/>
        </p:blipFill>
        <p:spPr>
          <a:xfrm>
            <a:off x="3471253" y="5911327"/>
            <a:ext cx="7179598" cy="946673"/>
          </a:xfrm>
          <a:prstGeom prst="rect">
            <a:avLst/>
          </a:prstGeom>
        </p:spPr>
      </p:pic>
      <p:pic>
        <p:nvPicPr>
          <p:cNvPr id="14" name="Picture 1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466866">
            <a:off x="689692" y="4453040"/>
            <a:ext cx="1164981" cy="1164981"/>
          </a:xfrm>
          <a:prstGeom prst="rect">
            <a:avLst/>
          </a:prstGeom>
        </p:spPr>
      </p:pic>
      <p:pic>
        <p:nvPicPr>
          <p:cNvPr id="8" name="Picture 7"/>
          <p:cNvPicPr>
            <a:picLocks noChangeAspect="1"/>
          </p:cNvPicPr>
          <p:nvPr/>
        </p:nvPicPr>
        <p:blipFill>
          <a:blip r:embed="rId11">
            <a:extLst>
              <a:ext uri="{BEBA8EAE-BF5A-486C-A8C5-ECC9F3942E4B}">
                <a14:imgProps xmlns:a14="http://schemas.microsoft.com/office/drawing/2010/main">
                  <a14:imgLayer r:embed="rId12">
                    <a14:imgEffect>
                      <a14:backgroundRemoval t="9796" b="100000" l="0" r="94792">
                        <a14:foregroundMark x1="30833" y1="97143" x2="18958" y2="99184"/>
                      </a14:backgroundRemoval>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273928" y="4575000"/>
            <a:ext cx="4572000" cy="2333625"/>
          </a:xfrm>
          <a:prstGeom prst="rect">
            <a:avLst/>
          </a:prstGeom>
          <a:effectLst>
            <a:outerShdw blurRad="50800" dist="38100" dir="2700000" algn="tl" rotWithShape="0">
              <a:prstClr val="black">
                <a:alpha val="40000"/>
              </a:prstClr>
            </a:outerShdw>
          </a:effectLst>
        </p:spPr>
      </p:pic>
      <p:pic>
        <p:nvPicPr>
          <p:cNvPr id="12" name="Picture 1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8036106">
            <a:off x="2685946" y="5123998"/>
            <a:ext cx="1367183" cy="2046217"/>
          </a:xfrm>
          <a:prstGeom prst="rect">
            <a:avLst/>
          </a:prstGeom>
          <a:effectLst>
            <a:outerShdw blurRad="50800" dist="38100" dir="8100000" algn="tr" rotWithShape="0">
              <a:prstClr val="black">
                <a:alpha val="40000"/>
              </a:prstClr>
            </a:outerShdw>
          </a:effectLst>
        </p:spPr>
      </p:pic>
      <p:pic>
        <p:nvPicPr>
          <p:cNvPr id="13" name="Picture 1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4797769">
            <a:off x="8082757" y="5522851"/>
            <a:ext cx="1108248" cy="1657636"/>
          </a:xfrm>
          <a:prstGeom prst="rect">
            <a:avLst/>
          </a:prstGeom>
          <a:effectLst>
            <a:outerShdw blurRad="50800" dist="38100" dir="2700000" algn="tl" rotWithShape="0">
              <a:prstClr val="black">
                <a:alpha val="40000"/>
              </a:prstClr>
            </a:outerShdw>
          </a:effectLst>
        </p:spPr>
      </p:pic>
      <p:pic>
        <p:nvPicPr>
          <p:cNvPr id="25" name="Picture 24"/>
          <p:cNvPicPr>
            <a:picLocks noChangeAspect="1"/>
          </p:cNvPicPr>
          <p:nvPr/>
        </p:nvPicPr>
        <p:blipFill>
          <a:blip r:embed="rId15">
            <a:extLst>
              <a:ext uri="{BEBA8EAE-BF5A-486C-A8C5-ECC9F3942E4B}">
                <a14:imgProps xmlns:a14="http://schemas.microsoft.com/office/drawing/2010/main">
                  <a14:imgLayer r:embed="rId16">
                    <a14:imgEffect>
                      <a14:saturation sat="33000"/>
                    </a14:imgEffect>
                  </a14:imgLayer>
                </a14:imgProps>
              </a:ext>
              <a:ext uri="{28A0092B-C50C-407E-A947-70E740481C1C}">
                <a14:useLocalDpi xmlns:a14="http://schemas.microsoft.com/office/drawing/2010/main" val="0"/>
              </a:ext>
            </a:extLst>
          </a:blip>
          <a:stretch>
            <a:fillRect/>
          </a:stretch>
        </p:blipFill>
        <p:spPr>
          <a:xfrm flipH="1">
            <a:off x="10173594" y="1095375"/>
            <a:ext cx="2028825" cy="5762625"/>
          </a:xfrm>
          <a:prstGeom prst="rect">
            <a:avLst/>
          </a:prstGeom>
          <a:effectLst>
            <a:outerShdw blurRad="50800" dist="38100" dir="2700000" algn="tl" rotWithShape="0">
              <a:prstClr val="black">
                <a:alpha val="40000"/>
              </a:prstClr>
            </a:outerShdw>
            <a:softEdge rad="31750"/>
          </a:effectLst>
        </p:spPr>
      </p:pic>
      <p:sp>
        <p:nvSpPr>
          <p:cNvPr id="28" name="Flowchart: Extract 27">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30" name="Picture 2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rot="805442">
            <a:off x="10588239" y="4595106"/>
            <a:ext cx="1105033" cy="1443449"/>
          </a:xfrm>
          <a:prstGeom prst="rect">
            <a:avLst/>
          </a:prstGeom>
          <a:effectLst>
            <a:outerShdw blurRad="50800" dist="38100" dir="2700000" algn="tl" rotWithShape="0">
              <a:prstClr val="black">
                <a:alpha val="40000"/>
              </a:prstClr>
            </a:outerShdw>
          </a:effectLst>
        </p:spPr>
      </p:pic>
      <p:sp>
        <p:nvSpPr>
          <p:cNvPr id="20" name="TextBox 19"/>
          <p:cNvSpPr txBox="1"/>
          <p:nvPr/>
        </p:nvSpPr>
        <p:spPr>
          <a:xfrm>
            <a:off x="0" y="399911"/>
            <a:ext cx="4970035" cy="769441"/>
          </a:xfrm>
          <a:prstGeom prst="rect">
            <a:avLst/>
          </a:prstGeom>
          <a:blipFill dpi="0" rotWithShape="1">
            <a:blip r:embed="rId18"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1: VERVUILING</a:t>
            </a:r>
            <a:endParaRPr lang="nl-NL" sz="4400" b="1" dirty="0">
              <a:solidFill>
                <a:schemeClr val="bg1"/>
              </a:solidFill>
            </a:endParaRPr>
          </a:p>
        </p:txBody>
      </p:sp>
      <p:sp>
        <p:nvSpPr>
          <p:cNvPr id="21" name="Rectangle 20"/>
          <p:cNvSpPr/>
          <p:nvPr/>
        </p:nvSpPr>
        <p:spPr>
          <a:xfrm>
            <a:off x="2847250" y="2653426"/>
            <a:ext cx="6096000" cy="1200329"/>
          </a:xfrm>
          <a:prstGeom prst="rect">
            <a:avLst/>
          </a:prstGeom>
        </p:spPr>
        <p:txBody>
          <a:bodyPr>
            <a:spAutoFit/>
          </a:bodyPr>
          <a:lstStyle/>
          <a:p>
            <a:pPr lvl="0"/>
            <a:r>
              <a:rPr lang="nl-NL" sz="2400" b="1" dirty="0">
                <a:solidFill>
                  <a:srgbClr val="5B8F22"/>
                </a:solidFill>
              </a:rPr>
              <a:t>Je leert: </a:t>
            </a:r>
          </a:p>
          <a:p>
            <a:pPr marL="285750" indent="-285750">
              <a:buFont typeface="Arial" panose="020B0604020202020204" pitchFamily="34" charset="0"/>
              <a:buChar char="•"/>
            </a:pPr>
            <a:r>
              <a:rPr lang="nl-NL" sz="2400" b="1" dirty="0">
                <a:solidFill>
                  <a:srgbClr val="5B8F22"/>
                </a:solidFill>
              </a:rPr>
              <a:t>Hoe afval bij school in de zee terecht komt </a:t>
            </a:r>
          </a:p>
          <a:p>
            <a:pPr marL="285750" lvl="0" indent="-285750">
              <a:buFont typeface="Arial" panose="020B0604020202020204" pitchFamily="34" charset="0"/>
              <a:buChar char="•"/>
            </a:pPr>
            <a:r>
              <a:rPr lang="nl-NL" sz="2400" b="1" dirty="0">
                <a:solidFill>
                  <a:srgbClr val="5B8F22"/>
                </a:solidFill>
              </a:rPr>
              <a:t>Wat jij kan doen voor schone oceanen</a:t>
            </a:r>
          </a:p>
        </p:txBody>
      </p:sp>
      <p:pic>
        <p:nvPicPr>
          <p:cNvPr id="27" name="Picture 26"/>
          <p:cNvPicPr/>
          <p:nvPr/>
        </p:nvPicPr>
        <p:blipFill>
          <a:blip r:embed="rId19" cstate="print">
            <a:duotone>
              <a:prstClr val="black"/>
              <a:srgbClr val="88F818">
                <a:tint val="45000"/>
                <a:satMod val="400000"/>
              </a:srgbClr>
            </a:duotone>
            <a:extLst>
              <a:ext uri="{BEBA8EAE-BF5A-486C-A8C5-ECC9F3942E4B}">
                <a14:imgProps xmlns:a14="http://schemas.microsoft.com/office/drawing/2010/main">
                  <a14:imgLayer r:embed="rId20">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9407517" y="85499"/>
            <a:ext cx="2693184" cy="427848"/>
          </a:xfrm>
          <a:prstGeom prst="rect">
            <a:avLst/>
          </a:prstGeom>
        </p:spPr>
      </p:pic>
    </p:spTree>
    <p:extLst>
      <p:ext uri="{BB962C8B-B14F-4D97-AF65-F5344CB8AC3E}">
        <p14:creationId xmlns:p14="http://schemas.microsoft.com/office/powerpoint/2010/main" val="8705859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419251" y="2376040"/>
            <a:ext cx="2781204" cy="2308324"/>
          </a:xfrm>
          <a:prstGeom prst="rect">
            <a:avLst/>
          </a:prstGeom>
          <a:noFill/>
        </p:spPr>
        <p:txBody>
          <a:bodyPr wrap="square" rtlCol="0">
            <a:spAutoFit/>
          </a:bodyPr>
          <a:lstStyle/>
          <a:p>
            <a:r>
              <a:rPr lang="nl-NL" sz="2400" dirty="0">
                <a:solidFill>
                  <a:srgbClr val="5B8F22"/>
                </a:solidFill>
              </a:rPr>
              <a:t>Vervuiling van de oceanen is een groot probleem. </a:t>
            </a:r>
            <a:r>
              <a:rPr lang="nl-NL" sz="2400" dirty="0" smtClean="0">
                <a:solidFill>
                  <a:srgbClr val="5B8F22"/>
                </a:solidFill>
              </a:rPr>
              <a:t> Niet </a:t>
            </a:r>
            <a:r>
              <a:rPr lang="nl-NL" sz="2400" dirty="0">
                <a:solidFill>
                  <a:srgbClr val="5B8F22"/>
                </a:solidFill>
              </a:rPr>
              <a:t>alleen </a:t>
            </a:r>
            <a:r>
              <a:rPr lang="nl-NL" sz="2400" dirty="0" smtClean="0">
                <a:solidFill>
                  <a:srgbClr val="5B8F22"/>
                </a:solidFill>
              </a:rPr>
              <a:t>zeedieren, </a:t>
            </a:r>
            <a:r>
              <a:rPr lang="nl-NL" sz="2400" dirty="0">
                <a:solidFill>
                  <a:srgbClr val="5B8F22"/>
                </a:solidFill>
              </a:rPr>
              <a:t>maar ook vogels hebben er last van</a:t>
            </a:r>
            <a:r>
              <a:rPr lang="nl-NL" sz="2400" b="1" dirty="0" smtClean="0">
                <a:solidFill>
                  <a:srgbClr val="5B8F22"/>
                </a:solidFill>
              </a:rPr>
              <a:t>.</a:t>
            </a:r>
            <a:endParaRPr lang="nl-NL" sz="2400" b="1" dirty="0">
              <a:solidFill>
                <a:srgbClr val="5B8F22"/>
              </a:solidFill>
            </a:endParaRPr>
          </a:p>
        </p:txBody>
      </p:sp>
      <p:sp>
        <p:nvSpPr>
          <p:cNvPr id="12" name="TextBox 11"/>
          <p:cNvSpPr txBox="1"/>
          <p:nvPr/>
        </p:nvSpPr>
        <p:spPr>
          <a:xfrm>
            <a:off x="0" y="399911"/>
            <a:ext cx="4970035" cy="76944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txBody>
          <a:bodyPr wrap="square" rtlCol="0">
            <a:spAutoFit/>
          </a:bodyPr>
          <a:lstStyle/>
          <a:p>
            <a:r>
              <a:rPr lang="en-US" sz="4400" b="1" dirty="0" smtClean="0">
                <a:solidFill>
                  <a:schemeClr val="bg1"/>
                </a:solidFill>
              </a:rPr>
              <a:t> 1: VERVUILING</a:t>
            </a:r>
            <a:endParaRPr lang="nl-NL" sz="4400" b="1" dirty="0">
              <a:solidFill>
                <a:schemeClr val="bg1"/>
              </a:solidFill>
            </a:endParaRPr>
          </a:p>
        </p:txBody>
      </p:sp>
      <p:sp>
        <p:nvSpPr>
          <p:cNvPr id="13" name="TextBox 12"/>
          <p:cNvSpPr txBox="1"/>
          <p:nvPr/>
        </p:nvSpPr>
        <p:spPr>
          <a:xfrm>
            <a:off x="31800" y="1403178"/>
            <a:ext cx="2444413" cy="830997"/>
          </a:xfrm>
          <a:prstGeom prst="rect">
            <a:avLst/>
          </a:prstGeom>
          <a:noFill/>
        </p:spPr>
        <p:txBody>
          <a:bodyPr wrap="square" rtlCol="0">
            <a:spAutoFit/>
          </a:bodyPr>
          <a:lstStyle/>
          <a:p>
            <a:r>
              <a:rPr lang="en-US" sz="2400" dirty="0" err="1" smtClean="0">
                <a:solidFill>
                  <a:srgbClr val="5B8F22"/>
                </a:solidFill>
                <a:latin typeface="Kristen ITC" panose="03050502040202030202" pitchFamily="66" charset="0"/>
              </a:rPr>
              <a:t>Bekijk</a:t>
            </a:r>
            <a:r>
              <a:rPr lang="en-US" sz="2400" dirty="0" smtClean="0">
                <a:solidFill>
                  <a:srgbClr val="5B8F22"/>
                </a:solidFill>
                <a:latin typeface="Kristen ITC" panose="03050502040202030202" pitchFamily="66" charset="0"/>
              </a:rPr>
              <a:t> het </a:t>
            </a:r>
            <a:r>
              <a:rPr lang="en-US" sz="2400" u="sng" dirty="0" smtClean="0">
                <a:solidFill>
                  <a:srgbClr val="5B8F22"/>
                </a:solidFill>
                <a:latin typeface="Kristen ITC" panose="03050502040202030202" pitchFamily="66" charset="0"/>
                <a:hlinkClick r:id="rId5"/>
              </a:rPr>
              <a:t>filmpje</a:t>
            </a:r>
            <a:endParaRPr lang="nl-NL" sz="2400" u="sng" dirty="0">
              <a:solidFill>
                <a:srgbClr val="5B8F22"/>
              </a:solidFill>
              <a:latin typeface="Kristen ITC" panose="03050502040202030202" pitchFamily="66" charset="0"/>
            </a:endParaRPr>
          </a:p>
        </p:txBody>
      </p:sp>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19251" y="4763934"/>
            <a:ext cx="1546506" cy="2020123"/>
          </a:xfrm>
          <a:prstGeom prst="rect">
            <a:avLst/>
          </a:prstGeom>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72220" y="329399"/>
            <a:ext cx="3539341" cy="1967071"/>
          </a:xfrm>
          <a:prstGeom prst="rect">
            <a:avLst/>
          </a:prstGeom>
          <a:effectLst>
            <a:outerShdw blurRad="50800" dist="38100" dir="2700000" algn="tl" rotWithShape="0">
              <a:prstClr val="black">
                <a:alpha val="40000"/>
              </a:prstClr>
            </a:outerShdw>
          </a:effectLst>
        </p:spPr>
      </p:pic>
      <p:sp>
        <p:nvSpPr>
          <p:cNvPr id="16" name="Arc 15"/>
          <p:cNvSpPr/>
          <p:nvPr/>
        </p:nvSpPr>
        <p:spPr>
          <a:xfrm rot="18794602" flipH="1">
            <a:off x="1090150" y="2049840"/>
            <a:ext cx="386176" cy="2064081"/>
          </a:xfrm>
          <a:prstGeom prst="arc">
            <a:avLst>
              <a:gd name="adj1" fmla="val 16200000"/>
              <a:gd name="adj2" fmla="val 17364358"/>
            </a:avLst>
          </a:prstGeom>
          <a:ln w="28575">
            <a:solidFill>
              <a:srgbClr val="92D050"/>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pic>
        <p:nvPicPr>
          <p:cNvPr id="3" name="Picture 2"/>
          <p:cNvPicPr>
            <a:picLocks noChangeAspect="1"/>
          </p:cNvPicPr>
          <p:nvPr/>
        </p:nvPicPr>
        <p:blipFill>
          <a:blip r:embed="rId8" cstate="print">
            <a:extLst>
              <a:ext uri="{BEBA8EAE-BF5A-486C-A8C5-ECC9F3942E4B}">
                <a14:imgProps xmlns:a14="http://schemas.microsoft.com/office/drawing/2010/main">
                  <a14:imgLayer r:embed="rId9">
                    <a14:imgEffect>
                      <a14:backgroundRemoval t="2600" b="96800" l="10000" r="90000"/>
                    </a14:imgEffect>
                  </a14:imgLayer>
                </a14:imgProps>
              </a:ext>
              <a:ext uri="{28A0092B-C50C-407E-A947-70E740481C1C}">
                <a14:useLocalDpi xmlns:a14="http://schemas.microsoft.com/office/drawing/2010/main" val="0"/>
              </a:ext>
            </a:extLst>
          </a:blip>
          <a:stretch>
            <a:fillRect/>
          </a:stretch>
        </p:blipFill>
        <p:spPr>
          <a:xfrm rot="1433779">
            <a:off x="10437139" y="4866591"/>
            <a:ext cx="1255285" cy="1255285"/>
          </a:xfrm>
          <a:prstGeom prst="rect">
            <a:avLst/>
          </a:prstGeom>
          <a:effectLst>
            <a:outerShdw blurRad="50800" dist="38100" dir="2700000" algn="tl" rotWithShape="0">
              <a:prstClr val="black">
                <a:alpha val="40000"/>
              </a:prstClr>
            </a:outerShdw>
          </a:effectLst>
        </p:spPr>
      </p:pic>
      <p:sp>
        <p:nvSpPr>
          <p:cNvPr id="15" name="Flowchart: Extract 14">
            <a:hlinkClick r:id="" action="ppaction://hlinkshowjump?jump=nextslide"/>
          </p:cNvPr>
          <p:cNvSpPr/>
          <p:nvPr/>
        </p:nvSpPr>
        <p:spPr>
          <a:xfrm rot="5400000">
            <a:off x="11654260" y="6298603"/>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sp>
        <p:nvSpPr>
          <p:cNvPr id="21" name="Flowchart: Extract 20">
            <a:hlinkClick r:id="" action="ppaction://hlinkshowjump?jump=previousslide"/>
          </p:cNvPr>
          <p:cNvSpPr/>
          <p:nvPr/>
        </p:nvSpPr>
        <p:spPr>
          <a:xfrm rot="5400000" flipH="1" flipV="1">
            <a:off x="207693" y="6288166"/>
            <a:ext cx="382939" cy="509946"/>
          </a:xfrm>
          <a:prstGeom prst="flowChartExtra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nl-NL"/>
          </a:p>
        </p:txBody>
      </p:sp>
      <p:pic>
        <p:nvPicPr>
          <p:cNvPr id="2" name="zJIZ3mO0PUQ"/>
          <p:cNvPicPr>
            <a:picLocks noRot="1" noChangeAspect="1"/>
          </p:cNvPicPr>
          <p:nvPr>
            <a:videoFile r:link="rId1"/>
          </p:nvPr>
        </p:nvPicPr>
        <p:blipFill>
          <a:blip r:embed="rId10"/>
          <a:stretch>
            <a:fillRect/>
          </a:stretch>
        </p:blipFill>
        <p:spPr>
          <a:xfrm>
            <a:off x="1308129" y="1880971"/>
            <a:ext cx="7966620" cy="4481224"/>
          </a:xfrm>
          <a:prstGeom prst="rect">
            <a:avLst/>
          </a:prstGeom>
          <a:solidFill>
            <a:srgbClr val="FFFFFF">
              <a:shade val="85000"/>
            </a:srgbClr>
          </a:solidFill>
          <a:ln w="88900" cap="sq">
            <a:solidFill>
              <a:srgbClr val="FFFFFF"/>
            </a:solidFill>
            <a:prstDash val="solid"/>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446219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70AD47"/>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58549</TotalTime>
  <Words>2622</Words>
  <Application>Microsoft Office PowerPoint</Application>
  <PresentationFormat>Widescreen</PresentationFormat>
  <Paragraphs>304</Paragraphs>
  <Slides>33</Slides>
  <Notes>30</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Calibri</vt:lpstr>
      <vt:lpstr>Calibri Light</vt:lpstr>
      <vt:lpstr>Helvetica</vt:lpstr>
      <vt:lpstr>Kristen ITC</vt:lpstr>
      <vt:lpstr>Times New Roman</vt:lpstr>
      <vt:lpstr>Wingdings</vt:lpstr>
      <vt:lpstr>Office Theme</vt:lpstr>
      <vt:lpstr>PowerPoint Presentation</vt:lpstr>
      <vt:lpstr>PowerPoint Presentation</vt:lpstr>
      <vt:lpstr>PowerPoint Presentation</vt:lpstr>
      <vt:lpstr>PowerPoint Presentation</vt:lpstr>
      <vt:lpstr>Duitsland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Greenpeace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Levende oceanen</dc:title>
  <dc:creator>Marije van Leeuwen</dc:creator>
  <cp:lastModifiedBy>Elize van Berkel</cp:lastModifiedBy>
  <cp:revision>410</cp:revision>
  <dcterms:created xsi:type="dcterms:W3CDTF">2015-03-10T09:37:13Z</dcterms:created>
  <dcterms:modified xsi:type="dcterms:W3CDTF">2018-04-26T12:33:12Z</dcterms:modified>
</cp:coreProperties>
</file>