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Caveat" panose="020B0604020202020204" charset="0"/>
      <p:regular r:id="rId41"/>
      <p:bold r:id="rId42"/>
    </p:embeddedFont>
    <p:embeddedFont>
      <p:font typeface="Roboto" panose="020B0604020202020204" charset="0"/>
      <p:regular r:id="rId43"/>
      <p:bold r:id="rId44"/>
      <p:italic r:id="rId45"/>
      <p:boldItalic r:id="rId46"/>
    </p:embeddedFont>
    <p:embeddedFont>
      <p:font typeface="Schoolbell" panose="020B0604020202020204" charset="0"/>
      <p:regular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545" autoAdjust="0"/>
  </p:normalViewPr>
  <p:slideViewPr>
    <p:cSldViewPr snapToGrid="0">
      <p:cViewPr varScale="1">
        <p:scale>
          <a:sx n="97" d="100"/>
          <a:sy n="97" d="100"/>
        </p:scale>
        <p:origin x="104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1586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act.gp/vroceanen"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8chYX-beGX4"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youtube.com/watch?v=UVxfToJ6iSA" TargetMode="Externa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youtube.com/watch?v=VVo-CQw4780"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www.youtube.com/watch?v=ozBE-ZPw18c"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Dit is de powerpoint bij het lesmateriaal ‘Levende oceanen’ voor het voortgezet onderwijs (klas 1 t/m 3). Voor vragen en opmerkingen: neem contact op met Elize van Berkel via educatie.nl@greenpeace.org / 0615007405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Virtual-realityvideo: </a:t>
            </a:r>
            <a:r>
              <a:rPr lang="en-US" sz="1200" b="0" i="0" u="sng" strike="noStrike" cap="none">
                <a:solidFill>
                  <a:schemeClr val="hlink"/>
                </a:solidFill>
                <a:latin typeface="Calibri"/>
                <a:ea typeface="Calibri"/>
                <a:cs typeface="Calibri"/>
                <a:sym typeface="Calibri"/>
                <a:hlinkClick r:id="rId3"/>
              </a:rPr>
              <a:t>act.gp/vroceanen</a:t>
            </a:r>
            <a:r>
              <a:rPr lang="en-US" sz="1200" b="0" i="0" u="none" strike="noStrike" cap="none">
                <a:solidFill>
                  <a:schemeClr val="dk1"/>
                </a:solidFill>
                <a:latin typeface="Calibri"/>
                <a:ea typeface="Calibri"/>
                <a:cs typeface="Calibri"/>
                <a:sym typeface="Calibri"/>
              </a:rPr>
              <a:t> Typ deze link in de browser van je telefoon. Open vervolgens de video in de YouTube app.</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Opdracht: </a:t>
            </a:r>
            <a:r>
              <a:rPr lang="en-US" sz="1200" b="0" i="0" u="none" strike="noStrike" cap="none">
                <a:solidFill>
                  <a:schemeClr val="dk1"/>
                </a:solidFill>
                <a:latin typeface="Calibri"/>
                <a:ea typeface="Calibri"/>
                <a:cs typeface="Calibri"/>
                <a:sym typeface="Calibri"/>
              </a:rPr>
              <a:t>Deel de klas op in groepjes van 5 leerlingen. Één groepje krijgt de virtual-realitybrillen en begint met het filmpje kijken. De rest van de groepjes beginnen op een groot vel papier met een mindmap. De brillen worden per groepje doorgeschoven. Laat voor het uitwerken van de mindmap de vragen op de volgende slide zien. </a:t>
            </a:r>
            <a:endParaRPr/>
          </a:p>
        </p:txBody>
      </p:sp>
      <p:sp>
        <p:nvSpPr>
          <p:cNvPr id="87" name="Shape 8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1869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Shape 26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dirty="0" err="1">
                <a:solidFill>
                  <a:schemeClr val="dk1"/>
                </a:solidFill>
                <a:latin typeface="Calibri"/>
                <a:ea typeface="Calibri"/>
                <a:cs typeface="Calibri"/>
                <a:sym typeface="Calibri"/>
              </a:rPr>
              <a:t>Bronnen</a:t>
            </a:r>
            <a:r>
              <a:rPr lang="en-US" sz="1200" b="1"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1200" b="0" i="0" u="sng" strike="noStrike" cap="none" dirty="0">
                <a:solidFill>
                  <a:schemeClr val="dk1"/>
                </a:solidFill>
                <a:latin typeface="Calibri"/>
                <a:ea typeface="Calibri"/>
                <a:cs typeface="Calibri"/>
                <a:sym typeface="Calibri"/>
              </a:rPr>
              <a:t>CO2-uitstoters: </a:t>
            </a:r>
            <a:r>
              <a:rPr lang="en-US" sz="1200" b="0" i="0" u="none" strike="noStrike" cap="none" dirty="0">
                <a:solidFill>
                  <a:schemeClr val="dk1"/>
                </a:solidFill>
                <a:latin typeface="Calibri"/>
                <a:ea typeface="Calibri"/>
                <a:cs typeface="Calibri"/>
                <a:sym typeface="Calibri"/>
              </a:rPr>
              <a:t>https://www.milieucentraal.nl/klimaat-en-aarde/klimaatklappers/</a:t>
            </a:r>
            <a:endParaRPr dirty="0"/>
          </a:p>
          <a:p>
            <a:pPr marL="0" marR="0" lvl="0" indent="0" algn="l" rtl="0">
              <a:spcBef>
                <a:spcPts val="0"/>
              </a:spcBef>
              <a:spcAft>
                <a:spcPts val="0"/>
              </a:spcAft>
              <a:buNone/>
            </a:pPr>
            <a:r>
              <a:rPr lang="en-US" sz="1200" b="0" i="0" u="sng" strike="noStrike" cap="none" dirty="0" err="1">
                <a:solidFill>
                  <a:schemeClr val="dk1"/>
                </a:solidFill>
                <a:latin typeface="Calibri"/>
                <a:ea typeface="Calibri"/>
                <a:cs typeface="Calibri"/>
                <a:sym typeface="Calibri"/>
              </a:rPr>
              <a:t>Consumptie</a:t>
            </a:r>
            <a:r>
              <a:rPr lang="en-US" sz="1200" b="0" i="0" u="sng" strike="noStrike" cap="none" dirty="0">
                <a:solidFill>
                  <a:schemeClr val="dk1"/>
                </a:solidFill>
                <a:latin typeface="Calibri"/>
                <a:ea typeface="Calibri"/>
                <a:cs typeface="Calibri"/>
                <a:sym typeface="Calibri"/>
              </a:rPr>
              <a:t> van </a:t>
            </a:r>
            <a:r>
              <a:rPr lang="en-US" sz="1200" b="0" i="0" u="sng" strike="noStrike" cap="none" dirty="0" err="1">
                <a:solidFill>
                  <a:schemeClr val="dk1"/>
                </a:solidFill>
                <a:latin typeface="Calibri"/>
                <a:ea typeface="Calibri"/>
                <a:cs typeface="Calibri"/>
                <a:sym typeface="Calibri"/>
              </a:rPr>
              <a:t>vlees</a:t>
            </a:r>
            <a:r>
              <a:rPr lang="en-US" sz="1200" b="0" i="0" u="sng" strike="noStrike" cap="none" dirty="0">
                <a:solidFill>
                  <a:schemeClr val="dk1"/>
                </a:solidFill>
                <a:latin typeface="Calibri"/>
                <a:ea typeface="Calibri"/>
                <a:cs typeface="Calibri"/>
                <a:sym typeface="Calibri"/>
              </a:rPr>
              <a:t> </a:t>
            </a:r>
            <a:r>
              <a:rPr lang="en-US" sz="1200" b="0" i="0" u="sng" strike="noStrike" cap="none" dirty="0" err="1">
                <a:solidFill>
                  <a:schemeClr val="dk1"/>
                </a:solidFill>
                <a:latin typeface="Calibri"/>
                <a:ea typeface="Calibri"/>
                <a:cs typeface="Calibri"/>
                <a:sym typeface="Calibri"/>
              </a:rPr>
              <a:t>en</a:t>
            </a:r>
            <a:r>
              <a:rPr lang="en-US" sz="1200" b="0" i="0" u="sng" strike="noStrike" cap="none" dirty="0">
                <a:solidFill>
                  <a:schemeClr val="dk1"/>
                </a:solidFill>
                <a:latin typeface="Calibri"/>
                <a:ea typeface="Calibri"/>
                <a:cs typeface="Calibri"/>
                <a:sym typeface="Calibri"/>
              </a:rPr>
              <a:t> </a:t>
            </a:r>
            <a:r>
              <a:rPr lang="en-US" sz="1200" b="0" i="0" u="sng" strike="noStrike" cap="none" dirty="0" err="1">
                <a:solidFill>
                  <a:schemeClr val="dk1"/>
                </a:solidFill>
                <a:latin typeface="Calibri"/>
                <a:ea typeface="Calibri"/>
                <a:cs typeface="Calibri"/>
                <a:sym typeface="Calibri"/>
              </a:rPr>
              <a:t>andere</a:t>
            </a:r>
            <a:r>
              <a:rPr lang="en-US" sz="1200" b="0" i="0" u="sng" strike="noStrike" cap="none" dirty="0">
                <a:solidFill>
                  <a:schemeClr val="dk1"/>
                </a:solidFill>
                <a:latin typeface="Calibri"/>
                <a:ea typeface="Calibri"/>
                <a:cs typeface="Calibri"/>
                <a:sym typeface="Calibri"/>
              </a:rPr>
              <a:t> </a:t>
            </a:r>
            <a:r>
              <a:rPr lang="en-US" sz="1200" b="0" i="0" u="sng" strike="noStrike" cap="none" dirty="0" err="1">
                <a:solidFill>
                  <a:schemeClr val="dk1"/>
                </a:solidFill>
                <a:latin typeface="Calibri"/>
                <a:ea typeface="Calibri"/>
                <a:cs typeface="Calibri"/>
                <a:sym typeface="Calibri"/>
              </a:rPr>
              <a:t>dierlijke</a:t>
            </a:r>
            <a:r>
              <a:rPr lang="en-US" sz="1200" b="0" i="0" u="sng" strike="noStrike" cap="none" dirty="0">
                <a:solidFill>
                  <a:schemeClr val="dk1"/>
                </a:solidFill>
                <a:latin typeface="Calibri"/>
                <a:ea typeface="Calibri"/>
                <a:cs typeface="Calibri"/>
                <a:sym typeface="Calibri"/>
              </a:rPr>
              <a:t> </a:t>
            </a:r>
            <a:r>
              <a:rPr lang="en-US" sz="1200" b="0" i="0" u="sng" strike="noStrike" cap="none" dirty="0" err="1">
                <a:solidFill>
                  <a:schemeClr val="dk1"/>
                </a:solidFill>
                <a:latin typeface="Calibri"/>
                <a:ea typeface="Calibri"/>
                <a:cs typeface="Calibri"/>
                <a:sym typeface="Calibri"/>
              </a:rPr>
              <a:t>eiwitten</a:t>
            </a:r>
            <a:r>
              <a:rPr lang="en-US" sz="1200" b="0" i="0" u="sng"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http://www.greenpeace.nl/campaigns/landbouw/milieu-impact-van-de-veehouderij/</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a:solidFill>
                  <a:schemeClr val="dk1"/>
                </a:solidFill>
                <a:latin typeface="Calibri"/>
                <a:ea typeface="Calibri"/>
                <a:cs typeface="Calibri"/>
                <a:sym typeface="Calibri"/>
              </a:rPr>
              <a:t>Tip: </a:t>
            </a:r>
            <a:r>
              <a:rPr lang="en-US" sz="1200" b="0" i="0" u="none" strike="noStrike" cap="none" dirty="0" err="1">
                <a:solidFill>
                  <a:schemeClr val="dk1"/>
                </a:solidFill>
                <a:latin typeface="Calibri"/>
                <a:ea typeface="Calibri"/>
                <a:cs typeface="Calibri"/>
                <a:sym typeface="Calibri"/>
              </a:rPr>
              <a:t>Laat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leerlingen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zelf</a:t>
            </a:r>
            <a:r>
              <a:rPr lang="en-US" sz="1200" b="0" i="0" u="none" strike="noStrike" cap="none" dirty="0">
                <a:solidFill>
                  <a:schemeClr val="dk1"/>
                </a:solidFill>
                <a:latin typeface="Calibri"/>
                <a:ea typeface="Calibri"/>
                <a:cs typeface="Calibri"/>
                <a:sym typeface="Calibri"/>
              </a:rPr>
              <a:t> op de website van </a:t>
            </a:r>
            <a:r>
              <a:rPr lang="en-US" sz="1200" b="0" i="0" u="none" strike="noStrike" cap="none" dirty="0" err="1" smtClean="0">
                <a:solidFill>
                  <a:schemeClr val="dk1"/>
                </a:solidFill>
                <a:latin typeface="Calibri"/>
                <a:ea typeface="Calibri"/>
                <a:cs typeface="Calibri"/>
                <a:sym typeface="Calibri"/>
              </a:rPr>
              <a:t>Milieudefensie</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onderzoek</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doen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naar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grote</a:t>
            </a:r>
            <a:r>
              <a:rPr lang="en-US" sz="1200" b="0" i="0" u="none" strike="noStrike" cap="none" dirty="0">
                <a:solidFill>
                  <a:schemeClr val="dk1"/>
                </a:solidFill>
                <a:latin typeface="Calibri"/>
                <a:ea typeface="Calibri"/>
                <a:cs typeface="Calibri"/>
                <a:sym typeface="Calibri"/>
              </a:rPr>
              <a:t> CO2 </a:t>
            </a:r>
            <a:r>
              <a:rPr lang="en-US" sz="1200" b="0" i="0" u="none" strike="noStrike" cap="none" dirty="0" err="1">
                <a:solidFill>
                  <a:schemeClr val="dk1"/>
                </a:solidFill>
                <a:latin typeface="Calibri"/>
                <a:ea typeface="Calibri"/>
                <a:cs typeface="Calibri"/>
                <a:sym typeface="Calibri"/>
              </a:rPr>
              <a:t>uitstoters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wat </a:t>
            </a:r>
            <a:r>
              <a:rPr lang="en-US" sz="1200" b="0" i="0" u="none" strike="noStrike" cap="none" dirty="0" err="1">
                <a:solidFill>
                  <a:schemeClr val="dk1"/>
                </a:solidFill>
                <a:latin typeface="Calibri"/>
                <a:ea typeface="Calibri"/>
                <a:cs typeface="Calibri"/>
                <a:sym typeface="Calibri"/>
              </a:rPr>
              <a:t>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hieraan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kunnen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doen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dit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ook</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uitvoeren</a:t>
            </a:r>
            <a:r>
              <a:rPr lang="en-US" sz="1200" b="0" i="0" u="none" strike="noStrike" cap="none" dirty="0">
                <a:solidFill>
                  <a:schemeClr val="dk1"/>
                </a:solidFill>
                <a:latin typeface="Calibri"/>
                <a:ea typeface="Calibri"/>
                <a:cs typeface="Calibri"/>
                <a:sym typeface="Calibri"/>
              </a:rPr>
              <a:t> op school</a:t>
            </a:r>
            <a:endParaRPr sz="1200" b="0" i="0" u="none" strike="noStrike" cap="none" dirty="0">
              <a:solidFill>
                <a:schemeClr val="dk1"/>
              </a:solidFill>
              <a:latin typeface="Calibri"/>
              <a:ea typeface="Calibri"/>
              <a:cs typeface="Calibri"/>
              <a:sym typeface="Calibri"/>
            </a:endParaRPr>
          </a:p>
        </p:txBody>
      </p:sp>
      <p:sp>
        <p:nvSpPr>
          <p:cNvPr id="268" name="Shape 26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6422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Shape 28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Nabespreken/mogelijke antwoorden: </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Transport van mensen en producten </a:t>
            </a:r>
            <a:r>
              <a:rPr lang="en-US" sz="1200" b="0" i="0" u="none" strike="noStrike" cap="none">
                <a:solidFill>
                  <a:schemeClr val="dk1"/>
                </a:solidFill>
                <a:latin typeface="Calibri"/>
                <a:ea typeface="Calibri"/>
                <a:cs typeface="Calibri"/>
                <a:sym typeface="Calibri"/>
              </a:rPr>
              <a:t>: minder vliegen, fietsen of het openbaar vervoer in plaats van de auto. Producten kopen die in Nederland gemaakt zijn (kleding, voedsel), minder consumeren.</a:t>
            </a:r>
            <a:endParaRPr sz="1200" b="0" i="0" u="sng"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Energiegebruik in huis en op school: </a:t>
            </a:r>
            <a:r>
              <a:rPr lang="en-US" sz="1200" b="0" i="0" u="none" strike="noStrike" cap="none">
                <a:solidFill>
                  <a:schemeClr val="dk1"/>
                </a:solidFill>
                <a:latin typeface="Calibri"/>
                <a:ea typeface="Calibri"/>
                <a:cs typeface="Calibri"/>
                <a:sym typeface="Calibri"/>
              </a:rPr>
              <a:t>warme-truien-dag, goede isolatie, duurzame energie (wind of zon), de lichten uit als je weg gaat, minder apparaten gebruiken.</a:t>
            </a:r>
            <a:endParaRPr sz="1200" b="0" i="0" u="sng"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Voeding:</a:t>
            </a:r>
            <a:r>
              <a:rPr lang="en-US" sz="1200" b="0" i="0" u="none" strike="noStrike" cap="none">
                <a:solidFill>
                  <a:schemeClr val="dk1"/>
                </a:solidFill>
                <a:latin typeface="Calibri"/>
                <a:ea typeface="Calibri"/>
                <a:cs typeface="Calibri"/>
                <a:sym typeface="Calibri"/>
              </a:rPr>
              <a:t> minder dierlijke eiwitten eten, zoals vlees en zuivel. Eet producten die in Nederland geproduceerd worden, eet seizoensgroente en -fruit</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Wil je meer met klimaat en/of energie doen? </a:t>
            </a:r>
            <a:r>
              <a:rPr lang="en-US" sz="1200" b="0" i="0" u="none" strike="noStrike" cap="none">
                <a:solidFill>
                  <a:schemeClr val="dk1"/>
                </a:solidFill>
                <a:latin typeface="Calibri"/>
                <a:ea typeface="Calibri"/>
                <a:cs typeface="Calibri"/>
                <a:sym typeface="Calibri"/>
              </a:rPr>
              <a:t>Speel dan het Energie(r)evolutie spel, je vindt het op www.greenpeace.nl/lesmateriaal.  </a:t>
            </a:r>
            <a:endParaRPr sz="1200" b="0" i="0" u="sng" strike="noStrike" cap="none">
              <a:solidFill>
                <a:schemeClr val="dk1"/>
              </a:solidFill>
              <a:latin typeface="Calibri"/>
              <a:ea typeface="Calibri"/>
              <a:cs typeface="Calibri"/>
              <a:sym typeface="Calibri"/>
            </a:endParaRPr>
          </a:p>
        </p:txBody>
      </p:sp>
      <p:sp>
        <p:nvSpPr>
          <p:cNvPr id="284" name="Shape 28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209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Shape 2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Shape 29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Ga aan de slag met een van de thema’s, of behandel ze allemaal! Klik op het plaatje om naar het thema te gaan.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Wil je vakoverstijgend met deze thema’s aan de slag gaan? Kijk dan hieronder voor suggesties welke vakdocenten je kan betrekken. </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1: Klimaatverandering: </a:t>
            </a:r>
            <a:r>
              <a:rPr lang="en-US" sz="1200" b="0" i="0" u="none" strike="noStrike" cap="none">
                <a:solidFill>
                  <a:schemeClr val="dk1"/>
                </a:solidFill>
                <a:latin typeface="Calibri"/>
                <a:ea typeface="Calibri"/>
                <a:cs typeface="Calibri"/>
                <a:sym typeface="Calibri"/>
              </a:rPr>
              <a:t>aardrijksunde, biologie (ecosystemen, voedselketens, fossiele brandstoffen, versterkt broeikaseffect) en scheikunde (CO2 en methaanuitstoot en ph-waarden)</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2: Overbevissing en vismethoden: </a:t>
            </a:r>
            <a:r>
              <a:rPr lang="en-US" sz="1200" b="0" i="0" u="none" strike="noStrike" cap="none">
                <a:solidFill>
                  <a:schemeClr val="dk1"/>
                </a:solidFill>
                <a:latin typeface="Calibri"/>
                <a:ea typeface="Calibri"/>
                <a:cs typeface="Calibri"/>
                <a:sym typeface="Calibri"/>
              </a:rPr>
              <a:t>Nederlands (begrijpend lezen en argumenteren/ debatteren), maatschappijleer (debatteren, rol van de overheid) en economie (people, planet, profit), aardrijkskunde en biologie (overbevissing)</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3: Vervuiling:</a:t>
            </a:r>
            <a:r>
              <a:rPr lang="en-US" sz="1200" b="0" i="0" u="none" strike="noStrike" cap="none">
                <a:solidFill>
                  <a:schemeClr val="dk1"/>
                </a:solidFill>
                <a:latin typeface="Calibri"/>
                <a:ea typeface="Calibri"/>
                <a:cs typeface="Calibri"/>
                <a:sym typeface="Calibri"/>
              </a:rPr>
              <a:t> aardrijkskunde, biologie, economie (grondstoffen, productieketens)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De antwoorden bij de opdrachten vind je in de docentenhandleiding.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6" name="Shape 29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261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Shape 317"/>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nl-NL" dirty="0" smtClean="0"/>
              <a:t>https://scroll.lab.nos.nl/een-kleurrijke-dood#11785</a:t>
            </a:r>
            <a:endParaRPr dirty="0"/>
          </a:p>
        </p:txBody>
      </p:sp>
      <p:sp>
        <p:nvSpPr>
          <p:cNvPr id="318" name="Shape 318"/>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43763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Shape 331"/>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332" name="Shape 3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4876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Shape 36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Filmpje:</a:t>
            </a:r>
            <a:r>
              <a:rPr lang="en-US" sz="1200" b="0" i="0" u="none" strike="noStrike" cap="none">
                <a:solidFill>
                  <a:schemeClr val="dk1"/>
                </a:solidFill>
                <a:latin typeface="Calibri"/>
                <a:ea typeface="Calibri"/>
                <a:cs typeface="Calibri"/>
                <a:sym typeface="Calibri"/>
              </a:rPr>
              <a:t> https://www.youtube.com/watch?v=Vb-oRZB1noo</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Nabespreking: </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200"/>
              <a:buFont typeface="Arial"/>
              <a:buChar char="•"/>
            </a:pPr>
            <a:r>
              <a:rPr lang="en-US" sz="1200" b="0" i="0" u="none" strike="noStrike" cap="none">
                <a:solidFill>
                  <a:srgbClr val="000000"/>
                </a:solidFill>
                <a:latin typeface="Calibri"/>
                <a:ea typeface="Calibri"/>
                <a:cs typeface="Calibri"/>
                <a:sym typeface="Calibri"/>
              </a:rPr>
              <a:t>Wat is bijvangst? Bijvangst is de extra vis die wordt gevangen door ongeschikte vismethodes, zoals het vissen met sleepnetten. De bijvangst wordt vaak dood weer terug de zee in gegooid.</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1" name="Shape 36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057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Shape 3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Shape 37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Uitleg:</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Wat is overbevissing? </a:t>
            </a:r>
            <a:r>
              <a:rPr lang="en-US" sz="1200" b="0" i="0" u="none" strike="noStrike" cap="none">
                <a:solidFill>
                  <a:srgbClr val="92D050"/>
                </a:solidFill>
                <a:latin typeface="Calibri"/>
                <a:ea typeface="Calibri"/>
                <a:cs typeface="Calibri"/>
                <a:sym typeface="Calibri"/>
              </a:rPr>
              <a:t>Overbevissing betekent dat we</a:t>
            </a:r>
            <a:r>
              <a:rPr lang="en-US" sz="1200" b="0" i="0" u="none" strike="noStrike" cap="none">
                <a:solidFill>
                  <a:srgbClr val="000000"/>
                </a:solidFill>
                <a:latin typeface="Calibri"/>
                <a:ea typeface="Calibri"/>
                <a:cs typeface="Calibri"/>
                <a:sym typeface="Calibri"/>
              </a:rPr>
              <a:t> meer vis vangen dan er geboren wordt, waardoor die vissoort verdwijnt in dat gebied of zelfs uitsterft.</a:t>
            </a:r>
            <a:endParaRPr sz="1200" b="0" i="0" u="none" strike="noStrike" cap="none">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200"/>
              <a:buFont typeface="Arial"/>
              <a:buChar char="•"/>
            </a:pPr>
            <a:r>
              <a:rPr lang="en-US" sz="1200" b="0" i="0" u="none" strike="noStrike" cap="none">
                <a:solidFill>
                  <a:srgbClr val="000000"/>
                </a:solidFill>
                <a:latin typeface="Calibri"/>
                <a:ea typeface="Calibri"/>
                <a:cs typeface="Calibri"/>
                <a:sym typeface="Calibri"/>
              </a:rPr>
              <a:t>Wat gebeurt er met de bodem door visserij met bij voorbeeld sleepnetten? De bodem gaat stuk door zware sleepnetten, en daarmee het leven op de oceaanbodem zoals het koraal.</a:t>
            </a:r>
            <a:endParaRPr sz="1200" b="0" i="0" u="none" strike="noStrike" cap="none">
              <a:solidFill>
                <a:srgbClr val="000000"/>
              </a:solidFill>
              <a:latin typeface="Calibri"/>
              <a:ea typeface="Calibri"/>
              <a:cs typeface="Calibri"/>
              <a:sym typeface="Calibri"/>
            </a:endParaRPr>
          </a:p>
        </p:txBody>
      </p:sp>
      <p:sp>
        <p:nvSpPr>
          <p:cNvPr id="371" name="Shape 37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3713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Shape 38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Uitleg:</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Wat is overbevissing? </a:t>
            </a:r>
            <a:r>
              <a:rPr lang="en-US" sz="1200" b="0" i="0" u="none" strike="noStrike" cap="none">
                <a:solidFill>
                  <a:srgbClr val="92D050"/>
                </a:solidFill>
                <a:latin typeface="Calibri"/>
                <a:ea typeface="Calibri"/>
                <a:cs typeface="Calibri"/>
                <a:sym typeface="Calibri"/>
              </a:rPr>
              <a:t>Overbevissing betekent dat we</a:t>
            </a:r>
            <a:r>
              <a:rPr lang="en-US" sz="1200" b="0" i="0" u="none" strike="noStrike" cap="none">
                <a:solidFill>
                  <a:srgbClr val="000000"/>
                </a:solidFill>
                <a:latin typeface="Calibri"/>
                <a:ea typeface="Calibri"/>
                <a:cs typeface="Calibri"/>
                <a:sym typeface="Calibri"/>
              </a:rPr>
              <a:t> meer vis vangen dan er geboren wordt, waardoor die vissoort verdwijnt in dat gebied of zelfs uitsterft.</a:t>
            </a:r>
            <a:endParaRPr sz="1200" b="0" i="0" u="none" strike="noStrike" cap="none">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200"/>
              <a:buFont typeface="Arial"/>
              <a:buChar char="•"/>
            </a:pPr>
            <a:r>
              <a:rPr lang="en-US" sz="1200" b="0" i="0" u="none" strike="noStrike" cap="none">
                <a:solidFill>
                  <a:srgbClr val="000000"/>
                </a:solidFill>
                <a:latin typeface="Calibri"/>
                <a:ea typeface="Calibri"/>
                <a:cs typeface="Calibri"/>
                <a:sym typeface="Calibri"/>
              </a:rPr>
              <a:t>Wat gebeurt er met de bodem door visserij met bijoorbeeld sleepnetten? De bodem gaat stuk door zware sleepnetten, en daarmee het leven op de oceaanbodem zoals het koraal.</a:t>
            </a:r>
            <a:endParaRPr sz="1200" b="0" i="0" u="none" strike="noStrike" cap="none">
              <a:solidFill>
                <a:srgbClr val="000000"/>
              </a:solidFill>
              <a:latin typeface="Calibri"/>
              <a:ea typeface="Calibri"/>
              <a:cs typeface="Calibri"/>
              <a:sym typeface="Calibri"/>
            </a:endParaRPr>
          </a:p>
        </p:txBody>
      </p:sp>
      <p:sp>
        <p:nvSpPr>
          <p:cNvPr id="383" name="Shape 38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3705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Shape 3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Shape 39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48135"/>
              </a:buClr>
              <a:buSzPts val="1200"/>
              <a:buFont typeface="Calibri"/>
              <a:buNone/>
            </a:pPr>
            <a:r>
              <a:rPr lang="en-US" sz="1200" b="1" i="0" u="none" strike="noStrike" cap="none">
                <a:solidFill>
                  <a:srgbClr val="548135"/>
                </a:solidFill>
                <a:latin typeface="Calibri"/>
                <a:ea typeface="Calibri"/>
                <a:cs typeface="Calibri"/>
                <a:sym typeface="Calibri"/>
              </a:rPr>
              <a:t>Uitleg: </a:t>
            </a:r>
            <a:endParaRPr sz="1200" b="0" i="0" u="none" strike="noStrike" cap="none">
              <a:solidFill>
                <a:srgbClr val="548135"/>
              </a:solidFill>
              <a:latin typeface="Calibri"/>
              <a:ea typeface="Calibri"/>
              <a:cs typeface="Calibri"/>
              <a:sym typeface="Calibri"/>
            </a:endParaRPr>
          </a:p>
          <a:p>
            <a:pPr marL="0" marR="0" lvl="0" indent="0" algn="l" rtl="0">
              <a:lnSpc>
                <a:spcPct val="100000"/>
              </a:lnSpc>
              <a:spcBef>
                <a:spcPts val="0"/>
              </a:spcBef>
              <a:spcAft>
                <a:spcPts val="0"/>
              </a:spcAft>
              <a:buClr>
                <a:srgbClr val="548135"/>
              </a:buClr>
              <a:buSzPts val="1200"/>
              <a:buFont typeface="Calibri"/>
              <a:buNone/>
            </a:pPr>
            <a:r>
              <a:rPr lang="en-US" sz="1200" b="0" i="0" u="none" strike="noStrike" cap="none">
                <a:solidFill>
                  <a:srgbClr val="548135"/>
                </a:solidFill>
                <a:latin typeface="Calibri"/>
                <a:ea typeface="Calibri"/>
                <a:cs typeface="Calibri"/>
                <a:sym typeface="Calibri"/>
              </a:rPr>
              <a:t>De leerlingen hebben drie problemen gezien: bijvangst, overbevissing en het stuk maken van de bodem. Er zijn verschillende oplossingen: Om levende zeeën terug te krijgen, moet de overbevissing stoppen. Dat kunnen we bereiken door te kiezen voor duurzame vismethoden en door het in te stellen van zeereservaten, waar helemaal niet gevist mag worden. Met de volgende opdrachtjes gaan de leerlingen deze oplossing verder bespreken en ontdekken.</a:t>
            </a:r>
            <a:endParaRPr sz="1200" b="0" i="0" u="none" strike="noStrike" cap="none">
              <a:solidFill>
                <a:srgbClr val="548135"/>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Shape 39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0595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Shape 4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Shape 40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Bron: </a:t>
            </a:r>
            <a:r>
              <a:rPr lang="en-US" sz="1200" b="0" i="0" u="none" strike="noStrike" cap="none">
                <a:solidFill>
                  <a:schemeClr val="dk1"/>
                </a:solidFill>
                <a:latin typeface="Calibri"/>
                <a:ea typeface="Calibri"/>
                <a:cs typeface="Calibri"/>
                <a:sym typeface="Calibri"/>
              </a:rPr>
              <a:t>http://www.greenpeace.nl/visvangstwijzer/</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Opdracht: </a:t>
            </a:r>
            <a:r>
              <a:rPr lang="en-US" sz="1200" b="0" i="0" u="none" strike="noStrike" cap="none">
                <a:solidFill>
                  <a:schemeClr val="dk1"/>
                </a:solidFill>
                <a:latin typeface="Calibri"/>
                <a:ea typeface="Calibri"/>
                <a:cs typeface="Calibri"/>
                <a:sym typeface="Calibri"/>
              </a:rPr>
              <a:t>De leerlingen kunnen op de site opzoeken hoe de vismethodes werken Ze moeten daarna zelf nadenken over wat dit doet voor de bodem van de zee en voor de bijvangst. De site hebben ze ook nodig voor de opdracht 2. </a:t>
            </a: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Antwoord:</a:t>
            </a:r>
            <a:endParaRPr/>
          </a:p>
          <a:p>
            <a:pPr marL="171450" marR="0" lvl="0" indent="-171450" algn="l" rtl="0">
              <a:spcBef>
                <a:spcPts val="0"/>
              </a:spcBef>
              <a:spcAft>
                <a:spcPts val="0"/>
              </a:spcAft>
              <a:buClr>
                <a:schemeClr val="dk1"/>
              </a:buClr>
              <a:buSzPts val="1200"/>
              <a:buFont typeface="Arial"/>
              <a:buChar char="•"/>
            </a:pPr>
            <a:r>
              <a:rPr lang="en-US" sz="1200" b="0" i="0" u="sng" strike="noStrike" cap="none">
                <a:solidFill>
                  <a:schemeClr val="dk1"/>
                </a:solidFill>
                <a:latin typeface="Calibri"/>
                <a:ea typeface="Calibri"/>
                <a:cs typeface="Calibri"/>
                <a:sym typeface="Calibri"/>
              </a:rPr>
              <a:t>Handlijn</a:t>
            </a:r>
            <a:r>
              <a:rPr lang="en-US" sz="1200" b="0" i="0" u="none" strike="noStrike" cap="none">
                <a:solidFill>
                  <a:schemeClr val="dk1"/>
                </a:solidFill>
                <a:latin typeface="Calibri"/>
                <a:ea typeface="Calibri"/>
                <a:cs typeface="Calibri"/>
                <a:sym typeface="Calibri"/>
              </a:rPr>
              <a:t>: kan selectief vangen met speciaal lokaas, waardoor er minder bijvangst is en zonder de bodem te beschadigen. </a:t>
            </a:r>
            <a:endParaRPr/>
          </a:p>
          <a:p>
            <a:pPr marL="171450" marR="0" lvl="0" indent="-171450" algn="l" rtl="0">
              <a:lnSpc>
                <a:spcPct val="100000"/>
              </a:lnSpc>
              <a:spcBef>
                <a:spcPts val="0"/>
              </a:spcBef>
              <a:spcAft>
                <a:spcPts val="0"/>
              </a:spcAft>
              <a:buClr>
                <a:schemeClr val="dk1"/>
              </a:buClr>
              <a:buSzPts val="1200"/>
              <a:buFont typeface="Arial"/>
              <a:buChar char="•"/>
            </a:pPr>
            <a:r>
              <a:rPr lang="en-US" sz="1200" b="0" i="0" u="sng" strike="noStrike" cap="none">
                <a:solidFill>
                  <a:schemeClr val="dk1"/>
                </a:solidFill>
                <a:latin typeface="Calibri"/>
                <a:ea typeface="Calibri"/>
                <a:cs typeface="Calibri"/>
                <a:sym typeface="Calibri"/>
              </a:rPr>
              <a:t>Boomkor</a:t>
            </a:r>
            <a:r>
              <a:rPr lang="en-US" sz="1200" b="0" i="0" u="none" strike="noStrike" cap="none">
                <a:solidFill>
                  <a:schemeClr val="dk1"/>
                </a:solidFill>
                <a:latin typeface="Calibri"/>
                <a:ea typeface="Calibri"/>
                <a:cs typeface="Calibri"/>
                <a:sym typeface="Calibri"/>
              </a:rPr>
              <a:t>: de boomkor maakt de bodem stuk, verstoort het bodem leven en vangt veel vis die niet gebruikt wordt; veel bijvangst</a:t>
            </a:r>
            <a:endParaRPr sz="1200" b="0" i="0" u="none" strike="noStrike" cap="none">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200"/>
              <a:buFont typeface="Arial"/>
              <a:buChar char="•"/>
            </a:pPr>
            <a:r>
              <a:rPr lang="en-US" sz="1200" b="0" i="0" u="sng" strike="noStrike" cap="none">
                <a:solidFill>
                  <a:schemeClr val="dk1"/>
                </a:solidFill>
                <a:latin typeface="Calibri"/>
                <a:ea typeface="Calibri"/>
                <a:cs typeface="Calibri"/>
                <a:sym typeface="Calibri"/>
              </a:rPr>
              <a:t>Fuiken</a:t>
            </a:r>
            <a:r>
              <a:rPr lang="en-US" sz="1200" b="0" i="0" u="none" strike="noStrike" cap="none">
                <a:solidFill>
                  <a:schemeClr val="dk1"/>
                </a:solidFill>
                <a:latin typeface="Calibri"/>
                <a:ea typeface="Calibri"/>
                <a:cs typeface="Calibri"/>
                <a:sym typeface="Calibri"/>
              </a:rPr>
              <a:t>: fuiken beschadigen de bodem minimaal, omdat ze op één plek blijven staan. Daarnaast is het een vrij selectieve vismethode, gericht op krabben, en vangt het daardoor weinig andere vis en heeft dus weinig bijvangst.</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US" sz="1200" b="0" i="0" u="sng" strike="noStrike" cap="none">
                <a:solidFill>
                  <a:schemeClr val="dk1"/>
                </a:solidFill>
                <a:latin typeface="Calibri"/>
                <a:ea typeface="Calibri"/>
                <a:cs typeface="Calibri"/>
                <a:sym typeface="Calibri"/>
              </a:rPr>
              <a:t>Pelagic Trawler</a:t>
            </a:r>
            <a:r>
              <a:rPr lang="en-US" sz="1200" b="0" i="0" u="none" strike="noStrike" cap="none">
                <a:solidFill>
                  <a:schemeClr val="dk1"/>
                </a:solidFill>
                <a:latin typeface="Calibri"/>
                <a:ea typeface="Calibri"/>
                <a:cs typeface="Calibri"/>
                <a:sym typeface="Calibri"/>
              </a:rPr>
              <a:t>: maakt de bodem niet stuk omdat hij door een water kolom zweeft, maar vangt door het grote net ook veel vissen die niet gebruikt worden; veel bijvangst</a:t>
            </a:r>
            <a:endParaRPr sz="1200" b="0" i="0" u="none" strike="noStrike" cap="none">
              <a:solidFill>
                <a:schemeClr val="dk1"/>
              </a:solidFill>
              <a:latin typeface="Calibri"/>
              <a:ea typeface="Calibri"/>
              <a:cs typeface="Calibri"/>
              <a:sym typeface="Calibri"/>
            </a:endParaRPr>
          </a:p>
          <a:p>
            <a:pPr marL="171450" marR="0" lvl="0" indent="-9525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b="0" i="0" u="none" strike="noStrike" cap="none">
                <a:solidFill>
                  <a:schemeClr val="dk1"/>
                </a:solidFill>
                <a:latin typeface="Calibri"/>
                <a:ea typeface="Calibri"/>
                <a:cs typeface="Calibri"/>
                <a:sym typeface="Calibri"/>
              </a:rPr>
              <a:t>Bij alle vismethodes geldt dat je óók naar de visstand moet kijken. Als je een selectieve methode toepast, maar op een bedreigde vissoort zoals de blauwvintonijn, dan is het uiteraard nog steeds niet duurzaam. </a:t>
            </a:r>
            <a:endParaRPr/>
          </a:p>
          <a:p>
            <a:pPr marL="171450" marR="0" lvl="0" indent="-95250" algn="l" rtl="0">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p:txBody>
      </p:sp>
      <p:sp>
        <p:nvSpPr>
          <p:cNvPr id="409" name="Shape 40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7458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Shape 10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6"/>
              </a:buClr>
              <a:buSzPts val="1200"/>
              <a:buFont typeface="Calibri"/>
              <a:buNone/>
            </a:pPr>
            <a:r>
              <a:rPr lang="en-US" sz="1200" b="0" i="0" u="none" strike="noStrike" cap="none">
                <a:solidFill>
                  <a:schemeClr val="accent6"/>
                </a:solidFill>
                <a:latin typeface="Calibri"/>
                <a:ea typeface="Calibri"/>
                <a:cs typeface="Calibri"/>
                <a:sym typeface="Calibri"/>
              </a:rPr>
              <a:t>Deze vragen helpen de leerlingen bij het aanvullen van de mindmap. Je kan ze ook gebruiken voor de nabespreking van het filmpje.</a:t>
            </a:r>
            <a:endParaRPr/>
          </a:p>
          <a:p>
            <a:pPr marL="0" marR="0" lvl="0" indent="0" algn="l" rtl="0">
              <a:lnSpc>
                <a:spcPct val="100000"/>
              </a:lnSpc>
              <a:spcBef>
                <a:spcPts val="0"/>
              </a:spcBef>
              <a:spcAft>
                <a:spcPts val="0"/>
              </a:spcAft>
              <a:buClr>
                <a:schemeClr val="accent6"/>
              </a:buClr>
              <a:buSzPts val="1200"/>
              <a:buFont typeface="Calibri"/>
              <a:buNone/>
            </a:pPr>
            <a:r>
              <a:rPr lang="en-US" sz="1200" b="0" i="0" u="none" strike="noStrike" cap="none">
                <a:solidFill>
                  <a:schemeClr val="accent6"/>
                </a:solidFill>
                <a:latin typeface="Calibri"/>
                <a:ea typeface="Calibri"/>
                <a:cs typeface="Calibri"/>
                <a:sym typeface="Calibri"/>
              </a:rPr>
              <a:t> </a:t>
            </a:r>
            <a:endParaRPr sz="1200" b="0" i="0" u="none" strike="noStrike" cap="none">
              <a:solidFill>
                <a:schemeClr val="accent6"/>
              </a:solidFill>
              <a:latin typeface="Calibri"/>
              <a:ea typeface="Calibri"/>
              <a:cs typeface="Calibri"/>
              <a:sym typeface="Calibri"/>
            </a:endParaRPr>
          </a:p>
          <a:p>
            <a:pPr marL="0" marR="0" lvl="0" indent="0" algn="l" rtl="0">
              <a:lnSpc>
                <a:spcPct val="100000"/>
              </a:lnSpc>
              <a:spcBef>
                <a:spcPts val="0"/>
              </a:spcBef>
              <a:spcAft>
                <a:spcPts val="0"/>
              </a:spcAft>
              <a:buClr>
                <a:schemeClr val="accent6"/>
              </a:buClr>
              <a:buSzPts val="1200"/>
              <a:buFont typeface="Calibri"/>
              <a:buNone/>
            </a:pPr>
            <a:r>
              <a:rPr lang="en-US" sz="1200" b="1" i="0" u="none" strike="noStrike" cap="none">
                <a:solidFill>
                  <a:schemeClr val="accent6"/>
                </a:solidFill>
                <a:latin typeface="Calibri"/>
                <a:ea typeface="Calibri"/>
                <a:cs typeface="Calibri"/>
                <a:sym typeface="Calibri"/>
              </a:rPr>
              <a:t>Nabspreking:</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Wie wonen er allemaal in de oceanen? → in de film zie je onder andere koraal, zeeschildpadden, dolfijnen, een rog</a:t>
            </a:r>
            <a:endParaRPr/>
          </a:p>
          <a:p>
            <a:pPr marL="171450" marR="0" lvl="0"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Welke drie bedreigingen werden genoemd? → afval, overbevissing, klimaat</a:t>
            </a:r>
            <a:endParaRPr sz="1200" b="0" i="0" u="none" strike="noStrike" cap="none">
              <a:solidFill>
                <a:schemeClr val="dk1"/>
              </a:solidFill>
              <a:latin typeface="Calibri"/>
              <a:ea typeface="Calibri"/>
              <a:cs typeface="Calibri"/>
              <a:sym typeface="Calibri"/>
            </a:endParaRPr>
          </a:p>
          <a:p>
            <a:pPr marL="171450" marR="0" lvl="0"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Waarom zijn oceanen zo belangrijk voor de aarde en ons?  → </a:t>
            </a:r>
            <a:r>
              <a:rPr lang="en-US" sz="1200" b="0" i="0" u="none" strike="noStrike" cap="none">
                <a:solidFill>
                  <a:schemeClr val="accent6"/>
                </a:solidFill>
                <a:latin typeface="Calibri"/>
                <a:ea typeface="Calibri"/>
                <a:cs typeface="Calibri"/>
                <a:sym typeface="Calibri"/>
              </a:rPr>
              <a:t>Oceanen zijn het prachtige leefgebied van duizenden bijzondere diersoorten. Ook hebben de oceanen een grote rol bij het regelen van het klimaat. Ze zorgen voor 50 procent van de zuurstof van de aarde. Daarnaast zorgen ze voor ons voedsel.</a:t>
            </a:r>
            <a:endParaRPr sz="1200" b="0" i="0" u="none" strike="noStrike" cap="none">
              <a:solidFill>
                <a:schemeClr val="accent6"/>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04" name="Shape 10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2482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Shape 42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err="1">
                <a:solidFill>
                  <a:schemeClr val="dk1"/>
                </a:solidFill>
                <a:latin typeface="Calibri"/>
                <a:ea typeface="Calibri"/>
                <a:cs typeface="Calibri"/>
                <a:sym typeface="Calibri"/>
              </a:rPr>
              <a:t>Bron</a:t>
            </a:r>
            <a:r>
              <a:rPr lang="en-US" sz="1200" b="1" i="0"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http://www.greenpeace.nl/visvangstwijzer/</a:t>
            </a:r>
            <a:endParaRPr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dirty="0" err="1">
                <a:solidFill>
                  <a:schemeClr val="dk1"/>
                </a:solidFill>
                <a:latin typeface="Calibri"/>
                <a:ea typeface="Calibri"/>
                <a:cs typeface="Calibri"/>
                <a:sym typeface="Calibri"/>
              </a:rPr>
              <a:t>Opdracht</a:t>
            </a:r>
            <a:r>
              <a:rPr lang="en-US" sz="1200" b="1"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1200" b="0" i="0" u="none" strike="noStrike" cap="none" dirty="0" err="1">
                <a:solidFill>
                  <a:schemeClr val="dk1"/>
                </a:solidFill>
                <a:latin typeface="Calibri"/>
                <a:ea typeface="Calibri"/>
                <a:cs typeface="Calibri"/>
                <a:sym typeface="Calibri"/>
              </a:rPr>
              <a:t>Laat</a:t>
            </a:r>
            <a:r>
              <a:rPr lang="en-US" sz="1200" b="0" i="0" u="none" strike="noStrike" cap="none" dirty="0">
                <a:solidFill>
                  <a:schemeClr val="dk1"/>
                </a:solidFill>
                <a:latin typeface="Calibri"/>
                <a:ea typeface="Calibri"/>
                <a:cs typeface="Calibri"/>
                <a:sym typeface="Calibri"/>
              </a:rPr>
              <a:t> de </a:t>
            </a:r>
            <a:r>
              <a:rPr lang="en-US" sz="1200" b="0" i="0" u="none" strike="noStrike" cap="none" dirty="0" err="1">
                <a:solidFill>
                  <a:schemeClr val="dk1"/>
                </a:solidFill>
                <a:latin typeface="Calibri"/>
                <a:ea typeface="Calibri"/>
                <a:cs typeface="Calibri"/>
                <a:sym typeface="Calibri"/>
              </a:rPr>
              <a:t>leerlingen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kijken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naar</a:t>
            </a:r>
            <a:r>
              <a:rPr lang="en-US" sz="1200" b="0" i="0" u="none" strike="noStrike" cap="none" dirty="0">
                <a:solidFill>
                  <a:schemeClr val="dk1"/>
                </a:solidFill>
                <a:latin typeface="Calibri"/>
                <a:ea typeface="Calibri"/>
                <a:cs typeface="Calibri"/>
                <a:sym typeface="Calibri"/>
              </a:rPr>
              <a:t> de site. </a:t>
            </a:r>
            <a:r>
              <a:rPr lang="en-US" sz="1200" b="0" i="0" u="none" strike="noStrike" cap="none" dirty="0" err="1">
                <a:solidFill>
                  <a:schemeClr val="dk1"/>
                </a:solidFill>
                <a:latin typeface="Calibri"/>
                <a:ea typeface="Calibri"/>
                <a:cs typeface="Calibri"/>
                <a:sym typeface="Calibri"/>
              </a:rPr>
              <a:t>Hoeveel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soorten</a:t>
            </a:r>
            <a:r>
              <a:rPr lang="en-US" sz="1200" b="0" i="0" u="none" strike="noStrike" cap="none" dirty="0">
                <a:solidFill>
                  <a:schemeClr val="dk1"/>
                </a:solidFill>
                <a:latin typeface="Calibri"/>
                <a:ea typeface="Calibri"/>
                <a:cs typeface="Calibri"/>
                <a:sym typeface="Calibri"/>
              </a:rPr>
              <a:t> vis </a:t>
            </a:r>
            <a:r>
              <a:rPr lang="en-US" sz="1200" b="0" i="0" u="none" strike="noStrike" cap="none" dirty="0" err="1">
                <a:solidFill>
                  <a:schemeClr val="dk1"/>
                </a:solidFill>
                <a:latin typeface="Calibri"/>
                <a:ea typeface="Calibri"/>
                <a:cs typeface="Calibri"/>
                <a:sym typeface="Calibri"/>
              </a:rPr>
              <a:t>verkopen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ze</a:t>
            </a:r>
            <a:r>
              <a:rPr lang="en-US" sz="1200" b="0" i="0" u="none" strike="noStrike" cap="none" dirty="0">
                <a:solidFill>
                  <a:schemeClr val="dk1"/>
                </a:solidFill>
                <a:latin typeface="Calibri"/>
                <a:ea typeface="Calibri"/>
                <a:cs typeface="Calibri"/>
                <a:sym typeface="Calibri"/>
              </a:rPr>
              <a:t>? De </a:t>
            </a:r>
            <a:r>
              <a:rPr lang="en-US" sz="1200" b="0" i="0" u="none" strike="noStrike" cap="none" dirty="0" err="1">
                <a:solidFill>
                  <a:schemeClr val="dk1"/>
                </a:solidFill>
                <a:latin typeface="Calibri"/>
                <a:ea typeface="Calibri"/>
                <a:cs typeface="Calibri"/>
                <a:sym typeface="Calibri"/>
              </a:rPr>
              <a:t>leerlingen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moeten</a:t>
            </a:r>
            <a:r>
              <a:rPr lang="en-US" sz="1200" b="0" i="0" u="none" strike="noStrike" cap="none" dirty="0">
                <a:solidFill>
                  <a:schemeClr val="dk1"/>
                </a:solidFill>
                <a:latin typeface="Calibri"/>
                <a:ea typeface="Calibri"/>
                <a:cs typeface="Calibri"/>
                <a:sym typeface="Calibri"/>
              </a:rPr>
              <a:t> op </a:t>
            </a:r>
            <a:r>
              <a:rPr lang="en-US" sz="1200" b="0" i="0" u="none" strike="noStrike" cap="none" dirty="0" err="1">
                <a:solidFill>
                  <a:schemeClr val="dk1"/>
                </a:solidFill>
                <a:latin typeface="Calibri"/>
                <a:ea typeface="Calibri"/>
                <a:cs typeface="Calibri"/>
                <a:sym typeface="Calibri"/>
              </a:rPr>
              <a:t>volgorde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gaan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staan</a:t>
            </a:r>
            <a:r>
              <a:rPr lang="en-US" sz="1200" b="0" i="0" u="none" strike="noStrike" cap="none" dirty="0">
                <a:solidFill>
                  <a:schemeClr val="dk1"/>
                </a:solidFill>
                <a:latin typeface="Calibri"/>
                <a:ea typeface="Calibri"/>
                <a:cs typeface="Calibri"/>
                <a:sym typeface="Calibri"/>
              </a:rPr>
              <a:t>, van </a:t>
            </a:r>
            <a:r>
              <a:rPr lang="en-US" sz="1200" b="0" i="0" u="none" strike="noStrike" cap="none" dirty="0" err="1">
                <a:solidFill>
                  <a:schemeClr val="dk1"/>
                </a:solidFill>
                <a:latin typeface="Calibri"/>
                <a:ea typeface="Calibri"/>
                <a:cs typeface="Calibri"/>
                <a:sym typeface="Calibri"/>
              </a:rPr>
              <a:t>degene</a:t>
            </a:r>
            <a:r>
              <a:rPr lang="en-US" sz="1200" b="0" i="0" u="none" strike="noStrike" cap="none" dirty="0">
                <a:solidFill>
                  <a:schemeClr val="dk1"/>
                </a:solidFill>
                <a:latin typeface="Calibri"/>
                <a:ea typeface="Calibri"/>
                <a:cs typeface="Calibri"/>
                <a:sym typeface="Calibri"/>
              </a:rPr>
              <a:t> die het </a:t>
            </a:r>
            <a:r>
              <a:rPr lang="en-US" sz="1200" b="0" i="0" u="none" strike="noStrike" cap="none" dirty="0" err="1">
                <a:solidFill>
                  <a:schemeClr val="dk1"/>
                </a:solidFill>
                <a:latin typeface="Calibri"/>
                <a:ea typeface="Calibri"/>
                <a:cs typeface="Calibri"/>
                <a:sym typeface="Calibri"/>
              </a:rPr>
              <a:t>minste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vissoorten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verkoopt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naar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degene</a:t>
            </a:r>
            <a:r>
              <a:rPr lang="en-US" sz="1200" b="0" i="0" u="none" strike="noStrike" cap="none" dirty="0">
                <a:solidFill>
                  <a:schemeClr val="dk1"/>
                </a:solidFill>
                <a:latin typeface="Calibri"/>
                <a:ea typeface="Calibri"/>
                <a:cs typeface="Calibri"/>
                <a:sym typeface="Calibri"/>
              </a:rPr>
              <a:t> die het </a:t>
            </a:r>
            <a:r>
              <a:rPr lang="en-US" sz="1200" b="0" i="0" u="none" strike="noStrike" cap="none" dirty="0" err="1">
                <a:solidFill>
                  <a:schemeClr val="dk1"/>
                </a:solidFill>
                <a:latin typeface="Calibri"/>
                <a:ea typeface="Calibri"/>
                <a:cs typeface="Calibri"/>
                <a:sym typeface="Calibri"/>
              </a:rPr>
              <a:t>meeste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vissoorten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verkoopt</a:t>
            </a:r>
            <a:r>
              <a:rPr lang="en-US" sz="1200" b="0" i="0" u="none" strike="noStrike" cap="none" dirty="0">
                <a:solidFill>
                  <a:schemeClr val="dk1"/>
                </a:solidFill>
                <a:latin typeface="Calibri"/>
                <a:ea typeface="Calibri"/>
                <a:cs typeface="Calibri"/>
                <a:sym typeface="Calibri"/>
              </a:rPr>
              <a:t>. </a:t>
            </a:r>
            <a:r>
              <a:rPr lang="en-US" sz="1200" b="0" i="0" u="none" strike="noStrike" cap="none" dirty="0" smtClean="0">
                <a:solidFill>
                  <a:schemeClr val="dk1"/>
                </a:solidFill>
                <a:latin typeface="Calibri"/>
                <a:ea typeface="Calibri"/>
                <a:cs typeface="Calibri"/>
                <a:sym typeface="Calibri"/>
              </a:rPr>
              <a:t>(Door </a:t>
            </a:r>
            <a:r>
              <a:rPr lang="en-US" sz="1200" b="0" i="0" u="none" strike="noStrike" cap="none" dirty="0" err="1" smtClean="0">
                <a:solidFill>
                  <a:schemeClr val="dk1"/>
                </a:solidFill>
                <a:latin typeface="Calibri"/>
                <a:ea typeface="Calibri"/>
                <a:cs typeface="Calibri"/>
                <a:sym typeface="Calibri"/>
              </a:rPr>
              <a:t>deze</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werkvorm</a:t>
            </a:r>
            <a:r>
              <a:rPr lang="en-US" sz="1200" b="0" i="0" u="none" strike="noStrike" cap="none" dirty="0" smtClean="0">
                <a:solidFill>
                  <a:schemeClr val="dk1"/>
                </a:solidFill>
                <a:latin typeface="Calibri"/>
                <a:ea typeface="Calibri"/>
                <a:cs typeface="Calibri"/>
                <a:sym typeface="Calibri"/>
              </a:rPr>
              <a:t> is de </a:t>
            </a:r>
            <a:r>
              <a:rPr lang="en-US" sz="1200" b="0" i="0" u="none" strike="noStrike" cap="none" dirty="0" err="1" smtClean="0">
                <a:solidFill>
                  <a:schemeClr val="dk1"/>
                </a:solidFill>
                <a:latin typeface="Calibri"/>
                <a:ea typeface="Calibri"/>
                <a:cs typeface="Calibri"/>
                <a:sym typeface="Calibri"/>
              </a:rPr>
              <a:t>opdracht</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gelijk</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een</a:t>
            </a:r>
            <a:r>
              <a:rPr lang="en-US" sz="1200" b="0" i="0" u="none" strike="noStrike" cap="none" dirty="0" smtClean="0">
                <a:solidFill>
                  <a:schemeClr val="dk1"/>
                </a:solidFill>
                <a:latin typeface="Calibri"/>
                <a:ea typeface="Calibri"/>
                <a:cs typeface="Calibri"/>
                <a:sym typeface="Calibri"/>
              </a:rPr>
              <a:t> energizer) </a:t>
            </a:r>
            <a:r>
              <a:rPr lang="en-US" sz="1200" b="0" i="0" u="none" strike="noStrike" cap="none" dirty="0" err="1" smtClean="0">
                <a:solidFill>
                  <a:schemeClr val="dk1"/>
                </a:solidFill>
                <a:latin typeface="Calibri"/>
                <a:ea typeface="Calibri"/>
                <a:cs typeface="Calibri"/>
                <a:sym typeface="Calibri"/>
              </a:rPr>
              <a:t>Bespreek</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met de </a:t>
            </a:r>
            <a:r>
              <a:rPr lang="en-US" sz="1200" b="0" i="0" u="none" strike="noStrike" cap="none" dirty="0" err="1">
                <a:solidFill>
                  <a:schemeClr val="dk1"/>
                </a:solidFill>
                <a:latin typeface="Calibri"/>
                <a:ea typeface="Calibri"/>
                <a:cs typeface="Calibri"/>
                <a:sym typeface="Calibri"/>
              </a:rPr>
              <a:t>leerlingen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waarom</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kiezen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voor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veel</a:t>
            </a:r>
            <a:r>
              <a:rPr lang="en-US" sz="1200" b="0" i="0" u="none" strike="noStrike" cap="none" dirty="0">
                <a:solidFill>
                  <a:schemeClr val="dk1"/>
                </a:solidFill>
                <a:latin typeface="Calibri"/>
                <a:ea typeface="Calibri"/>
                <a:cs typeface="Calibri"/>
                <a:sym typeface="Calibri"/>
              </a:rPr>
              <a:t> of </a:t>
            </a:r>
            <a:r>
              <a:rPr lang="en-US" sz="1200" b="0" i="0" u="none" strike="noStrike" cap="none" dirty="0" err="1">
                <a:solidFill>
                  <a:schemeClr val="dk1"/>
                </a:solidFill>
                <a:latin typeface="Calibri"/>
                <a:ea typeface="Calibri"/>
                <a:cs typeface="Calibri"/>
                <a:sym typeface="Calibri"/>
              </a:rPr>
              <a:t>weinig</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vissoorten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welke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verkopen</a:t>
            </a:r>
            <a:r>
              <a:rPr lang="en-US"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Arial"/>
              <a:buNone/>
            </a:pPr>
            <a:r>
              <a:rPr lang="en-US" sz="1200" b="1" i="0" u="none" strike="noStrike" cap="none" dirty="0" err="1" smtClean="0">
                <a:solidFill>
                  <a:schemeClr val="dk1"/>
                </a:solidFill>
                <a:latin typeface="Calibri"/>
                <a:ea typeface="Calibri"/>
                <a:cs typeface="Calibri"/>
                <a:sym typeface="Calibri"/>
              </a:rPr>
              <a:t>Uitleg</a:t>
            </a:r>
            <a:r>
              <a:rPr lang="en-US" sz="1200" b="1"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Clr>
                <a:schemeClr val="dk1"/>
              </a:buClr>
              <a:buSzPts val="1200"/>
              <a:buFont typeface="Arial"/>
              <a:buNone/>
            </a:pPr>
            <a:r>
              <a:rPr lang="en-US" sz="1200" b="0" i="0" u="none" strike="noStrike" cap="none" dirty="0" err="1">
                <a:solidFill>
                  <a:schemeClr val="dk1"/>
                </a:solidFill>
                <a:latin typeface="Calibri"/>
                <a:ea typeface="Calibri"/>
                <a:cs typeface="Calibri"/>
                <a:sym typeface="Calibri"/>
              </a:rPr>
              <a:t>Deze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visvangstwijzer</a:t>
            </a:r>
            <a:r>
              <a:rPr lang="en-US" sz="1200" b="0" i="0" u="none" strike="noStrike" cap="none" dirty="0">
                <a:solidFill>
                  <a:schemeClr val="dk1"/>
                </a:solidFill>
                <a:latin typeface="Calibri"/>
                <a:ea typeface="Calibri"/>
                <a:cs typeface="Calibri"/>
                <a:sym typeface="Calibri"/>
              </a:rPr>
              <a:t> is </a:t>
            </a:r>
            <a:r>
              <a:rPr lang="en-US" sz="1200" b="0" i="0" u="none" strike="noStrike" cap="none" dirty="0" err="1">
                <a:solidFill>
                  <a:schemeClr val="dk1"/>
                </a:solidFill>
                <a:latin typeface="Calibri"/>
                <a:ea typeface="Calibri"/>
                <a:cs typeface="Calibri"/>
                <a:sym typeface="Calibri"/>
              </a:rPr>
              <a:t>ontwikkeld</a:t>
            </a:r>
            <a:r>
              <a:rPr lang="en-US" sz="1200" b="0" i="0" u="none" strike="noStrike" cap="none" dirty="0">
                <a:solidFill>
                  <a:schemeClr val="dk1"/>
                </a:solidFill>
                <a:latin typeface="Calibri"/>
                <a:ea typeface="Calibri"/>
                <a:cs typeface="Calibri"/>
                <a:sym typeface="Calibri"/>
              </a:rPr>
              <a:t> door Greenpeace. </a:t>
            </a:r>
            <a:r>
              <a:rPr lang="en-US" sz="1200" b="0" i="0" u="none" strike="noStrike" cap="none" dirty="0" err="1">
                <a:solidFill>
                  <a:schemeClr val="dk1"/>
                </a:solidFill>
                <a:latin typeface="Calibri"/>
                <a:ea typeface="Calibri"/>
                <a:cs typeface="Calibri"/>
                <a:sym typeface="Calibri"/>
              </a:rPr>
              <a:t>Hij</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kijkt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naar</a:t>
            </a:r>
            <a:r>
              <a:rPr lang="en-US" sz="1200" b="0" i="0" u="none" strike="noStrike" cap="none" dirty="0">
                <a:solidFill>
                  <a:schemeClr val="dk1"/>
                </a:solidFill>
                <a:latin typeface="Calibri"/>
                <a:ea typeface="Calibri"/>
                <a:cs typeface="Calibri"/>
                <a:sym typeface="Calibri"/>
              </a:rPr>
              <a:t> die </a:t>
            </a:r>
            <a:r>
              <a:rPr lang="en-US" sz="1200" b="0" i="0" u="none" strike="noStrike" cap="none" dirty="0" err="1">
                <a:solidFill>
                  <a:schemeClr val="dk1"/>
                </a:solidFill>
                <a:latin typeface="Calibri"/>
                <a:ea typeface="Calibri"/>
                <a:cs typeface="Calibri"/>
                <a:sym typeface="Calibri"/>
              </a:rPr>
              <a:t>vier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meest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belangrijke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effecten</a:t>
            </a:r>
            <a:r>
              <a:rPr lang="en-US" sz="1200" b="0" i="0" u="none" strike="noStrike" cap="none" dirty="0">
                <a:solidFill>
                  <a:schemeClr val="dk1"/>
                </a:solidFill>
                <a:latin typeface="Calibri"/>
                <a:ea typeface="Calibri"/>
                <a:cs typeface="Calibri"/>
                <a:sym typeface="Calibri"/>
              </a:rPr>
              <a:t> van de </a:t>
            </a:r>
            <a:r>
              <a:rPr lang="en-US" sz="1200" b="0" i="0" u="none" strike="noStrike" cap="none" dirty="0" err="1">
                <a:solidFill>
                  <a:schemeClr val="dk1"/>
                </a:solidFill>
                <a:latin typeface="Calibri"/>
                <a:ea typeface="Calibri"/>
                <a:cs typeface="Calibri"/>
                <a:sym typeface="Calibri"/>
              </a:rPr>
              <a:t>visserij</a:t>
            </a:r>
            <a:r>
              <a:rPr lang="en-US" sz="1200" b="0" i="0" u="none" strike="noStrike" cap="none" dirty="0">
                <a:solidFill>
                  <a:schemeClr val="dk1"/>
                </a:solidFill>
                <a:latin typeface="Calibri"/>
                <a:ea typeface="Calibri"/>
                <a:cs typeface="Calibri"/>
                <a:sym typeface="Calibri"/>
              </a:rPr>
              <a:t> op het milieu.</a:t>
            </a:r>
            <a:endParaRPr dirty="0"/>
          </a:p>
          <a:p>
            <a:pPr marL="171450" marR="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latin typeface="Calibri"/>
                <a:ea typeface="Calibri"/>
                <a:cs typeface="Calibri"/>
                <a:sym typeface="Calibri"/>
              </a:rPr>
              <a:t>De </a:t>
            </a:r>
            <a:r>
              <a:rPr lang="en-US" sz="1200" b="0" i="0" u="none" strike="noStrike" cap="none" dirty="0" err="1">
                <a:solidFill>
                  <a:schemeClr val="dk1"/>
                </a:solidFill>
                <a:latin typeface="Calibri"/>
                <a:ea typeface="Calibri"/>
                <a:cs typeface="Calibri"/>
                <a:sym typeface="Calibri"/>
              </a:rPr>
              <a:t>visstand</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hoeveel</a:t>
            </a:r>
            <a:r>
              <a:rPr lang="en-US" sz="1200" b="0" i="0" u="none" strike="noStrike" cap="none" dirty="0">
                <a:solidFill>
                  <a:schemeClr val="dk1"/>
                </a:solidFill>
                <a:latin typeface="Calibri"/>
                <a:ea typeface="Calibri"/>
                <a:cs typeface="Calibri"/>
                <a:sym typeface="Calibri"/>
              </a:rPr>
              <a:t> van </a:t>
            </a:r>
            <a:r>
              <a:rPr lang="en-US" sz="1200" b="0" i="0" u="none" strike="noStrike" cap="none" dirty="0" err="1">
                <a:solidFill>
                  <a:schemeClr val="dk1"/>
                </a:solidFill>
                <a:latin typeface="Calibri"/>
                <a:ea typeface="Calibri"/>
                <a:cs typeface="Calibri"/>
                <a:sym typeface="Calibri"/>
              </a:rPr>
              <a:t>deze</a:t>
            </a:r>
            <a:r>
              <a:rPr lang="en-US" sz="1200" b="0" i="0" u="none" strike="noStrike" cap="none" dirty="0">
                <a:solidFill>
                  <a:schemeClr val="dk1"/>
                </a:solidFill>
                <a:latin typeface="Calibri"/>
                <a:ea typeface="Calibri"/>
                <a:cs typeface="Calibri"/>
                <a:sym typeface="Calibri"/>
              </a:rPr>
              <a:t> vis </a:t>
            </a:r>
            <a:r>
              <a:rPr lang="en-US" sz="1200" b="0" i="0" u="none" strike="noStrike" cap="none" dirty="0" err="1">
                <a:solidFill>
                  <a:schemeClr val="dk1"/>
                </a:solidFill>
                <a:latin typeface="Calibri"/>
                <a:ea typeface="Calibri"/>
                <a:cs typeface="Calibri"/>
                <a:sym typeface="Calibri"/>
              </a:rPr>
              <a:t>zwemt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momenteel</a:t>
            </a:r>
            <a:r>
              <a:rPr lang="en-US" sz="1200" b="0" i="0" u="none" strike="noStrike" cap="none" dirty="0">
                <a:solidFill>
                  <a:schemeClr val="dk1"/>
                </a:solidFill>
                <a:latin typeface="Calibri"/>
                <a:ea typeface="Calibri"/>
                <a:cs typeface="Calibri"/>
                <a:sym typeface="Calibri"/>
              </a:rPr>
              <a:t>?</a:t>
            </a:r>
            <a:endParaRPr dirty="0"/>
          </a:p>
          <a:p>
            <a:pPr marL="171450" marR="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latin typeface="Calibri"/>
                <a:ea typeface="Calibri"/>
                <a:cs typeface="Calibri"/>
                <a:sym typeface="Calibri"/>
              </a:rPr>
              <a:t>De </a:t>
            </a:r>
            <a:r>
              <a:rPr lang="en-US" sz="1200" b="0" i="0" u="none" strike="noStrike" cap="none" dirty="0" err="1">
                <a:solidFill>
                  <a:schemeClr val="dk1"/>
                </a:solidFill>
                <a:latin typeface="Calibri"/>
                <a:ea typeface="Calibri"/>
                <a:cs typeface="Calibri"/>
                <a:sym typeface="Calibri"/>
              </a:rPr>
              <a:t>visserijdruk</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hoeveel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vissers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vissen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er</a:t>
            </a:r>
            <a:r>
              <a:rPr lang="en-US" sz="1200" b="0" i="0" u="none" strike="noStrike" cap="none" dirty="0">
                <a:solidFill>
                  <a:schemeClr val="dk1"/>
                </a:solidFill>
                <a:latin typeface="Calibri"/>
                <a:ea typeface="Calibri"/>
                <a:cs typeface="Calibri"/>
                <a:sym typeface="Calibri"/>
              </a:rPr>
              <a:t> op </a:t>
            </a:r>
            <a:r>
              <a:rPr lang="en-US" sz="1200" b="0" i="0" u="none" strike="noStrike" cap="none" dirty="0" err="1">
                <a:solidFill>
                  <a:schemeClr val="dk1"/>
                </a:solidFill>
                <a:latin typeface="Calibri"/>
                <a:ea typeface="Calibri"/>
                <a:cs typeface="Calibri"/>
                <a:sym typeface="Calibri"/>
              </a:rPr>
              <a:t>deze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soort</a:t>
            </a:r>
            <a:r>
              <a:rPr lang="en-US" sz="1200" b="0" i="0" u="none" strike="noStrike" cap="none" dirty="0">
                <a:solidFill>
                  <a:schemeClr val="dk1"/>
                </a:solidFill>
                <a:latin typeface="Calibri"/>
                <a:ea typeface="Calibri"/>
                <a:cs typeface="Calibri"/>
                <a:sym typeface="Calibri"/>
              </a:rPr>
              <a:t>?</a:t>
            </a:r>
            <a:endParaRPr dirty="0"/>
          </a:p>
          <a:p>
            <a:pPr marL="171450" marR="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latin typeface="Calibri"/>
                <a:ea typeface="Calibri"/>
                <a:cs typeface="Calibri"/>
                <a:sym typeface="Calibri"/>
              </a:rPr>
              <a:t>De </a:t>
            </a:r>
            <a:r>
              <a:rPr lang="en-US" sz="1200" b="0" i="0" u="none" strike="noStrike" cap="none" dirty="0" err="1">
                <a:solidFill>
                  <a:schemeClr val="dk1"/>
                </a:solidFill>
                <a:latin typeface="Calibri"/>
                <a:ea typeface="Calibri"/>
                <a:cs typeface="Calibri"/>
                <a:sym typeface="Calibri"/>
              </a:rPr>
              <a:t>destructiviteit</a:t>
            </a:r>
            <a:r>
              <a:rPr lang="en-US" sz="1200" b="0" i="0" u="none" strike="noStrike" cap="none" dirty="0">
                <a:solidFill>
                  <a:schemeClr val="dk1"/>
                </a:solidFill>
                <a:latin typeface="Calibri"/>
                <a:ea typeface="Calibri"/>
                <a:cs typeface="Calibri"/>
                <a:sym typeface="Calibri"/>
              </a:rPr>
              <a:t> van de </a:t>
            </a:r>
            <a:r>
              <a:rPr lang="en-US" sz="1200" b="0" i="0" u="none" strike="noStrike" cap="none" dirty="0" err="1">
                <a:solidFill>
                  <a:schemeClr val="dk1"/>
                </a:solidFill>
                <a:latin typeface="Calibri"/>
                <a:ea typeface="Calibri"/>
                <a:cs typeface="Calibri"/>
                <a:sym typeface="Calibri"/>
              </a:rPr>
              <a:t>vismethode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welke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vismethode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wordt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gebruikt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hoeveel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schade</a:t>
            </a:r>
            <a:r>
              <a:rPr lang="en-US" sz="1200" b="0" i="0" u="none" strike="noStrike" cap="none" dirty="0">
                <a:solidFill>
                  <a:schemeClr val="dk1"/>
                </a:solidFill>
                <a:latin typeface="Calibri"/>
                <a:ea typeface="Calibri"/>
                <a:cs typeface="Calibri"/>
                <a:sym typeface="Calibri"/>
              </a:rPr>
              <a:t> is </a:t>
            </a:r>
            <a:r>
              <a:rPr lang="en-US" sz="1200" b="0" i="0" u="none" strike="noStrike" cap="none" dirty="0" err="1">
                <a:solidFill>
                  <a:schemeClr val="dk1"/>
                </a:solidFill>
                <a:latin typeface="Calibri"/>
                <a:ea typeface="Calibri"/>
                <a:cs typeface="Calibri"/>
                <a:sym typeface="Calibri"/>
              </a:rPr>
              <a:t>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voor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bijvoorbeeld</a:t>
            </a:r>
            <a:r>
              <a:rPr lang="en-US" sz="1200" b="0" i="0" u="none" strike="noStrike" cap="none" dirty="0">
                <a:solidFill>
                  <a:schemeClr val="dk1"/>
                </a:solidFill>
                <a:latin typeface="Calibri"/>
                <a:ea typeface="Calibri"/>
                <a:cs typeface="Calibri"/>
                <a:sym typeface="Calibri"/>
              </a:rPr>
              <a:t> de </a:t>
            </a:r>
            <a:r>
              <a:rPr lang="en-US" sz="1200" b="0" i="0" u="none" strike="noStrike" cap="none" dirty="0" err="1">
                <a:solidFill>
                  <a:schemeClr val="dk1"/>
                </a:solidFill>
                <a:latin typeface="Calibri"/>
                <a:ea typeface="Calibri"/>
                <a:cs typeface="Calibri"/>
                <a:sym typeface="Calibri"/>
              </a:rPr>
              <a:t>zeebodem</a:t>
            </a:r>
            <a:r>
              <a:rPr lang="en-US" sz="1200" b="0" i="0" u="none" strike="noStrike" cap="none" dirty="0">
                <a:solidFill>
                  <a:schemeClr val="dk1"/>
                </a:solidFill>
                <a:latin typeface="Calibri"/>
                <a:ea typeface="Calibri"/>
                <a:cs typeface="Calibri"/>
                <a:sym typeface="Calibri"/>
              </a:rPr>
              <a:t>?</a:t>
            </a:r>
            <a:endParaRPr dirty="0"/>
          </a:p>
          <a:p>
            <a:pPr marL="171450" marR="0" lvl="0" indent="-171450" algn="l" rtl="0">
              <a:spcBef>
                <a:spcPts val="0"/>
              </a:spcBef>
              <a:spcAft>
                <a:spcPts val="0"/>
              </a:spcAft>
              <a:buClr>
                <a:schemeClr val="dk1"/>
              </a:buClr>
              <a:buSzPts val="1200"/>
              <a:buFont typeface="Arial"/>
              <a:buChar char="•"/>
            </a:pPr>
            <a:r>
              <a:rPr lang="en-US" sz="1200" b="0" i="0" u="none" strike="noStrike" cap="none" dirty="0">
                <a:solidFill>
                  <a:schemeClr val="dk1"/>
                </a:solidFill>
                <a:latin typeface="Calibri"/>
                <a:ea typeface="Calibri"/>
                <a:cs typeface="Calibri"/>
                <a:sym typeface="Calibri"/>
              </a:rPr>
              <a:t>De </a:t>
            </a:r>
            <a:r>
              <a:rPr lang="en-US" sz="1200" b="0" i="0" u="none" strike="noStrike" cap="none" dirty="0" err="1">
                <a:solidFill>
                  <a:schemeClr val="dk1"/>
                </a:solidFill>
                <a:latin typeface="Calibri"/>
                <a:ea typeface="Calibri"/>
                <a:cs typeface="Calibri"/>
                <a:sym typeface="Calibri"/>
              </a:rPr>
              <a:t>ongewenste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bijvangst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hoeveel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andere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soorten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worden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gevangen</a:t>
            </a:r>
            <a:r>
              <a:rPr lang="en-US" sz="1200" b="0" i="0" u="none" strike="noStrike" cap="none" dirty="0">
                <a:solidFill>
                  <a:schemeClr val="dk1"/>
                </a:solidFill>
                <a:latin typeface="Calibri"/>
                <a:ea typeface="Calibri"/>
                <a:cs typeface="Calibri"/>
                <a:sym typeface="Calibri"/>
              </a:rPr>
              <a:t> die (</a:t>
            </a:r>
            <a:r>
              <a:rPr lang="en-US" sz="1200" b="0" i="0" u="none" strike="noStrike" cap="none" dirty="0" err="1">
                <a:solidFill>
                  <a:schemeClr val="dk1"/>
                </a:solidFill>
                <a:latin typeface="Calibri"/>
                <a:ea typeface="Calibri"/>
                <a:cs typeface="Calibri"/>
                <a:sym typeface="Calibri"/>
              </a:rPr>
              <a:t>dood</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weer</a:t>
            </a:r>
            <a:r>
              <a:rPr lang="en-US" sz="1200" b="0" i="0" u="none" strike="noStrike" cap="none" dirty="0">
                <a:solidFill>
                  <a:schemeClr val="dk1"/>
                </a:solidFill>
                <a:latin typeface="Calibri"/>
                <a:ea typeface="Calibri"/>
                <a:cs typeface="Calibri"/>
                <a:sym typeface="Calibri"/>
              </a:rPr>
              <a:t> over </a:t>
            </a:r>
            <a:r>
              <a:rPr lang="en-US" sz="1200" b="0" i="0" u="none" strike="noStrike" cap="none" dirty="0" err="1">
                <a:solidFill>
                  <a:schemeClr val="dk1"/>
                </a:solidFill>
                <a:latin typeface="Calibri"/>
                <a:ea typeface="Calibri"/>
                <a:cs typeface="Calibri"/>
                <a:sym typeface="Calibri"/>
              </a:rPr>
              <a:t>boord</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gaan</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24" name="Shape 42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20</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25367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Shape 4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Shape 43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92D050"/>
              </a:buClr>
              <a:buSzPts val="1200"/>
              <a:buFont typeface="Calibri"/>
              <a:buNone/>
            </a:pPr>
            <a:r>
              <a:rPr lang="en-US" sz="1200" b="1" i="0" u="none" strike="noStrike" cap="none">
                <a:solidFill>
                  <a:srgbClr val="92D050"/>
                </a:solidFill>
                <a:latin typeface="Calibri"/>
                <a:ea typeface="Calibri"/>
                <a:cs typeface="Calibri"/>
                <a:sym typeface="Calibri"/>
              </a:rPr>
              <a:t>Uitleg:</a:t>
            </a:r>
            <a:endParaRPr/>
          </a:p>
          <a:p>
            <a:pPr marL="0" marR="0" lvl="0" indent="0" algn="l" rtl="0">
              <a:lnSpc>
                <a:spcPct val="100000"/>
              </a:lnSpc>
              <a:spcBef>
                <a:spcPts val="0"/>
              </a:spcBef>
              <a:spcAft>
                <a:spcPts val="0"/>
              </a:spcAft>
              <a:buClr>
                <a:srgbClr val="92D050"/>
              </a:buClr>
              <a:buSzPts val="1200"/>
              <a:buFont typeface="Calibri"/>
              <a:buNone/>
            </a:pPr>
            <a:r>
              <a:rPr lang="en-US" sz="1200" b="0" i="0" u="none" strike="noStrike" cap="none">
                <a:solidFill>
                  <a:srgbClr val="92D050"/>
                </a:solidFill>
                <a:latin typeface="Calibri"/>
                <a:ea typeface="Calibri"/>
                <a:cs typeface="Calibri"/>
                <a:sym typeface="Calibri"/>
              </a:rPr>
              <a:t>Zeereservaat: een</a:t>
            </a:r>
            <a:r>
              <a:rPr lang="en-US" sz="1200" b="0" i="0" u="none" strike="noStrike" cap="none">
                <a:solidFill>
                  <a:srgbClr val="000000"/>
                </a:solidFill>
                <a:latin typeface="Calibri"/>
                <a:ea typeface="Calibri"/>
                <a:cs typeface="Calibri"/>
                <a:sym typeface="Calibri"/>
              </a:rPr>
              <a:t> zeegebied waarin al het leven helemaal met rust wordt gelaten: hier mag dus niemand vissen, naar olie of gas boren of zand of grind winnen. Zeereservaten zijn de kraamkamers waar vissen kunnen groeien en zich voortplanten. Hierdoor is er rondom de zeereservaten ook meer vis.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6" name="Shape 43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7177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Shape 4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1" name="Shape 46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Uitleg: </a:t>
            </a:r>
            <a:endParaRPr/>
          </a:p>
          <a:p>
            <a:pPr marL="0" marR="0" lvl="0" indent="0" algn="l" rtl="0">
              <a:lnSpc>
                <a:spcPct val="100000"/>
              </a:lnSpc>
              <a:spcBef>
                <a:spcPts val="0"/>
              </a:spcBef>
              <a:spcAft>
                <a:spcPts val="0"/>
              </a:spcAft>
              <a:buClr>
                <a:schemeClr val="accent6"/>
              </a:buClr>
              <a:buSzPts val="1200"/>
              <a:buFont typeface="Schoolbell"/>
              <a:buNone/>
            </a:pPr>
            <a:r>
              <a:rPr lang="en-US" sz="1200" b="0" i="0" u="none" strike="noStrike" cap="none">
                <a:solidFill>
                  <a:schemeClr val="accent6"/>
                </a:solidFill>
                <a:latin typeface="Schoolbell"/>
                <a:ea typeface="Schoolbell"/>
                <a:cs typeface="Schoolbell"/>
                <a:sym typeface="Schoolbell"/>
              </a:rPr>
              <a:t>Niet iedereen denkt hetzelfde over zeereservaten. Sommige mensen vinden de huidige visserij goed voor de economie en werkvoorziening.  Anderen willen dat de vismethoden veranderen om zo de natuur te beschermen. Bij duurzaamheid gaat het erom dat er een balans is tussen de mensen (people), het milieu (planet) en de economie (profit). Deze 3 dingen moeten niet alleen nú in balans zijn, maar ook in de toekomst. </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Bron: </a:t>
            </a:r>
            <a:r>
              <a:rPr lang="en-US" sz="1200" b="0" i="0" u="none" strike="noStrike" cap="none">
                <a:solidFill>
                  <a:schemeClr val="dk1"/>
                </a:solidFill>
                <a:latin typeface="Calibri"/>
                <a:ea typeface="Calibri"/>
                <a:cs typeface="Calibri"/>
                <a:sym typeface="Calibri"/>
              </a:rPr>
              <a:t>https://nl.wikipedia.org/wiki/People_Planet_Profit</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Opdracht:</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De leerlingen gaan individueel of in tweetallen aan de slag om zich in te leven in de verschillende rollen (vissers, natuurorganisaties en overheid) en de belangen die zij hebben. Ze vullen op het werkblad in wat de verschillende partijen belangrijk vinden.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2" name="Shape 46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1552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Shape 4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Shape 47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dirty="0">
                <a:solidFill>
                  <a:srgbClr val="000000"/>
                </a:solidFill>
              </a:rPr>
              <a:t>Lees </a:t>
            </a:r>
            <a:r>
              <a:rPr lang="en-US" dirty="0" err="1">
                <a:solidFill>
                  <a:srgbClr val="000000"/>
                </a:solidFill>
              </a:rPr>
              <a:t>eerst</a:t>
            </a:r>
            <a:r>
              <a:rPr lang="en-US" dirty="0">
                <a:solidFill>
                  <a:srgbClr val="000000"/>
                </a:solidFill>
              </a:rPr>
              <a:t> het </a:t>
            </a:r>
            <a:r>
              <a:rPr lang="en-US" dirty="0" err="1" smtClean="0">
                <a:solidFill>
                  <a:srgbClr val="000000"/>
                </a:solidFill>
              </a:rPr>
              <a:t>nieuwsartikel</a:t>
            </a:r>
            <a:r>
              <a:rPr lang="en-US" dirty="0" smtClean="0">
                <a:solidFill>
                  <a:srgbClr val="000000"/>
                </a:solidFill>
              </a:rPr>
              <a:t> </a:t>
            </a:r>
            <a:r>
              <a:rPr lang="en-US" dirty="0" err="1">
                <a:solidFill>
                  <a:srgbClr val="000000"/>
                </a:solidFill>
              </a:rPr>
              <a:t>en</a:t>
            </a:r>
            <a:r>
              <a:rPr lang="en-US" dirty="0">
                <a:solidFill>
                  <a:srgbClr val="000000"/>
                </a:solidFill>
              </a:rPr>
              <a:t> </a:t>
            </a:r>
            <a:r>
              <a:rPr lang="en-US" dirty="0" err="1">
                <a:solidFill>
                  <a:srgbClr val="000000"/>
                </a:solidFill>
              </a:rPr>
              <a:t>schrijf</a:t>
            </a:r>
            <a:r>
              <a:rPr lang="en-US" dirty="0">
                <a:solidFill>
                  <a:srgbClr val="000000"/>
                </a:solidFill>
              </a:rPr>
              <a:t> </a:t>
            </a:r>
            <a:r>
              <a:rPr lang="en-US" dirty="0" err="1">
                <a:solidFill>
                  <a:srgbClr val="000000"/>
                </a:solidFill>
              </a:rPr>
              <a:t>vervolgens</a:t>
            </a:r>
            <a:r>
              <a:rPr lang="en-US" dirty="0">
                <a:solidFill>
                  <a:srgbClr val="000000"/>
                </a:solidFill>
              </a:rPr>
              <a:t> op je </a:t>
            </a:r>
            <a:r>
              <a:rPr lang="en-US" dirty="0" err="1">
                <a:solidFill>
                  <a:srgbClr val="000000"/>
                </a:solidFill>
              </a:rPr>
              <a:t>werkblad</a:t>
            </a:r>
            <a:r>
              <a:rPr lang="en-US" dirty="0">
                <a:solidFill>
                  <a:srgbClr val="000000"/>
                </a:solidFill>
              </a:rPr>
              <a:t> </a:t>
            </a:r>
            <a:r>
              <a:rPr lang="en-US" dirty="0" err="1">
                <a:solidFill>
                  <a:srgbClr val="000000"/>
                </a:solidFill>
              </a:rPr>
              <a:t>argumenten</a:t>
            </a:r>
            <a:r>
              <a:rPr lang="en-US" dirty="0">
                <a:solidFill>
                  <a:srgbClr val="000000"/>
                </a:solidFill>
              </a:rPr>
              <a:t> </a:t>
            </a:r>
            <a:r>
              <a:rPr lang="en-US" dirty="0" err="1">
                <a:solidFill>
                  <a:srgbClr val="000000"/>
                </a:solidFill>
              </a:rPr>
              <a:t>bij</a:t>
            </a:r>
            <a:r>
              <a:rPr lang="en-US" dirty="0">
                <a:solidFill>
                  <a:srgbClr val="000000"/>
                </a:solidFill>
              </a:rPr>
              <a:t> de </a:t>
            </a:r>
            <a:r>
              <a:rPr lang="en-US" dirty="0" err="1">
                <a:solidFill>
                  <a:srgbClr val="000000"/>
                </a:solidFill>
              </a:rPr>
              <a:t>stelling</a:t>
            </a:r>
            <a:r>
              <a:rPr lang="en-US" dirty="0">
                <a:solidFill>
                  <a:srgbClr val="000000"/>
                </a:solidFill>
              </a:rPr>
              <a:t>:</a:t>
            </a:r>
            <a:endParaRPr dirty="0">
              <a:solidFill>
                <a:srgbClr val="000000"/>
              </a:solidFill>
            </a:endParaRPr>
          </a:p>
          <a:p>
            <a:pPr marL="0" lvl="0" indent="0" rtl="0">
              <a:spcBef>
                <a:spcPts val="0"/>
              </a:spcBef>
              <a:spcAft>
                <a:spcPts val="0"/>
              </a:spcAft>
              <a:buClr>
                <a:schemeClr val="dk1"/>
              </a:buClr>
              <a:buFont typeface="Arial"/>
              <a:buNone/>
            </a:pPr>
            <a:r>
              <a:rPr lang="en-US" i="1" dirty="0">
                <a:solidFill>
                  <a:srgbClr val="000000"/>
                </a:solidFill>
              </a:rPr>
              <a:t>‘</a:t>
            </a:r>
            <a:r>
              <a:rPr lang="en-US" i="1" dirty="0" err="1">
                <a:solidFill>
                  <a:srgbClr val="000000"/>
                </a:solidFill>
              </a:rPr>
              <a:t>Alleen</a:t>
            </a:r>
            <a:r>
              <a:rPr lang="en-US" i="1" dirty="0">
                <a:solidFill>
                  <a:srgbClr val="000000"/>
                </a:solidFill>
              </a:rPr>
              <a:t> </a:t>
            </a:r>
            <a:r>
              <a:rPr lang="en-US" i="1" dirty="0" err="1">
                <a:solidFill>
                  <a:srgbClr val="000000"/>
                </a:solidFill>
              </a:rPr>
              <a:t>gebieden</a:t>
            </a:r>
            <a:r>
              <a:rPr lang="en-US" i="1" dirty="0">
                <a:solidFill>
                  <a:srgbClr val="000000"/>
                </a:solidFill>
              </a:rPr>
              <a:t> </a:t>
            </a:r>
            <a:r>
              <a:rPr lang="en-US" i="1" dirty="0" err="1">
                <a:solidFill>
                  <a:srgbClr val="000000"/>
                </a:solidFill>
              </a:rPr>
              <a:t>waar</a:t>
            </a:r>
            <a:r>
              <a:rPr lang="en-US" i="1" dirty="0">
                <a:solidFill>
                  <a:srgbClr val="000000"/>
                </a:solidFill>
              </a:rPr>
              <a:t> </a:t>
            </a:r>
            <a:r>
              <a:rPr lang="en-US" i="1" dirty="0" err="1">
                <a:solidFill>
                  <a:srgbClr val="000000"/>
                </a:solidFill>
              </a:rPr>
              <a:t>vissoorten</a:t>
            </a:r>
            <a:r>
              <a:rPr lang="en-US" i="1" dirty="0">
                <a:solidFill>
                  <a:srgbClr val="000000"/>
                </a:solidFill>
              </a:rPr>
              <a:t> </a:t>
            </a:r>
            <a:r>
              <a:rPr lang="en-US" i="1" dirty="0" err="1">
                <a:solidFill>
                  <a:srgbClr val="000000"/>
                </a:solidFill>
              </a:rPr>
              <a:t>dreigen</a:t>
            </a:r>
            <a:r>
              <a:rPr lang="en-US" i="1" dirty="0">
                <a:solidFill>
                  <a:srgbClr val="000000"/>
                </a:solidFill>
              </a:rPr>
              <a:t> </a:t>
            </a:r>
            <a:r>
              <a:rPr lang="en-US" i="1" dirty="0" err="1">
                <a:solidFill>
                  <a:srgbClr val="000000"/>
                </a:solidFill>
              </a:rPr>
              <a:t>uit</a:t>
            </a:r>
            <a:r>
              <a:rPr lang="en-US" i="1" dirty="0">
                <a:solidFill>
                  <a:srgbClr val="000000"/>
                </a:solidFill>
              </a:rPr>
              <a:t> </a:t>
            </a:r>
            <a:r>
              <a:rPr lang="en-US" i="1" dirty="0" err="1">
                <a:solidFill>
                  <a:srgbClr val="000000"/>
                </a:solidFill>
              </a:rPr>
              <a:t>te</a:t>
            </a:r>
            <a:r>
              <a:rPr lang="en-US" i="1" dirty="0">
                <a:solidFill>
                  <a:srgbClr val="000000"/>
                </a:solidFill>
              </a:rPr>
              <a:t> </a:t>
            </a:r>
            <a:r>
              <a:rPr lang="en-US" i="1" dirty="0" err="1">
                <a:solidFill>
                  <a:srgbClr val="000000"/>
                </a:solidFill>
              </a:rPr>
              <a:t>sterven</a:t>
            </a:r>
            <a:r>
              <a:rPr lang="en-US" i="1" dirty="0">
                <a:solidFill>
                  <a:srgbClr val="000000"/>
                </a:solidFill>
              </a:rPr>
              <a:t>, </a:t>
            </a:r>
            <a:r>
              <a:rPr lang="en-US" i="1" dirty="0" err="1">
                <a:solidFill>
                  <a:srgbClr val="000000"/>
                </a:solidFill>
              </a:rPr>
              <a:t>moeten</a:t>
            </a:r>
            <a:r>
              <a:rPr lang="en-US" i="1" dirty="0">
                <a:solidFill>
                  <a:srgbClr val="000000"/>
                </a:solidFill>
              </a:rPr>
              <a:t> </a:t>
            </a:r>
            <a:r>
              <a:rPr lang="en-US" i="1" dirty="0" err="1">
                <a:solidFill>
                  <a:srgbClr val="000000"/>
                </a:solidFill>
              </a:rPr>
              <a:t>een</a:t>
            </a:r>
            <a:r>
              <a:rPr lang="en-US" i="1" dirty="0">
                <a:solidFill>
                  <a:srgbClr val="000000"/>
                </a:solidFill>
              </a:rPr>
              <a:t> </a:t>
            </a:r>
            <a:r>
              <a:rPr lang="en-US" i="1" dirty="0" err="1">
                <a:solidFill>
                  <a:srgbClr val="000000"/>
                </a:solidFill>
              </a:rPr>
              <a:t>zeereservaat</a:t>
            </a:r>
            <a:r>
              <a:rPr lang="en-US" i="1" dirty="0">
                <a:solidFill>
                  <a:srgbClr val="000000"/>
                </a:solidFill>
              </a:rPr>
              <a:t> </a:t>
            </a:r>
            <a:r>
              <a:rPr lang="en-US" i="1" dirty="0" err="1">
                <a:solidFill>
                  <a:srgbClr val="000000"/>
                </a:solidFill>
              </a:rPr>
              <a:t>worden</a:t>
            </a:r>
            <a:r>
              <a:rPr lang="en-US" i="1" dirty="0">
                <a:solidFill>
                  <a:srgbClr val="000000"/>
                </a:solidFill>
              </a:rPr>
              <a:t>. Het Pacific Remote Island </a:t>
            </a:r>
            <a:r>
              <a:rPr lang="en-US" i="1" dirty="0" err="1">
                <a:solidFill>
                  <a:srgbClr val="000000"/>
                </a:solidFill>
              </a:rPr>
              <a:t>dus</a:t>
            </a:r>
            <a:r>
              <a:rPr lang="en-US" i="1" dirty="0">
                <a:solidFill>
                  <a:srgbClr val="000000"/>
                </a:solidFill>
              </a:rPr>
              <a:t> </a:t>
            </a:r>
            <a:r>
              <a:rPr lang="en-US" i="1" dirty="0" err="1">
                <a:solidFill>
                  <a:srgbClr val="000000"/>
                </a:solidFill>
              </a:rPr>
              <a:t>niet</a:t>
            </a:r>
            <a:r>
              <a:rPr lang="en-US" i="1" dirty="0">
                <a:solidFill>
                  <a:srgbClr val="000000"/>
                </a:solidFill>
              </a:rPr>
              <a:t>.’</a:t>
            </a:r>
            <a:endParaRPr b="1" dirty="0">
              <a:solidFill>
                <a:srgbClr val="000000"/>
              </a:solidFill>
              <a:latin typeface="Schoolbell"/>
              <a:ea typeface="Schoolbell"/>
              <a:cs typeface="Schoolbell"/>
              <a:sym typeface="Schoolbell"/>
            </a:endParaRPr>
          </a:p>
          <a:p>
            <a:pPr marL="0" marR="0" lvl="0" indent="0" algn="l" rtl="0">
              <a:spcBef>
                <a:spcPts val="0"/>
              </a:spcBef>
              <a:spcAft>
                <a:spcPts val="0"/>
              </a:spcAft>
              <a:buClr>
                <a:schemeClr val="accent6"/>
              </a:buClr>
              <a:buSzPts val="1200"/>
              <a:buFont typeface="Schoolbell"/>
              <a:buNone/>
            </a:pPr>
            <a:endParaRPr b="1" dirty="0">
              <a:solidFill>
                <a:schemeClr val="accent6"/>
              </a:solidFill>
              <a:latin typeface="Schoolbell"/>
              <a:ea typeface="Schoolbell"/>
              <a:cs typeface="Schoolbell"/>
              <a:sym typeface="Schoolbell"/>
            </a:endParaRPr>
          </a:p>
          <a:p>
            <a:pPr marL="0" marR="0" lvl="0" indent="0" algn="l" rtl="0">
              <a:spcBef>
                <a:spcPts val="0"/>
              </a:spcBef>
              <a:spcAft>
                <a:spcPts val="0"/>
              </a:spcAft>
              <a:buClr>
                <a:schemeClr val="accent6"/>
              </a:buClr>
              <a:buSzPts val="1200"/>
              <a:buFont typeface="Schoolbell"/>
              <a:buNone/>
            </a:pPr>
            <a:r>
              <a:rPr lang="en-US" sz="1200" b="1" i="0" u="none" strike="noStrike" cap="none" dirty="0" err="1">
                <a:solidFill>
                  <a:schemeClr val="accent6"/>
                </a:solidFill>
                <a:latin typeface="Schoolbell"/>
                <a:ea typeface="Schoolbell"/>
                <a:cs typeface="Schoolbell"/>
                <a:sym typeface="Schoolbell"/>
              </a:rPr>
              <a:t>Opdracht</a:t>
            </a:r>
            <a:r>
              <a:rPr lang="en-US" sz="1200" b="1" i="0" u="none" strike="noStrike" cap="none" dirty="0">
                <a:solidFill>
                  <a:schemeClr val="accent6"/>
                </a:solidFill>
                <a:latin typeface="Schoolbell"/>
                <a:ea typeface="Schoolbell"/>
                <a:cs typeface="Schoolbell"/>
                <a:sym typeface="Schoolbell"/>
              </a:rPr>
              <a:t>: </a:t>
            </a:r>
            <a:r>
              <a:rPr lang="en-US" sz="1200" b="0" i="0" u="none" strike="noStrike" cap="none" dirty="0">
                <a:solidFill>
                  <a:schemeClr val="accent6"/>
                </a:solidFill>
                <a:latin typeface="Schoolbell"/>
                <a:ea typeface="Schoolbell"/>
                <a:cs typeface="Schoolbell"/>
                <a:sym typeface="Schoolbell"/>
              </a:rPr>
              <a:t>de </a:t>
            </a:r>
            <a:r>
              <a:rPr lang="en-US" sz="1200" b="0" i="0" u="none" strike="noStrike" cap="none" dirty="0" err="1">
                <a:solidFill>
                  <a:schemeClr val="accent6"/>
                </a:solidFill>
                <a:latin typeface="Schoolbell"/>
                <a:ea typeface="Schoolbell"/>
                <a:cs typeface="Schoolbell"/>
                <a:sym typeface="Schoolbell"/>
              </a:rPr>
              <a:t>leerlingen</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lezen</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eerst</a:t>
            </a:r>
            <a:r>
              <a:rPr lang="en-US" sz="1200" b="0" i="0" u="none" strike="noStrike" cap="none" dirty="0">
                <a:solidFill>
                  <a:schemeClr val="accent6"/>
                </a:solidFill>
                <a:latin typeface="Schoolbell"/>
                <a:ea typeface="Schoolbell"/>
                <a:cs typeface="Schoolbell"/>
                <a:sym typeface="Schoolbell"/>
              </a:rPr>
              <a:t> het </a:t>
            </a:r>
            <a:r>
              <a:rPr lang="en-US" sz="1200" b="0" i="0" u="none" strike="noStrike" cap="none" dirty="0" err="1" smtClean="0">
                <a:solidFill>
                  <a:schemeClr val="accent6"/>
                </a:solidFill>
                <a:latin typeface="Schoolbell"/>
                <a:ea typeface="Schoolbell"/>
                <a:cs typeface="Schoolbell"/>
                <a:sym typeface="Schoolbell"/>
              </a:rPr>
              <a:t>artikel</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Bespreek</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eventueel</a:t>
            </a:r>
            <a:r>
              <a:rPr lang="en-US" sz="1200" b="0" i="0" u="none" strike="noStrike" cap="none" dirty="0">
                <a:solidFill>
                  <a:schemeClr val="accent6"/>
                </a:solidFill>
                <a:latin typeface="Schoolbell"/>
                <a:ea typeface="Schoolbell"/>
                <a:cs typeface="Schoolbell"/>
                <a:sym typeface="Schoolbell"/>
              </a:rPr>
              <a:t> de </a:t>
            </a:r>
            <a:r>
              <a:rPr lang="en-US" sz="1200" b="0" i="0" u="none" strike="noStrike" cap="none" dirty="0" err="1">
                <a:solidFill>
                  <a:schemeClr val="accent6"/>
                </a:solidFill>
                <a:latin typeface="Schoolbell"/>
                <a:ea typeface="Schoolbell"/>
                <a:cs typeface="Schoolbell"/>
                <a:sym typeface="Schoolbell"/>
              </a:rPr>
              <a:t>moeilijke</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smtClean="0">
                <a:solidFill>
                  <a:schemeClr val="accent6"/>
                </a:solidFill>
                <a:latin typeface="Schoolbell"/>
                <a:ea typeface="Schoolbell"/>
                <a:cs typeface="Schoolbell"/>
                <a:sym typeface="Schoolbell"/>
              </a:rPr>
              <a:t>woorden</a:t>
            </a:r>
            <a:r>
              <a:rPr lang="en-US" sz="1200" b="0" i="0" u="none" strike="noStrike" cap="none" dirty="0" smtClean="0">
                <a:solidFill>
                  <a:schemeClr val="accent6"/>
                </a:solidFill>
                <a:latin typeface="Schoolbell"/>
                <a:ea typeface="Schoolbell"/>
                <a:cs typeface="Schoolbell"/>
                <a:sym typeface="Schoolbell"/>
              </a:rPr>
              <a:t>. </a:t>
            </a:r>
            <a:r>
              <a:rPr lang="en-US" sz="1200" b="0" i="0" u="none" strike="noStrike" cap="none" dirty="0" err="1" smtClean="0">
                <a:solidFill>
                  <a:schemeClr val="accent6"/>
                </a:solidFill>
                <a:latin typeface="Schoolbell"/>
                <a:ea typeface="Schoolbell"/>
                <a:cs typeface="Schoolbell"/>
                <a:sym typeface="Schoolbell"/>
              </a:rPr>
              <a:t>Geef</a:t>
            </a:r>
            <a:r>
              <a:rPr lang="en-US" sz="1200" b="0" i="0" u="none" strike="noStrike" cap="none" dirty="0" smtClean="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na</a:t>
            </a:r>
            <a:r>
              <a:rPr lang="en-US" sz="1200" b="0" i="0" u="none" strike="noStrike" cap="none" dirty="0">
                <a:solidFill>
                  <a:schemeClr val="accent6"/>
                </a:solidFill>
                <a:latin typeface="Schoolbell"/>
                <a:ea typeface="Schoolbell"/>
                <a:cs typeface="Schoolbell"/>
                <a:sym typeface="Schoolbell"/>
              </a:rPr>
              <a:t> het </a:t>
            </a:r>
            <a:r>
              <a:rPr lang="en-US" sz="1200" b="0" i="0" u="none" strike="noStrike" cap="none" dirty="0" err="1">
                <a:solidFill>
                  <a:schemeClr val="accent6"/>
                </a:solidFill>
                <a:latin typeface="Schoolbell"/>
                <a:ea typeface="Schoolbell"/>
                <a:cs typeface="Schoolbell"/>
                <a:sym typeface="Schoolbell"/>
              </a:rPr>
              <a:t>lezen</a:t>
            </a:r>
            <a:r>
              <a:rPr lang="en-US" sz="1200" b="0" i="0" u="none" strike="noStrike" cap="none" dirty="0">
                <a:solidFill>
                  <a:schemeClr val="accent6"/>
                </a:solidFill>
                <a:latin typeface="Schoolbell"/>
                <a:ea typeface="Schoolbell"/>
                <a:cs typeface="Schoolbell"/>
                <a:sym typeface="Schoolbell"/>
              </a:rPr>
              <a:t> van het </a:t>
            </a:r>
            <a:r>
              <a:rPr lang="en-US" sz="1200" b="0" i="0" u="none" strike="noStrike" cap="none" dirty="0" err="1">
                <a:solidFill>
                  <a:schemeClr val="accent6"/>
                </a:solidFill>
                <a:latin typeface="Schoolbell"/>
                <a:ea typeface="Schoolbell"/>
                <a:cs typeface="Schoolbell"/>
                <a:sym typeface="Schoolbell"/>
              </a:rPr>
              <a:t>artikel</a:t>
            </a:r>
            <a:r>
              <a:rPr lang="en-US" sz="1200" b="0" i="0" u="none" strike="noStrike" cap="none" dirty="0">
                <a:solidFill>
                  <a:schemeClr val="accent6"/>
                </a:solidFill>
                <a:latin typeface="Schoolbell"/>
                <a:ea typeface="Schoolbell"/>
                <a:cs typeface="Schoolbell"/>
                <a:sym typeface="Schoolbell"/>
              </a:rPr>
              <a:t> de </a:t>
            </a:r>
            <a:r>
              <a:rPr lang="en-US" sz="1200" b="0" i="0" u="none" strike="noStrike" cap="none" dirty="0" err="1">
                <a:solidFill>
                  <a:schemeClr val="accent6"/>
                </a:solidFill>
                <a:latin typeface="Schoolbell"/>
                <a:ea typeface="Schoolbell"/>
                <a:cs typeface="Schoolbell"/>
                <a:sym typeface="Schoolbell"/>
              </a:rPr>
              <a:t>verschillende</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groepjes</a:t>
            </a:r>
            <a:r>
              <a:rPr lang="en-US" sz="1200" b="0" i="0" u="none" strike="noStrike" cap="none" dirty="0">
                <a:solidFill>
                  <a:schemeClr val="accent6"/>
                </a:solidFill>
                <a:latin typeface="Schoolbell"/>
                <a:ea typeface="Schoolbell"/>
                <a:cs typeface="Schoolbell"/>
                <a:sym typeface="Schoolbell"/>
              </a:rPr>
              <a:t> (of </a:t>
            </a:r>
            <a:r>
              <a:rPr lang="en-US" sz="1200" b="0" i="0" u="none" strike="noStrike" cap="none" dirty="0" err="1">
                <a:solidFill>
                  <a:schemeClr val="accent6"/>
                </a:solidFill>
                <a:latin typeface="Schoolbell"/>
                <a:ea typeface="Schoolbell"/>
                <a:cs typeface="Schoolbell"/>
                <a:sym typeface="Schoolbell"/>
              </a:rPr>
              <a:t>tweetallen</a:t>
            </a:r>
            <a:r>
              <a:rPr lang="en-US" sz="1200" b="0" i="0" u="none" strike="noStrike" cap="none" dirty="0">
                <a:solidFill>
                  <a:schemeClr val="accent6"/>
                </a:solidFill>
                <a:latin typeface="Schoolbell"/>
                <a:ea typeface="Schoolbell"/>
                <a:cs typeface="Schoolbell"/>
                <a:sym typeface="Schoolbell"/>
              </a:rPr>
              <a:t>) in de </a:t>
            </a:r>
            <a:r>
              <a:rPr lang="en-US" sz="1200" b="0" i="0" u="none" strike="noStrike" cap="none" dirty="0" err="1">
                <a:solidFill>
                  <a:schemeClr val="accent6"/>
                </a:solidFill>
                <a:latin typeface="Schoolbell"/>
                <a:ea typeface="Schoolbell"/>
                <a:cs typeface="Schoolbell"/>
                <a:sym typeface="Schoolbell"/>
              </a:rPr>
              <a:t>klas</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een</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rol</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Vanuit</a:t>
            </a:r>
            <a:r>
              <a:rPr lang="en-US" sz="1200" b="0" i="0" u="none" strike="noStrike" cap="none" dirty="0">
                <a:solidFill>
                  <a:schemeClr val="accent6"/>
                </a:solidFill>
                <a:latin typeface="Schoolbell"/>
                <a:ea typeface="Schoolbell"/>
                <a:cs typeface="Schoolbell"/>
                <a:sym typeface="Schoolbell"/>
              </a:rPr>
              <a:t> die </a:t>
            </a:r>
            <a:r>
              <a:rPr lang="en-US" sz="1200" b="0" i="0" u="none" strike="noStrike" cap="none" dirty="0" err="1">
                <a:solidFill>
                  <a:schemeClr val="accent6"/>
                </a:solidFill>
                <a:latin typeface="Schoolbell"/>
                <a:ea typeface="Schoolbell"/>
                <a:cs typeface="Schoolbell"/>
                <a:sym typeface="Schoolbell"/>
              </a:rPr>
              <a:t>rol</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bedenken</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ze</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argumenten</a:t>
            </a:r>
            <a:r>
              <a:rPr lang="en-US" sz="1200" b="0" i="0" u="none" strike="noStrike" cap="none" dirty="0">
                <a:solidFill>
                  <a:schemeClr val="accent6"/>
                </a:solidFill>
                <a:latin typeface="Schoolbell"/>
                <a:ea typeface="Schoolbell"/>
                <a:cs typeface="Schoolbell"/>
                <a:sym typeface="Schoolbell"/>
              </a:rPr>
              <a:t> op het </a:t>
            </a:r>
            <a:r>
              <a:rPr lang="en-US" sz="1200" b="0" i="0" u="none" strike="noStrike" cap="none" dirty="0" err="1">
                <a:solidFill>
                  <a:schemeClr val="accent6"/>
                </a:solidFill>
                <a:latin typeface="Schoolbell"/>
                <a:ea typeface="Schoolbell"/>
                <a:cs typeface="Schoolbell"/>
                <a:sym typeface="Schoolbell"/>
              </a:rPr>
              <a:t>werkblad</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voor</a:t>
            </a:r>
            <a:r>
              <a:rPr lang="en-US" sz="1200" b="0" i="0" u="none" strike="noStrike" cap="none" dirty="0">
                <a:solidFill>
                  <a:schemeClr val="accent6"/>
                </a:solidFill>
                <a:latin typeface="Schoolbell"/>
                <a:ea typeface="Schoolbell"/>
                <a:cs typeface="Schoolbell"/>
                <a:sym typeface="Schoolbell"/>
              </a:rPr>
              <a:t> of </a:t>
            </a:r>
            <a:r>
              <a:rPr lang="en-US" sz="1200" b="0" i="0" u="none" strike="noStrike" cap="none" dirty="0" err="1">
                <a:solidFill>
                  <a:schemeClr val="accent6"/>
                </a:solidFill>
                <a:latin typeface="Schoolbell"/>
                <a:ea typeface="Schoolbell"/>
                <a:cs typeface="Schoolbell"/>
                <a:sym typeface="Schoolbell"/>
              </a:rPr>
              <a:t>tegen</a:t>
            </a:r>
            <a:r>
              <a:rPr lang="en-US" sz="1200" b="0" i="0" u="none" strike="noStrike" cap="none" dirty="0">
                <a:solidFill>
                  <a:schemeClr val="accent6"/>
                </a:solidFill>
                <a:latin typeface="Schoolbell"/>
                <a:ea typeface="Schoolbell"/>
                <a:cs typeface="Schoolbell"/>
                <a:sym typeface="Schoolbell"/>
              </a:rPr>
              <a:t> de </a:t>
            </a:r>
            <a:r>
              <a:rPr lang="en-US" sz="1200" b="0" i="0" u="none" strike="noStrike" cap="none" dirty="0" err="1">
                <a:solidFill>
                  <a:schemeClr val="accent6"/>
                </a:solidFill>
                <a:latin typeface="Schoolbell"/>
                <a:ea typeface="Schoolbell"/>
                <a:cs typeface="Schoolbell"/>
                <a:sym typeface="Schoolbell"/>
              </a:rPr>
              <a:t>stelling</a:t>
            </a:r>
            <a:r>
              <a:rPr lang="en-US" sz="1200" b="0" i="0" u="none" strike="noStrike" cap="none" dirty="0">
                <a:solidFill>
                  <a:schemeClr val="accent6"/>
                </a:solidFill>
                <a:latin typeface="Schoolbell"/>
                <a:ea typeface="Schoolbell"/>
                <a:cs typeface="Schoolbell"/>
                <a:sym typeface="Schoolbell"/>
              </a:rPr>
              <a:t>. Je </a:t>
            </a:r>
            <a:r>
              <a:rPr lang="en-US" sz="1200" b="0" i="0" u="none" strike="noStrike" cap="none" dirty="0" err="1">
                <a:solidFill>
                  <a:schemeClr val="accent6"/>
                </a:solidFill>
                <a:latin typeface="Schoolbell"/>
                <a:ea typeface="Schoolbell"/>
                <a:cs typeface="Schoolbell"/>
                <a:sym typeface="Schoolbell"/>
              </a:rPr>
              <a:t>kunt</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deze</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opdracht</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uitbreiden</a:t>
            </a:r>
            <a:r>
              <a:rPr lang="en-US" sz="1200" b="0" i="0" u="none" strike="noStrike" cap="none" dirty="0">
                <a:solidFill>
                  <a:schemeClr val="accent6"/>
                </a:solidFill>
                <a:latin typeface="Schoolbell"/>
                <a:ea typeface="Schoolbell"/>
                <a:cs typeface="Schoolbell"/>
                <a:sym typeface="Schoolbell"/>
              </a:rPr>
              <a:t> door </a:t>
            </a:r>
            <a:r>
              <a:rPr lang="en-US" sz="1200" b="0" i="0" u="none" strike="noStrike" cap="none" dirty="0" err="1">
                <a:solidFill>
                  <a:schemeClr val="accent6"/>
                </a:solidFill>
                <a:latin typeface="Schoolbell"/>
                <a:ea typeface="Schoolbell"/>
                <a:cs typeface="Schoolbell"/>
                <a:sym typeface="Schoolbell"/>
              </a:rPr>
              <a:t>een</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debat</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te</a:t>
            </a:r>
            <a:r>
              <a:rPr lang="en-US" sz="1200" b="0" i="0" u="none" strike="noStrike" cap="none" dirty="0">
                <a:solidFill>
                  <a:schemeClr val="accent6"/>
                </a:solidFill>
                <a:latin typeface="Schoolbell"/>
                <a:ea typeface="Schoolbell"/>
                <a:cs typeface="Schoolbell"/>
                <a:sym typeface="Schoolbell"/>
              </a:rPr>
              <a:t> </a:t>
            </a:r>
            <a:r>
              <a:rPr lang="en-US" sz="1200" b="0" i="0" u="none" strike="noStrike" cap="none" dirty="0" err="1">
                <a:solidFill>
                  <a:schemeClr val="accent6"/>
                </a:solidFill>
                <a:latin typeface="Schoolbell"/>
                <a:ea typeface="Schoolbell"/>
                <a:cs typeface="Schoolbell"/>
                <a:sym typeface="Schoolbell"/>
              </a:rPr>
              <a:t>organiseren</a:t>
            </a:r>
            <a:r>
              <a:rPr lang="en-US" sz="1200" b="0" i="0" u="none" strike="noStrike" cap="none" dirty="0">
                <a:solidFill>
                  <a:schemeClr val="accent6"/>
                </a:solidFill>
                <a:latin typeface="Schoolbell"/>
                <a:ea typeface="Schoolbell"/>
                <a:cs typeface="Schoolbell"/>
                <a:sym typeface="Schoolbell"/>
              </a:rPr>
              <a:t> in de </a:t>
            </a:r>
            <a:r>
              <a:rPr lang="en-US" sz="1200" b="0" i="0" u="none" strike="noStrike" cap="none" dirty="0" err="1">
                <a:solidFill>
                  <a:schemeClr val="accent6"/>
                </a:solidFill>
                <a:latin typeface="Schoolbell"/>
                <a:ea typeface="Schoolbell"/>
                <a:cs typeface="Schoolbell"/>
                <a:sym typeface="Schoolbell"/>
              </a:rPr>
              <a:t>klas</a:t>
            </a:r>
            <a:r>
              <a:rPr lang="en-US" sz="1200" b="0" i="0" u="none" strike="noStrike" cap="none" dirty="0">
                <a:solidFill>
                  <a:schemeClr val="accent6"/>
                </a:solidFill>
                <a:latin typeface="Schoolbell"/>
                <a:ea typeface="Schoolbell"/>
                <a:cs typeface="Schoolbell"/>
                <a:sym typeface="Schoolbell"/>
              </a:rPr>
              <a:t>. </a:t>
            </a:r>
            <a:endParaRPr sz="1200" b="1" i="0" u="none" strike="noStrike" cap="none" dirty="0">
              <a:solidFill>
                <a:schemeClr val="accent6"/>
              </a:solidFill>
              <a:latin typeface="Schoolbell"/>
              <a:ea typeface="Schoolbell"/>
              <a:cs typeface="Schoolbell"/>
              <a:sym typeface="Schoolbell"/>
            </a:endParaRPr>
          </a:p>
          <a:p>
            <a:pPr marL="0" marR="0" lvl="0" indent="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74" name="Shape 47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94037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Shape 4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Shape 490"/>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Ga </a:t>
            </a:r>
            <a:r>
              <a:rPr lang="en-US" sz="1200" b="0" i="0" u="none" strike="noStrike" cap="none" dirty="0" err="1">
                <a:solidFill>
                  <a:schemeClr val="dk1"/>
                </a:solidFill>
                <a:latin typeface="Calibri"/>
                <a:ea typeface="Calibri"/>
                <a:cs typeface="Calibri"/>
                <a:sym typeface="Calibri"/>
              </a:rPr>
              <a:t>aan</a:t>
            </a:r>
            <a:r>
              <a:rPr lang="en-US" sz="1200" b="0" i="0" u="none" strike="noStrike" cap="none" dirty="0">
                <a:solidFill>
                  <a:schemeClr val="dk1"/>
                </a:solidFill>
                <a:latin typeface="Calibri"/>
                <a:ea typeface="Calibri"/>
                <a:cs typeface="Calibri"/>
                <a:sym typeface="Calibri"/>
              </a:rPr>
              <a:t> de slag met </a:t>
            </a:r>
            <a:r>
              <a:rPr lang="en-US" sz="1200" b="0" i="0" u="none" strike="noStrike" cap="none" dirty="0" err="1">
                <a:solidFill>
                  <a:schemeClr val="dk1"/>
                </a:solidFill>
                <a:latin typeface="Calibri"/>
                <a:ea typeface="Calibri"/>
                <a:cs typeface="Calibri"/>
                <a:sym typeface="Calibri"/>
              </a:rPr>
              <a:t>een</a:t>
            </a:r>
            <a:r>
              <a:rPr lang="en-US" sz="1200" b="0" i="0" u="none" strike="noStrike" cap="none" dirty="0">
                <a:solidFill>
                  <a:schemeClr val="dk1"/>
                </a:solidFill>
                <a:latin typeface="Calibri"/>
                <a:ea typeface="Calibri"/>
                <a:cs typeface="Calibri"/>
                <a:sym typeface="Calibri"/>
              </a:rPr>
              <a:t> van de </a:t>
            </a:r>
            <a:r>
              <a:rPr lang="en-US" sz="1200" b="0" i="0" u="none" strike="noStrike" cap="none" dirty="0" err="1">
                <a:solidFill>
                  <a:schemeClr val="dk1"/>
                </a:solidFill>
                <a:latin typeface="Calibri"/>
                <a:ea typeface="Calibri"/>
                <a:cs typeface="Calibri"/>
                <a:sym typeface="Calibri"/>
              </a:rPr>
              <a:t>thema’s</a:t>
            </a:r>
            <a:r>
              <a:rPr lang="en-US" sz="1200" b="0" i="0" u="none" strike="noStrike" cap="none" dirty="0">
                <a:solidFill>
                  <a:schemeClr val="dk1"/>
                </a:solidFill>
                <a:latin typeface="Calibri"/>
                <a:ea typeface="Calibri"/>
                <a:cs typeface="Calibri"/>
                <a:sym typeface="Calibri"/>
              </a:rPr>
              <a:t>, of </a:t>
            </a:r>
            <a:r>
              <a:rPr lang="en-US" sz="1200" b="0" i="0" u="none" strike="noStrike" cap="none" dirty="0" err="1">
                <a:solidFill>
                  <a:schemeClr val="dk1"/>
                </a:solidFill>
                <a:latin typeface="Calibri"/>
                <a:ea typeface="Calibri"/>
                <a:cs typeface="Calibri"/>
                <a:sym typeface="Calibri"/>
              </a:rPr>
              <a:t>behandel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allemaal</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Klik</a:t>
            </a:r>
            <a:r>
              <a:rPr lang="en-US" sz="1200" b="0" i="0" u="none" strike="noStrike" cap="none" dirty="0">
                <a:solidFill>
                  <a:schemeClr val="dk1"/>
                </a:solidFill>
                <a:latin typeface="Calibri"/>
                <a:ea typeface="Calibri"/>
                <a:cs typeface="Calibri"/>
                <a:sym typeface="Calibri"/>
              </a:rPr>
              <a:t> op het </a:t>
            </a:r>
            <a:r>
              <a:rPr lang="en-US" sz="1200" b="0" i="0" u="none" strike="noStrike" cap="none" dirty="0" err="1">
                <a:solidFill>
                  <a:schemeClr val="dk1"/>
                </a:solidFill>
                <a:latin typeface="Calibri"/>
                <a:ea typeface="Calibri"/>
                <a:cs typeface="Calibri"/>
                <a:sym typeface="Calibri"/>
              </a:rPr>
              <a:t>plaatje</a:t>
            </a:r>
            <a:r>
              <a:rPr lang="en-US" sz="1200" b="0" i="0" u="none" strike="noStrike" cap="none" dirty="0">
                <a:solidFill>
                  <a:schemeClr val="dk1"/>
                </a:solidFill>
                <a:latin typeface="Calibri"/>
                <a:ea typeface="Calibri"/>
                <a:cs typeface="Calibri"/>
                <a:sym typeface="Calibri"/>
              </a:rPr>
              <a:t> om </a:t>
            </a:r>
            <a:r>
              <a:rPr lang="en-US" sz="1200" b="0" i="0" u="none" strike="noStrike" cap="none" dirty="0" err="1">
                <a:solidFill>
                  <a:schemeClr val="dk1"/>
                </a:solidFill>
                <a:latin typeface="Calibri"/>
                <a:ea typeface="Calibri"/>
                <a:cs typeface="Calibri"/>
                <a:sym typeface="Calibri"/>
              </a:rPr>
              <a:t>naar</a:t>
            </a:r>
            <a:r>
              <a:rPr lang="en-US" sz="1200" b="0" i="0" u="none" strike="noStrike" cap="none" dirty="0">
                <a:solidFill>
                  <a:schemeClr val="dk1"/>
                </a:solidFill>
                <a:latin typeface="Calibri"/>
                <a:ea typeface="Calibri"/>
                <a:cs typeface="Calibri"/>
                <a:sym typeface="Calibri"/>
              </a:rPr>
              <a:t> het </a:t>
            </a:r>
            <a:r>
              <a:rPr lang="en-US" sz="1200" b="0" i="0" u="none" strike="noStrike" cap="none" dirty="0" err="1">
                <a:solidFill>
                  <a:schemeClr val="dk1"/>
                </a:solidFill>
                <a:latin typeface="Calibri"/>
                <a:ea typeface="Calibri"/>
                <a:cs typeface="Calibri"/>
                <a:sym typeface="Calibri"/>
              </a:rPr>
              <a:t>thema</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te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gaan</a:t>
            </a:r>
            <a:r>
              <a:rPr lang="en-US"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Wil je </a:t>
            </a:r>
            <a:r>
              <a:rPr lang="en-US" sz="1200" b="0" i="0" u="none" strike="noStrike" cap="none" dirty="0" err="1">
                <a:solidFill>
                  <a:schemeClr val="dk1"/>
                </a:solidFill>
                <a:latin typeface="Calibri"/>
                <a:ea typeface="Calibri"/>
                <a:cs typeface="Calibri"/>
                <a:sym typeface="Calibri"/>
              </a:rPr>
              <a:t>vakoverstijgend</a:t>
            </a:r>
            <a:r>
              <a:rPr lang="en-US" sz="1200" b="0" i="0" u="none" strike="noStrike" cap="none" dirty="0">
                <a:solidFill>
                  <a:schemeClr val="dk1"/>
                </a:solidFill>
                <a:latin typeface="Calibri"/>
                <a:ea typeface="Calibri"/>
                <a:cs typeface="Calibri"/>
                <a:sym typeface="Calibri"/>
              </a:rPr>
              <a:t> met </a:t>
            </a:r>
            <a:r>
              <a:rPr lang="en-US" sz="1200" b="0" i="0" u="none" strike="noStrike" cap="none" dirty="0" err="1">
                <a:solidFill>
                  <a:schemeClr val="dk1"/>
                </a:solidFill>
                <a:latin typeface="Calibri"/>
                <a:ea typeface="Calibri"/>
                <a:cs typeface="Calibri"/>
                <a:sym typeface="Calibri"/>
              </a:rPr>
              <a:t>deze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thema’s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aan</a:t>
            </a:r>
            <a:r>
              <a:rPr lang="en-US" sz="1200" b="0" i="0" u="none" strike="noStrike" cap="none" dirty="0">
                <a:solidFill>
                  <a:schemeClr val="dk1"/>
                </a:solidFill>
                <a:latin typeface="Calibri"/>
                <a:ea typeface="Calibri"/>
                <a:cs typeface="Calibri"/>
                <a:sym typeface="Calibri"/>
              </a:rPr>
              <a:t> de slag </a:t>
            </a:r>
            <a:r>
              <a:rPr lang="en-US" sz="1200" b="0" i="0" u="none" strike="noStrike" cap="none" dirty="0" err="1">
                <a:solidFill>
                  <a:schemeClr val="dk1"/>
                </a:solidFill>
                <a:latin typeface="Calibri"/>
                <a:ea typeface="Calibri"/>
                <a:cs typeface="Calibri"/>
                <a:sym typeface="Calibri"/>
              </a:rPr>
              <a:t>gaan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Kijk</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dan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hieronder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voor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suggesties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welke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vakdocenten</a:t>
            </a:r>
            <a:r>
              <a:rPr lang="en-US" sz="1200" b="0" i="0" u="none" strike="noStrike" cap="none" dirty="0">
                <a:solidFill>
                  <a:schemeClr val="dk1"/>
                </a:solidFill>
                <a:latin typeface="Calibri"/>
                <a:ea typeface="Calibri"/>
                <a:cs typeface="Calibri"/>
                <a:sym typeface="Calibri"/>
              </a:rPr>
              <a:t> je </a:t>
            </a:r>
            <a:r>
              <a:rPr lang="en-US" sz="1200" b="0" i="0" u="none" strike="noStrike" cap="none" dirty="0" err="1">
                <a:solidFill>
                  <a:schemeClr val="dk1"/>
                </a:solidFill>
                <a:latin typeface="Calibri"/>
                <a:ea typeface="Calibri"/>
                <a:cs typeface="Calibri"/>
                <a:sym typeface="Calibri"/>
              </a:rPr>
              <a:t>kan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betrekken</a:t>
            </a:r>
            <a:r>
              <a:rPr lang="en-US" sz="1200" b="0" i="0" u="none" strike="noStrike" cap="none" dirty="0">
                <a:solidFill>
                  <a:schemeClr val="dk1"/>
                </a:solidFill>
                <a:latin typeface="Calibri"/>
                <a:ea typeface="Calibri"/>
                <a:cs typeface="Calibri"/>
                <a:sym typeface="Calibri"/>
              </a:rPr>
              <a:t>. </a:t>
            </a:r>
            <a:endParaRPr dirty="0"/>
          </a:p>
          <a:p>
            <a:pPr marL="0" marR="0" lvl="0" indent="0" algn="l" rtl="0">
              <a:spcBef>
                <a:spcPts val="0"/>
              </a:spcBef>
              <a:spcAft>
                <a:spcPts val="0"/>
              </a:spcAft>
              <a:buNone/>
            </a:pPr>
            <a:r>
              <a:rPr lang="en-US" sz="1200" b="1" i="0" u="none" strike="noStrike" cap="none" dirty="0" err="1">
                <a:solidFill>
                  <a:schemeClr val="dk1"/>
                </a:solidFill>
                <a:latin typeface="Calibri"/>
                <a:ea typeface="Calibri"/>
                <a:cs typeface="Calibri"/>
                <a:sym typeface="Calibri"/>
              </a:rPr>
              <a:t>Thema</a:t>
            </a:r>
            <a:r>
              <a:rPr lang="en-US" sz="1200" b="1" i="0" u="none" strike="noStrike" cap="none" dirty="0">
                <a:solidFill>
                  <a:schemeClr val="dk1"/>
                </a:solidFill>
                <a:latin typeface="Calibri"/>
                <a:ea typeface="Calibri"/>
                <a:cs typeface="Calibri"/>
                <a:sym typeface="Calibri"/>
              </a:rPr>
              <a:t> 1: </a:t>
            </a:r>
            <a:r>
              <a:rPr lang="en-US" sz="1200" b="1" i="0" u="none" strike="noStrike" cap="none" dirty="0" err="1">
                <a:solidFill>
                  <a:schemeClr val="dk1"/>
                </a:solidFill>
                <a:latin typeface="Calibri"/>
                <a:ea typeface="Calibri"/>
                <a:cs typeface="Calibri"/>
                <a:sym typeface="Calibri"/>
              </a:rPr>
              <a:t>Klimaatverandering</a:t>
            </a:r>
            <a:r>
              <a:rPr lang="en-US" sz="1200" b="1"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aardrijksunde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biologie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ecosystemen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voedselketens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fossiele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brandstoffen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versterkt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broeikaseffect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scheikunde</a:t>
            </a:r>
            <a:r>
              <a:rPr lang="en-US" sz="1200" b="0" i="0" u="none" strike="noStrike" cap="none" dirty="0">
                <a:solidFill>
                  <a:schemeClr val="dk1"/>
                </a:solidFill>
                <a:latin typeface="Calibri"/>
                <a:ea typeface="Calibri"/>
                <a:cs typeface="Calibri"/>
                <a:sym typeface="Calibri"/>
              </a:rPr>
              <a:t> (CO2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methaanuitstoot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ph-waarden</a:t>
            </a:r>
            <a:r>
              <a:rPr lang="en-US" sz="1200" b="0" i="0" u="none" strike="noStrike" cap="none" dirty="0">
                <a:solidFill>
                  <a:schemeClr val="dk1"/>
                </a:solidFill>
                <a:latin typeface="Calibri"/>
                <a:ea typeface="Calibri"/>
                <a:cs typeface="Calibri"/>
                <a:sym typeface="Calibri"/>
              </a:rPr>
              <a:t>)</a:t>
            </a:r>
            <a:endParaRPr dirty="0"/>
          </a:p>
          <a:p>
            <a:pPr marL="0" marR="0" lvl="0" indent="0" algn="l" rtl="0">
              <a:spcBef>
                <a:spcPts val="0"/>
              </a:spcBef>
              <a:spcAft>
                <a:spcPts val="0"/>
              </a:spcAft>
              <a:buNone/>
            </a:pPr>
            <a:r>
              <a:rPr lang="en-US" sz="1200" b="1" i="0" u="none" strike="noStrike" cap="none" dirty="0" err="1">
                <a:solidFill>
                  <a:schemeClr val="dk1"/>
                </a:solidFill>
                <a:latin typeface="Calibri"/>
                <a:ea typeface="Calibri"/>
                <a:cs typeface="Calibri"/>
                <a:sym typeface="Calibri"/>
              </a:rPr>
              <a:t>Thema</a:t>
            </a:r>
            <a:r>
              <a:rPr lang="en-US" sz="1200" b="1" i="0" u="none" strike="noStrike" cap="none" dirty="0">
                <a:solidFill>
                  <a:schemeClr val="dk1"/>
                </a:solidFill>
                <a:latin typeface="Calibri"/>
                <a:ea typeface="Calibri"/>
                <a:cs typeface="Calibri"/>
                <a:sym typeface="Calibri"/>
              </a:rPr>
              <a:t> 2: </a:t>
            </a:r>
            <a:r>
              <a:rPr lang="en-US" sz="1200" b="1" i="0" u="none" strike="noStrike" cap="none" dirty="0" err="1">
                <a:solidFill>
                  <a:schemeClr val="dk1"/>
                </a:solidFill>
                <a:latin typeface="Calibri"/>
                <a:ea typeface="Calibri"/>
                <a:cs typeface="Calibri"/>
                <a:sym typeface="Calibri"/>
              </a:rPr>
              <a:t>Overbevissing</a:t>
            </a:r>
            <a:r>
              <a:rPr lang="en-US" sz="1200" b="1" i="0" u="none" strike="noStrike" cap="none" dirty="0">
                <a:solidFill>
                  <a:schemeClr val="dk1"/>
                </a:solidFill>
                <a:latin typeface="Calibri"/>
                <a:ea typeface="Calibri"/>
                <a:cs typeface="Calibri"/>
                <a:sym typeface="Calibri"/>
              </a:rPr>
              <a:t> </a:t>
            </a:r>
            <a:r>
              <a:rPr lang="en-US" sz="1200" b="1" i="0" u="none" strike="noStrike" cap="none" dirty="0" err="1">
                <a:solidFill>
                  <a:schemeClr val="dk1"/>
                </a:solidFill>
                <a:latin typeface="Calibri"/>
                <a:ea typeface="Calibri"/>
                <a:cs typeface="Calibri"/>
                <a:sym typeface="Calibri"/>
              </a:rPr>
              <a:t>en</a:t>
            </a:r>
            <a:r>
              <a:rPr lang="en-US" sz="1200" b="1" i="0" u="none" strike="noStrike" cap="none" dirty="0">
                <a:solidFill>
                  <a:schemeClr val="dk1"/>
                </a:solidFill>
                <a:latin typeface="Calibri"/>
                <a:ea typeface="Calibri"/>
                <a:cs typeface="Calibri"/>
                <a:sym typeface="Calibri"/>
              </a:rPr>
              <a:t> </a:t>
            </a:r>
            <a:r>
              <a:rPr lang="en-US" sz="1200" b="1" i="0" u="none" strike="noStrike" cap="none" dirty="0" err="1">
                <a:solidFill>
                  <a:schemeClr val="dk1"/>
                </a:solidFill>
                <a:latin typeface="Calibri"/>
                <a:ea typeface="Calibri"/>
                <a:cs typeface="Calibri"/>
                <a:sym typeface="Calibri"/>
              </a:rPr>
              <a:t>vismethoden</a:t>
            </a:r>
            <a:r>
              <a:rPr lang="en-US" sz="1200" b="1"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Nederlands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begrijpend</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lezen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argumenteren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debatteren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maatschappijleer</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debatteren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rol</a:t>
            </a:r>
            <a:r>
              <a:rPr lang="en-US" sz="1200" b="0" i="0" u="none" strike="noStrike" cap="none" dirty="0">
                <a:solidFill>
                  <a:schemeClr val="dk1"/>
                </a:solidFill>
                <a:latin typeface="Calibri"/>
                <a:ea typeface="Calibri"/>
                <a:cs typeface="Calibri"/>
                <a:sym typeface="Calibri"/>
              </a:rPr>
              <a:t> van de </a:t>
            </a:r>
            <a:r>
              <a:rPr lang="en-US" sz="1200" b="0" i="0" u="none" strike="noStrike" cap="none" dirty="0" err="1">
                <a:solidFill>
                  <a:schemeClr val="dk1"/>
                </a:solidFill>
                <a:latin typeface="Calibri"/>
                <a:ea typeface="Calibri"/>
                <a:cs typeface="Calibri"/>
                <a:sym typeface="Calibri"/>
              </a:rPr>
              <a:t>overheid</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economie</a:t>
            </a:r>
            <a:r>
              <a:rPr lang="en-US" sz="1200" b="0" i="0" u="none" strike="noStrike" cap="none" dirty="0">
                <a:solidFill>
                  <a:schemeClr val="dk1"/>
                </a:solidFill>
                <a:latin typeface="Calibri"/>
                <a:ea typeface="Calibri"/>
                <a:cs typeface="Calibri"/>
                <a:sym typeface="Calibri"/>
              </a:rPr>
              <a:t> (people, planet, profit), </a:t>
            </a:r>
            <a:r>
              <a:rPr lang="en-US" sz="1200" b="0" i="0" u="none" strike="noStrike" cap="none" dirty="0" err="1">
                <a:solidFill>
                  <a:schemeClr val="dk1"/>
                </a:solidFill>
                <a:latin typeface="Calibri"/>
                <a:ea typeface="Calibri"/>
                <a:cs typeface="Calibri"/>
                <a:sym typeface="Calibri"/>
              </a:rPr>
              <a:t>aardrijkskunde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biologie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overbevissing</a:t>
            </a:r>
            <a:r>
              <a:rPr lang="en-US" sz="1200" b="0" i="0" u="none" strike="noStrike" cap="none" dirty="0">
                <a:solidFill>
                  <a:schemeClr val="dk1"/>
                </a:solidFill>
                <a:latin typeface="Calibri"/>
                <a:ea typeface="Calibri"/>
                <a:cs typeface="Calibri"/>
                <a:sym typeface="Calibri"/>
              </a:rPr>
              <a:t>)</a:t>
            </a:r>
            <a:endParaRPr dirty="0"/>
          </a:p>
          <a:p>
            <a:pPr marL="0" marR="0" lvl="0" indent="0" algn="l" rtl="0">
              <a:spcBef>
                <a:spcPts val="0"/>
              </a:spcBef>
              <a:spcAft>
                <a:spcPts val="0"/>
              </a:spcAft>
              <a:buNone/>
            </a:pPr>
            <a:r>
              <a:rPr lang="en-US" sz="1200" b="1" i="0" u="none" strike="noStrike" cap="none" dirty="0" err="1">
                <a:solidFill>
                  <a:schemeClr val="dk1"/>
                </a:solidFill>
                <a:latin typeface="Calibri"/>
                <a:ea typeface="Calibri"/>
                <a:cs typeface="Calibri"/>
                <a:sym typeface="Calibri"/>
              </a:rPr>
              <a:t>Thema</a:t>
            </a:r>
            <a:r>
              <a:rPr lang="en-US" sz="1200" b="1" i="0" u="none" strike="noStrike" cap="none" dirty="0">
                <a:solidFill>
                  <a:schemeClr val="dk1"/>
                </a:solidFill>
                <a:latin typeface="Calibri"/>
                <a:ea typeface="Calibri"/>
                <a:cs typeface="Calibri"/>
                <a:sym typeface="Calibri"/>
              </a:rPr>
              <a:t> 3: </a:t>
            </a:r>
            <a:r>
              <a:rPr lang="en-US" sz="1200" b="1" i="0" u="none" strike="noStrike" cap="none" dirty="0" err="1">
                <a:solidFill>
                  <a:schemeClr val="dk1"/>
                </a:solidFill>
                <a:latin typeface="Calibri"/>
                <a:ea typeface="Calibri"/>
                <a:cs typeface="Calibri"/>
                <a:sym typeface="Calibri"/>
              </a:rPr>
              <a:t>Vervuiling</a:t>
            </a:r>
            <a:r>
              <a:rPr lang="en-US" sz="1200" b="1" i="0" u="none" strike="noStrike" cap="none" dirty="0">
                <a:solidFill>
                  <a:schemeClr val="dk1"/>
                </a:solidFill>
                <a:latin typeface="Calibri"/>
                <a:ea typeface="Calibri"/>
                <a:cs typeface="Calibri"/>
                <a:sym typeface="Calibri"/>
              </a:rPr>
              <a:t>:</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aardrijkskunde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biologie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economie</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grondstoffen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productieketens</a:t>
            </a:r>
            <a:r>
              <a:rPr lang="en-US" sz="1200" b="0" i="0" u="none" strike="noStrike" cap="none" dirty="0">
                <a:solidFill>
                  <a:schemeClr val="dk1"/>
                </a:solidFill>
                <a:latin typeface="Calibri"/>
                <a:ea typeface="Calibri"/>
                <a:cs typeface="Calibri"/>
                <a:sym typeface="Calibri"/>
              </a:rPr>
              <a:t>)</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De </a:t>
            </a:r>
            <a:r>
              <a:rPr lang="en-US" sz="1200" b="0" i="0" u="none" strike="noStrike" cap="none" dirty="0" err="1">
                <a:solidFill>
                  <a:schemeClr val="dk1"/>
                </a:solidFill>
                <a:latin typeface="Calibri"/>
                <a:ea typeface="Calibri"/>
                <a:cs typeface="Calibri"/>
                <a:sym typeface="Calibri"/>
              </a:rPr>
              <a:t>antwoorden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bij</a:t>
            </a:r>
            <a:r>
              <a:rPr lang="en-US" sz="1200" b="0" i="0" u="none" strike="noStrike" cap="none" dirty="0">
                <a:solidFill>
                  <a:schemeClr val="dk1"/>
                </a:solidFill>
                <a:latin typeface="Calibri"/>
                <a:ea typeface="Calibri"/>
                <a:cs typeface="Calibri"/>
                <a:sym typeface="Calibri"/>
              </a:rPr>
              <a:t> de </a:t>
            </a:r>
            <a:r>
              <a:rPr lang="en-US" sz="1200" b="0" i="0" u="none" strike="noStrike" cap="none" dirty="0" err="1">
                <a:solidFill>
                  <a:schemeClr val="dk1"/>
                </a:solidFill>
                <a:latin typeface="Calibri"/>
                <a:ea typeface="Calibri"/>
                <a:cs typeface="Calibri"/>
                <a:sym typeface="Calibri"/>
              </a:rPr>
              <a:t>opdrachten</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a:solidFill>
                  <a:schemeClr val="dk1"/>
                </a:solidFill>
                <a:latin typeface="Calibri"/>
                <a:ea typeface="Calibri"/>
                <a:cs typeface="Calibri"/>
                <a:sym typeface="Calibri"/>
              </a:rPr>
              <a:t>vind</a:t>
            </a:r>
            <a:r>
              <a:rPr lang="en-US" sz="1200" b="0" i="0" u="none" strike="noStrike" cap="none" dirty="0">
                <a:solidFill>
                  <a:schemeClr val="dk1"/>
                </a:solidFill>
                <a:latin typeface="Calibri"/>
                <a:ea typeface="Calibri"/>
                <a:cs typeface="Calibri"/>
                <a:sym typeface="Calibri"/>
              </a:rPr>
              <a:t> je in de </a:t>
            </a:r>
            <a:r>
              <a:rPr lang="en-US" sz="1200" b="0" i="0" u="none" strike="noStrike" cap="none" dirty="0" err="1">
                <a:solidFill>
                  <a:schemeClr val="dk1"/>
                </a:solidFill>
                <a:latin typeface="Calibri"/>
                <a:ea typeface="Calibri"/>
                <a:cs typeface="Calibri"/>
                <a:sym typeface="Calibri"/>
              </a:rPr>
              <a:t>docentenhandleiding</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91" name="Shape 491"/>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24</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54279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Shape 5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2" name="Shape 512"/>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u="sng" dirty="0"/>
              <a:t>video 1= </a:t>
            </a:r>
            <a:r>
              <a:rPr lang="en-US" u="sng" dirty="0">
                <a:solidFill>
                  <a:schemeClr val="hlink"/>
                </a:solidFill>
                <a:hlinkClick r:id="rId3"/>
              </a:rPr>
              <a:t>https://www.youtube.com/watch?v=8chYX-beGX4</a:t>
            </a:r>
            <a:endParaRPr u="sng" dirty="0"/>
          </a:p>
          <a:p>
            <a:pPr marL="0" marR="0" lvl="0" indent="0" algn="l" rtl="0">
              <a:spcBef>
                <a:spcPts val="0"/>
              </a:spcBef>
              <a:spcAft>
                <a:spcPts val="0"/>
              </a:spcAft>
              <a:buNone/>
            </a:pPr>
            <a:r>
              <a:rPr lang="en-US" u="sng" dirty="0"/>
              <a:t>video 2= </a:t>
            </a:r>
            <a:r>
              <a:rPr lang="en-US" u="sng" dirty="0">
                <a:solidFill>
                  <a:schemeClr val="hlink"/>
                </a:solidFill>
                <a:hlinkClick r:id="rId4"/>
              </a:rPr>
              <a:t>https://</a:t>
            </a:r>
            <a:r>
              <a:rPr lang="en-US" u="sng" dirty="0" smtClean="0">
                <a:solidFill>
                  <a:schemeClr val="hlink"/>
                </a:solidFill>
                <a:hlinkClick r:id="rId4"/>
              </a:rPr>
              <a:t>www.youtube.com/watch?v=UVxfToJ6iSA</a:t>
            </a:r>
            <a:endParaRPr u="sng" dirty="0"/>
          </a:p>
        </p:txBody>
      </p:sp>
      <p:sp>
        <p:nvSpPr>
          <p:cNvPr id="513" name="Shape 513"/>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3961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Shape 5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Shape 52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528" name="Shape 52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79763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Shape 5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Shape 54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Filmpje: </a:t>
            </a:r>
            <a:r>
              <a:rPr lang="en-US" sz="1200" b="0" i="0" u="none" strike="noStrike" cap="none">
                <a:solidFill>
                  <a:schemeClr val="dk1"/>
                </a:solidFill>
                <a:latin typeface="Calibri"/>
                <a:ea typeface="Calibri"/>
                <a:cs typeface="Calibri"/>
                <a:sym typeface="Calibri"/>
              </a:rPr>
              <a:t>https://www.youtube.com/watch?v=6zrn4-FfbXw</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Dit filmpje “A Plastic Ocean Official Trailer” is in het Engels.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Alternatieve Nederlandse filmpjes: </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Lied van Typhoon (voor Het Klokhuis, 2 minuten): https://www.youtube.com/watch?v=zJIZ3mO0PUQ</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1000 dagen plastic (6 minuten): http://www.schooltv.nl/video/defano-struikelt-over-de-plastic-troep-defano-struikelt-over-de-plastic-troep/#q=plastic</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48" name="Shape 54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2695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Shape 5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Shape 55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a:solidFill>
                  <a:srgbClr val="000000"/>
                </a:solidFill>
              </a:rPr>
              <a:t>Vervuiling van de oceanen is een groot probleem. Niet </a:t>
            </a:r>
            <a:br>
              <a:rPr lang="en-US">
                <a:solidFill>
                  <a:srgbClr val="000000"/>
                </a:solidFill>
              </a:rPr>
            </a:br>
            <a:r>
              <a:rPr lang="en-US">
                <a:solidFill>
                  <a:srgbClr val="000000"/>
                </a:solidFill>
              </a:rPr>
              <a:t>alleen zeedieren, maar ook vogels hebben er last van. </a:t>
            </a:r>
            <a:endParaRPr>
              <a:solidFill>
                <a:srgbClr val="000000"/>
              </a:solidFill>
              <a:latin typeface="Arial"/>
              <a:ea typeface="Arial"/>
              <a:cs typeface="Arial"/>
              <a:sym typeface="Arial"/>
            </a:endParaRPr>
          </a:p>
          <a:p>
            <a:pPr marL="0" lvl="0" indent="0" rtl="0">
              <a:spcBef>
                <a:spcPts val="0"/>
              </a:spcBef>
              <a:spcAft>
                <a:spcPts val="0"/>
              </a:spcAft>
              <a:buNone/>
            </a:pPr>
            <a:r>
              <a:rPr lang="en-US" b="1">
                <a:solidFill>
                  <a:srgbClr val="000000"/>
                </a:solidFill>
              </a:rPr>
              <a:t>Waar komt al dat afval vandaan?</a:t>
            </a:r>
            <a:endParaRPr>
              <a:solidFill>
                <a:srgbClr val="000000"/>
              </a:solidFill>
            </a:endParaRPr>
          </a:p>
          <a:p>
            <a:pPr marL="0" lvl="0" indent="0" rtl="0">
              <a:spcBef>
                <a:spcPts val="0"/>
              </a:spcBef>
              <a:spcAft>
                <a:spcPts val="0"/>
              </a:spcAft>
              <a:buNone/>
            </a:pPr>
            <a:endParaRPr>
              <a:solidFill>
                <a:srgbClr val="000000"/>
              </a:solidFill>
            </a:endParaRPr>
          </a:p>
          <a:p>
            <a:pPr marL="0" lvl="0" indent="0" rtl="0">
              <a:spcBef>
                <a:spcPts val="0"/>
              </a:spcBef>
              <a:spcAft>
                <a:spcPts val="0"/>
              </a:spcAft>
              <a:buClr>
                <a:schemeClr val="dk1"/>
              </a:buClr>
              <a:buFont typeface="Arial"/>
              <a:buNone/>
            </a:pPr>
            <a:r>
              <a:rPr lang="en-US">
                <a:solidFill>
                  <a:srgbClr val="000000"/>
                </a:solidFill>
              </a:rPr>
              <a:t>Afval is er in allerlei soorten en materialen. Kijk rond de school wat voor afval er ligt. Zoek per categorie op hoe lang het duurt om dit af te breken. </a:t>
            </a:r>
            <a:endParaRPr>
              <a:solidFill>
                <a:srgbClr val="000000"/>
              </a:solidFill>
              <a:latin typeface="Arial"/>
              <a:ea typeface="Arial"/>
              <a:cs typeface="Arial"/>
              <a:sym typeface="Arial"/>
            </a:endParaRPr>
          </a:p>
          <a:p>
            <a:pPr marL="0" lvl="0" indent="0" rtl="0">
              <a:spcBef>
                <a:spcPts val="0"/>
              </a:spcBef>
              <a:spcAft>
                <a:spcPts val="0"/>
              </a:spcAft>
              <a:buClr>
                <a:schemeClr val="dk1"/>
              </a:buClr>
              <a:buFont typeface="Arial"/>
              <a:buNone/>
            </a:pPr>
            <a:endParaRPr>
              <a:solidFill>
                <a:srgbClr val="000000"/>
              </a:solidFill>
            </a:endParaRPr>
          </a:p>
          <a:p>
            <a:pPr marL="0" lvl="0" indent="0" rtl="0">
              <a:spcBef>
                <a:spcPts val="0"/>
              </a:spcBef>
              <a:spcAft>
                <a:spcPts val="0"/>
              </a:spcAft>
              <a:buClr>
                <a:schemeClr val="dk1"/>
              </a:buClr>
              <a:buFont typeface="Arial"/>
              <a:buNone/>
            </a:pPr>
            <a:r>
              <a:rPr lang="en-US">
                <a:solidFill>
                  <a:srgbClr val="000000"/>
                </a:solidFill>
              </a:rPr>
              <a:t>Welk soort afval is het meest schadelijk </a:t>
            </a:r>
            <a:endParaRPr>
              <a:solidFill>
                <a:srgbClr val="000000"/>
              </a:solidFill>
              <a:latin typeface="Arial"/>
              <a:ea typeface="Arial"/>
              <a:cs typeface="Arial"/>
              <a:sym typeface="Arial"/>
            </a:endParaRPr>
          </a:p>
          <a:p>
            <a:pPr marL="0" lvl="0" indent="0" rtl="0">
              <a:spcBef>
                <a:spcPts val="0"/>
              </a:spcBef>
              <a:spcAft>
                <a:spcPts val="0"/>
              </a:spcAft>
              <a:buClr>
                <a:schemeClr val="dk1"/>
              </a:buClr>
              <a:buFont typeface="Arial"/>
              <a:buNone/>
            </a:pPr>
            <a:r>
              <a:rPr lang="en-US">
                <a:solidFill>
                  <a:srgbClr val="000000"/>
                </a:solidFill>
              </a:rPr>
              <a:t>voor de natuur?</a:t>
            </a:r>
            <a:endParaRPr b="1">
              <a:solidFill>
                <a:srgbClr val="000000"/>
              </a:solidFill>
            </a:endParaRPr>
          </a:p>
          <a:p>
            <a:pPr marL="0" marR="0" lvl="0" indent="0" algn="l" rtl="0">
              <a:spcBef>
                <a:spcPts val="0"/>
              </a:spcBef>
              <a:spcAft>
                <a:spcPts val="0"/>
              </a:spcAft>
              <a:buNone/>
            </a:pPr>
            <a:endParaRPr b="1"/>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Opdracht: </a:t>
            </a:r>
            <a:r>
              <a:rPr lang="en-US" sz="1200" b="0" i="0" u="none" strike="noStrike" cap="none">
                <a:solidFill>
                  <a:schemeClr val="dk1"/>
                </a:solidFill>
                <a:latin typeface="Calibri"/>
                <a:ea typeface="Calibri"/>
                <a:cs typeface="Calibri"/>
                <a:sym typeface="Calibri"/>
              </a:rPr>
              <a:t>de leerlingen gaan op en rond het schoolplein op zoek naar zwerfafval. Ze vullen op het werkblad in wat ze vinden, en zoeken informatie over op over de afbraaktijden.</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Bron: </a:t>
            </a:r>
            <a:r>
              <a:rPr lang="en-US" sz="1200" b="0" i="0" u="none" strike="noStrike" cap="none">
                <a:solidFill>
                  <a:schemeClr val="dk1"/>
                </a:solidFill>
                <a:latin typeface="Calibri"/>
                <a:ea typeface="Calibri"/>
                <a:cs typeface="Calibri"/>
                <a:sym typeface="Calibri"/>
              </a:rPr>
              <a:t>www.nederlandschoon.nl/node/489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Suggestie als het regent: </a:t>
            </a:r>
            <a:r>
              <a:rPr lang="en-US" sz="1200" b="0" i="0" u="none" strike="noStrike" cap="none">
                <a:solidFill>
                  <a:schemeClr val="dk1"/>
                </a:solidFill>
                <a:latin typeface="Calibri"/>
                <a:ea typeface="Calibri"/>
                <a:cs typeface="Calibri"/>
                <a:sym typeface="Calibri"/>
              </a:rPr>
              <a:t>mochten leerlingen niet naar buiten kunnen, kun je ook hetzelfde doen als in het filmpje ‘1000 dagen plastic’ (http://www.schooltv.nl/video/defano-struikelt-over-de-plastic-troep-defano-struikelt-over-de-plastic-troep/#q=plastic). De leerlingen plakken stickers op alles wat ze aan of bij zich hebben waar plastic in verwerkt zit. </a:t>
            </a:r>
            <a:endParaRPr sz="1200" b="1" i="0" u="none" strike="noStrike" cap="none">
              <a:solidFill>
                <a:schemeClr val="dk1"/>
              </a:solidFill>
              <a:latin typeface="Calibri"/>
              <a:ea typeface="Calibri"/>
              <a:cs typeface="Calibri"/>
              <a:sym typeface="Calibri"/>
            </a:endParaRPr>
          </a:p>
        </p:txBody>
      </p:sp>
      <p:sp>
        <p:nvSpPr>
          <p:cNvPr id="558" name="Shape 55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80089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2" name="Shape 57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Doorloop met je leerlingen de infographic. </a:t>
            </a:r>
            <a:endParaRPr sz="1200" b="0" i="0" u="none" strike="noStrike" cap="none">
              <a:solidFill>
                <a:schemeClr val="dk1"/>
              </a:solidFill>
              <a:latin typeface="Calibri"/>
              <a:ea typeface="Calibri"/>
              <a:cs typeface="Calibri"/>
              <a:sym typeface="Calibri"/>
            </a:endParaRPr>
          </a:p>
        </p:txBody>
      </p:sp>
      <p:sp>
        <p:nvSpPr>
          <p:cNvPr id="573" name="Shape 57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0983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 name="Shape 119"/>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Ga aan de slag met een van de thema’s, of behandel ze allemaal! Klik op het plaatje om naar het thema te gaan.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Wil je vakoverstijgend met deze thema’s aan de slag gaan? Kijk dan hieronder voor suggesties welke vakdocenten je kan betrekken. </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1: Klimaatverandering: </a:t>
            </a:r>
            <a:r>
              <a:rPr lang="en-US" sz="1200" b="0" i="0" u="none" strike="noStrike" cap="none">
                <a:solidFill>
                  <a:schemeClr val="dk1"/>
                </a:solidFill>
                <a:latin typeface="Calibri"/>
                <a:ea typeface="Calibri"/>
                <a:cs typeface="Calibri"/>
                <a:sym typeface="Calibri"/>
              </a:rPr>
              <a:t>aardrijksunde, biologie (ecosystemen, voedselketens, fossiele brandstoffen, versterkt broeikaseffect) en scheikunde (CO2 en methaanuitstoot en ph-waarden)</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2: Overbevissing en vismethoden: </a:t>
            </a:r>
            <a:r>
              <a:rPr lang="en-US" sz="1200" b="0" i="0" u="none" strike="noStrike" cap="none">
                <a:solidFill>
                  <a:schemeClr val="dk1"/>
                </a:solidFill>
                <a:latin typeface="Calibri"/>
                <a:ea typeface="Calibri"/>
                <a:cs typeface="Calibri"/>
                <a:sym typeface="Calibri"/>
              </a:rPr>
              <a:t>Nederlands (begrijpend lezen en argumenteren/ debatteren), maatschappijleer (debatteren, rol van de overheid) en economie (people, planet, profit), aardrijkskunde en biologie (overbevissing)</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3: Vervuiling:</a:t>
            </a:r>
            <a:r>
              <a:rPr lang="en-US" sz="1200" b="0" i="0" u="none" strike="noStrike" cap="none">
                <a:solidFill>
                  <a:schemeClr val="dk1"/>
                </a:solidFill>
                <a:latin typeface="Calibri"/>
                <a:ea typeface="Calibri"/>
                <a:cs typeface="Calibri"/>
                <a:sym typeface="Calibri"/>
              </a:rPr>
              <a:t> aardrijkskunde, biologie, economie (grondstoffen, productieketens)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De antwoorden bij de opdrachten vind je in de docentenhandleiding.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20" name="Shape 120"/>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45027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Shape 582"/>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583" name="Shape 58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154007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Shape 5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2" name="Shape 5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Font typeface="Arial"/>
              <a:buNone/>
            </a:pPr>
            <a:r>
              <a:rPr lang="en-US">
                <a:solidFill>
                  <a:srgbClr val="000000"/>
                </a:solidFill>
              </a:rPr>
              <a:t>Stel voor, je wilt samen met een aantal klasgenoten een actie starten om zwerfafval in en rondom de school te verminderen. </a:t>
            </a:r>
            <a:endParaRPr>
              <a:solidFill>
                <a:srgbClr val="000000"/>
              </a:solidFill>
            </a:endParaRPr>
          </a:p>
          <a:p>
            <a:pPr marL="0" lvl="0" indent="0" rtl="0">
              <a:spcBef>
                <a:spcPts val="0"/>
              </a:spcBef>
              <a:spcAft>
                <a:spcPts val="0"/>
              </a:spcAft>
              <a:buClr>
                <a:schemeClr val="dk1"/>
              </a:buClr>
              <a:buFont typeface="Arial"/>
              <a:buNone/>
            </a:pPr>
            <a:r>
              <a:rPr lang="en-US">
                <a:solidFill>
                  <a:srgbClr val="000000"/>
                </a:solidFill>
              </a:rPr>
              <a:t>Hoe pak je dat aan? </a:t>
            </a:r>
            <a:endParaRPr b="1">
              <a:solidFill>
                <a:srgbClr val="000000"/>
              </a:solidFill>
            </a:endParaRPr>
          </a:p>
          <a:p>
            <a:pPr marL="0" marR="0" lvl="0" indent="0" algn="l" rtl="0">
              <a:spcBef>
                <a:spcPts val="0"/>
              </a:spcBef>
              <a:spcAft>
                <a:spcPts val="0"/>
              </a:spcAft>
              <a:buNone/>
            </a:pPr>
            <a:endParaRPr b="1">
              <a:solidFill>
                <a:srgbClr val="000000"/>
              </a:solidFill>
            </a:endParaRPr>
          </a:p>
          <a:p>
            <a:pPr marL="0" marR="0" lvl="0" indent="0" algn="l" rtl="0">
              <a:spcBef>
                <a:spcPts val="0"/>
              </a:spcBef>
              <a:spcAft>
                <a:spcPts val="0"/>
              </a:spcAft>
              <a:buNone/>
            </a:pPr>
            <a:r>
              <a:rPr lang="en-US" b="1" i="0" u="none" strike="noStrike" cap="none">
                <a:solidFill>
                  <a:srgbClr val="000000"/>
                </a:solidFill>
                <a:latin typeface="Calibri"/>
                <a:ea typeface="Calibri"/>
                <a:cs typeface="Calibri"/>
                <a:sym typeface="Calibri"/>
              </a:rPr>
              <a:t>Tip: </a:t>
            </a:r>
            <a:r>
              <a:rPr lang="en-US" b="0" i="0" u="none" strike="noStrike" cap="none">
                <a:solidFill>
                  <a:srgbClr val="000000"/>
                </a:solidFill>
                <a:latin typeface="Calibri"/>
                <a:ea typeface="Calibri"/>
                <a:cs typeface="Calibri"/>
                <a:sym typeface="Calibri"/>
              </a:rPr>
              <a:t>het leukste is natuurlijk als de leerlingen de actie ook uit mogen voeren. </a:t>
            </a:r>
            <a:endParaRPr>
              <a:solidFill>
                <a:srgbClr val="000000"/>
              </a:solidFill>
            </a:endParaRPr>
          </a:p>
          <a:p>
            <a:pPr marL="0" marR="0" lvl="0" indent="0" algn="l" rtl="0">
              <a:spcBef>
                <a:spcPts val="0"/>
              </a:spcBef>
              <a:spcAft>
                <a:spcPts val="0"/>
              </a:spcAft>
              <a:buNone/>
            </a:pPr>
            <a:endParaRPr b="1" i="0" u="none" strike="noStrike" cap="none">
              <a:solidFill>
                <a:srgbClr val="000000"/>
              </a:solidFill>
              <a:latin typeface="Calibri"/>
              <a:ea typeface="Calibri"/>
              <a:cs typeface="Calibri"/>
              <a:sym typeface="Calibri"/>
            </a:endParaRPr>
          </a:p>
          <a:p>
            <a:pPr marL="0" marR="0" lvl="0" indent="0" algn="l" rtl="0">
              <a:spcBef>
                <a:spcPts val="0"/>
              </a:spcBef>
              <a:spcAft>
                <a:spcPts val="0"/>
              </a:spcAft>
              <a:buNone/>
            </a:pPr>
            <a:r>
              <a:rPr lang="en-US" b="1" i="0" u="none" strike="noStrike" cap="none">
                <a:solidFill>
                  <a:srgbClr val="000000"/>
                </a:solidFill>
                <a:latin typeface="Calibri"/>
                <a:ea typeface="Calibri"/>
                <a:cs typeface="Calibri"/>
                <a:sym typeface="Calibri"/>
              </a:rPr>
              <a:t>Inspiratie: </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Verzamel al het plastic van een week in de school of aula. Maak er een kunstwerk van.</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Weeg of meet vóór en na een actie de afvalstapel van de school en kijk of het verminderd is. </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Met plastic kun je ook breinen of haken!</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Organiseer een ruil- of recyclemarkt. Laat de leerlingen bedenken wat voor duurzaams ze kunnen doen met de opbrengst van de markt. </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http://www.boredpanda.com/plastic-bottle-recycling-ideas/ </a:t>
            </a:r>
            <a:endParaRPr>
              <a:solidFill>
                <a:srgbClr val="000000"/>
              </a:solidFill>
            </a:endParaRPr>
          </a:p>
          <a:p>
            <a:pPr marL="171450" marR="0" lvl="0" indent="-171450" algn="l" rtl="0">
              <a:spcBef>
                <a:spcPts val="0"/>
              </a:spcBef>
              <a:spcAft>
                <a:spcPts val="0"/>
              </a:spcAft>
              <a:buClr>
                <a:srgbClr val="000000"/>
              </a:buClr>
              <a:buSzPts val="1200"/>
              <a:buFont typeface="Calibri"/>
              <a:buChar char="-"/>
            </a:pPr>
            <a:r>
              <a:rPr lang="en-US" b="0" i="0" u="none" strike="noStrike" cap="none">
                <a:solidFill>
                  <a:srgbClr val="000000"/>
                </a:solidFill>
                <a:latin typeface="Calibri"/>
                <a:ea typeface="Calibri"/>
                <a:cs typeface="Calibri"/>
                <a:sym typeface="Calibri"/>
              </a:rPr>
              <a:t>En natuurlijk: ruim het plastic in de buurt op met een opruimactie</a:t>
            </a:r>
            <a:endParaRPr b="0" i="0" u="none" strike="noStrike" cap="none">
              <a:solidFill>
                <a:srgbClr val="000000"/>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b="0" i="0" u="none" strike="noStrike" cap="none">
              <a:solidFill>
                <a:srgbClr val="000000"/>
              </a:solidFill>
              <a:latin typeface="Calibri"/>
              <a:ea typeface="Calibri"/>
              <a:cs typeface="Calibri"/>
              <a:sym typeface="Calibri"/>
            </a:endParaRPr>
          </a:p>
          <a:p>
            <a:pPr marL="171450" marR="0" lvl="0" indent="-95250" algn="l" rtl="0">
              <a:spcBef>
                <a:spcPts val="0"/>
              </a:spcBef>
              <a:spcAft>
                <a:spcPts val="0"/>
              </a:spcAft>
              <a:buClr>
                <a:schemeClr val="dk1"/>
              </a:buClr>
              <a:buSzPts val="1200"/>
              <a:buFont typeface="Calibri"/>
              <a:buNone/>
            </a:pPr>
            <a:endParaRPr b="0" i="0" u="none" strike="noStrike" cap="none">
              <a:solidFill>
                <a:srgbClr val="000000"/>
              </a:solidFill>
              <a:latin typeface="Calibri"/>
              <a:ea typeface="Calibri"/>
              <a:cs typeface="Calibri"/>
              <a:sym typeface="Calibri"/>
            </a:endParaRPr>
          </a:p>
        </p:txBody>
      </p:sp>
      <p:sp>
        <p:nvSpPr>
          <p:cNvPr id="593" name="Shape 5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31</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12731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Shape 6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9" name="Shape 609"/>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Ga aan de slag met een van de thema’s, of behandel ze allemaal! Klik op het plaatje om naar het thema te gaan. </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Wil je vakoverstijgend met deze thema’s aan de slag gaan? Kijk dan hieronder voor suggesties welke vakdocenten je kan betrekken. </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1: Klimaatverandering: </a:t>
            </a:r>
            <a:r>
              <a:rPr lang="en-US" sz="1200" b="0" i="0" u="none" strike="noStrike" cap="none">
                <a:solidFill>
                  <a:schemeClr val="dk1"/>
                </a:solidFill>
                <a:latin typeface="Calibri"/>
                <a:ea typeface="Calibri"/>
                <a:cs typeface="Calibri"/>
                <a:sym typeface="Calibri"/>
              </a:rPr>
              <a:t>aardrijksunde, biologie (ecosystemen, voedselketens, fossiele brandstoffen, versterkt broeikaseffect) en scheikunde (CO2 en methaanuitstoot en ph-waarden)</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2: Overbevissing en vismethoden: </a:t>
            </a:r>
            <a:r>
              <a:rPr lang="en-US" sz="1200" b="0" i="0" u="none" strike="noStrike" cap="none">
                <a:solidFill>
                  <a:schemeClr val="dk1"/>
                </a:solidFill>
                <a:latin typeface="Calibri"/>
                <a:ea typeface="Calibri"/>
                <a:cs typeface="Calibri"/>
                <a:sym typeface="Calibri"/>
              </a:rPr>
              <a:t>Nederlands (begrijpend lezen en argumenteren/ debatteren), maatschappijleer (debatteren, rol van de overheid) en economie (people, planet, profit), aardrijkskunde en biologie (overbevissing)</a:t>
            </a:r>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Thema 3: Vervuiling:</a:t>
            </a:r>
            <a:r>
              <a:rPr lang="en-US" sz="1200" b="0" i="0" u="none" strike="noStrike" cap="none">
                <a:solidFill>
                  <a:schemeClr val="dk1"/>
                </a:solidFill>
                <a:latin typeface="Calibri"/>
                <a:ea typeface="Calibri"/>
                <a:cs typeface="Calibri"/>
                <a:sym typeface="Calibri"/>
              </a:rPr>
              <a:t> aardrijkskunde, biologie, economie (grondstoffen, productieketens)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De antwoorden bij de opdrachten vind je in de docentenhandleiding.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610" name="Shape 610"/>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66685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Shape 6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1" name="Shape 63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dirty="0"/>
              <a:t>video 1 = </a:t>
            </a:r>
            <a:r>
              <a:rPr lang="en-US" dirty="0">
                <a:solidFill>
                  <a:schemeClr val="hlink"/>
                </a:solidFill>
                <a:uFill>
                  <a:noFill/>
                </a:uFill>
                <a:hlinkClick r:id="rId3"/>
              </a:rPr>
              <a:t>https://www.youtube.com/watch?v=VVo-CQw4780</a:t>
            </a:r>
            <a:endParaRPr dirty="0"/>
          </a:p>
          <a:p>
            <a:pPr marL="0" marR="0" lvl="0" indent="0" algn="l" rtl="0">
              <a:spcBef>
                <a:spcPts val="0"/>
              </a:spcBef>
              <a:spcAft>
                <a:spcPts val="0"/>
              </a:spcAft>
              <a:buNone/>
            </a:pPr>
            <a:r>
              <a:rPr lang="en-US" dirty="0"/>
              <a:t>video 2</a:t>
            </a:r>
            <a:r>
              <a:rPr lang="en-US" dirty="0" smtClean="0"/>
              <a:t>= </a:t>
            </a:r>
            <a:r>
              <a:rPr lang="en-US" u="sng" dirty="0" smtClean="0">
                <a:solidFill>
                  <a:schemeClr val="hlink"/>
                </a:solidFill>
                <a:hlinkClick r:id="rId4"/>
              </a:rPr>
              <a:t>https://www.youtube.com/watch?v=ozBE-ZPw18c</a:t>
            </a:r>
            <a:endParaRPr dirty="0"/>
          </a:p>
          <a:p>
            <a:pPr marL="0" marR="0" lvl="0" indent="0" algn="l" rtl="0">
              <a:spcBef>
                <a:spcPts val="0"/>
              </a:spcBef>
              <a:spcAft>
                <a:spcPts val="0"/>
              </a:spcAft>
              <a:buNone/>
            </a:pPr>
            <a:endParaRPr dirty="0"/>
          </a:p>
        </p:txBody>
      </p:sp>
      <p:sp>
        <p:nvSpPr>
          <p:cNvPr id="632" name="Shape 63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00282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Shape 64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646" name="Shape 6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5342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0" name="Shape 1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5508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Shape 16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Filmpje:</a:t>
            </a:r>
            <a:r>
              <a:rPr lang="en-US" sz="1200" b="0" i="0" u="none" strike="noStrike" cap="none">
                <a:solidFill>
                  <a:schemeClr val="dk1"/>
                </a:solidFill>
                <a:latin typeface="Calibri"/>
                <a:ea typeface="Calibri"/>
                <a:cs typeface="Calibri"/>
                <a:sym typeface="Calibri"/>
              </a:rPr>
              <a:t> http://www.schooltv.nl/video/co2-en-het-broeikaseffect-broeikasgassen-zorgen-voor-klimaatverandering/</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Let op, dit SchoolTV filmpje opent in een nieuw venster</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Nabespreking:</a:t>
            </a:r>
            <a:r>
              <a:rPr lang="en-US" sz="1200" b="0" i="0" u="none" strike="noStrike" cap="none">
                <a:solidFill>
                  <a:schemeClr val="dk1"/>
                </a:solidFill>
                <a:latin typeface="Calibri"/>
                <a:ea typeface="Calibri"/>
                <a:cs typeface="Calibri"/>
                <a:sym typeface="Calibri"/>
              </a:rPr>
              <a:t> waarom zou de opwarming van de aarde effect hebben op het leven in de oceanen? En wat gebeurt er als er meer CO2 in de lucht komt? </a:t>
            </a:r>
            <a:endParaRPr sz="1200" b="0" i="0" u="none" strike="noStrike" cap="none">
              <a:solidFill>
                <a:schemeClr val="dk1"/>
              </a:solidFill>
              <a:latin typeface="Calibri"/>
              <a:ea typeface="Calibri"/>
              <a:cs typeface="Calibri"/>
              <a:sym typeface="Calibri"/>
            </a:endParaRPr>
          </a:p>
        </p:txBody>
      </p:sp>
      <p:sp>
        <p:nvSpPr>
          <p:cNvPr id="161" name="Shape 16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0495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Shape 170"/>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In de twee volgende slides worden deze gevolgen verder uitgelegd. </a:t>
            </a:r>
            <a:endParaRPr sz="1200" b="0" i="0" u="none" strike="noStrike" cap="none">
              <a:solidFill>
                <a:schemeClr val="dk1"/>
              </a:solidFill>
              <a:latin typeface="Calibri"/>
              <a:ea typeface="Calibri"/>
              <a:cs typeface="Calibri"/>
              <a:sym typeface="Calibri"/>
            </a:endParaRPr>
          </a:p>
        </p:txBody>
      </p:sp>
      <p:sp>
        <p:nvSpPr>
          <p:cNvPr id="171" name="Shape 171"/>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6</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83532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Shape 1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Uitleg opwarming van de zee:</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De aarde warmt op door het versterkte broeikaseffect. De zee warmt dus ook op. Dat kunnen we zien aan het koraal, dat is heel gevoelig voor veranderingen in de oceaan zoals temperatuurwisselingen. Hoe gaat dat dan in zijn werk? </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Op de bodem van de ocean groeit het koraal. Op het koraal zitten algen, die produceren suikers, dit is de voeding van het koraal.</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Maar wat gebeurt er met deze algen, als de zee opwarmt? Dat veroorzaakt veel stress voor de algen en het koraal. De algen laten los van het koraal, of geven gifstoffen af in plaats van suiker.</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Als het koraal geen voeding meer heeft, gaat het dood. Je ziet dit doordat het wit wordt, als een skelet. Dit noemen we koraalverbleking</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Bronnen: </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Volkskrant:</a:t>
            </a:r>
            <a:r>
              <a:rPr lang="en-US" sz="1200" b="0" i="0" u="none" strike="noStrike" cap="none">
                <a:solidFill>
                  <a:schemeClr val="dk1"/>
                </a:solidFill>
                <a:latin typeface="Calibri"/>
                <a:ea typeface="Calibri"/>
                <a:cs typeface="Calibri"/>
                <a:sym typeface="Calibri"/>
              </a:rPr>
              <a:t> http://www.volkskrant.nl/buitenland/hoe-staat-het-nu-met-het-koraal-een-infographic~a4487141/</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Trouw:</a:t>
            </a:r>
            <a:r>
              <a:rPr lang="en-US" sz="1200" b="0" i="0" u="none" strike="noStrike" cap="none">
                <a:solidFill>
                  <a:schemeClr val="dk1"/>
                </a:solidFill>
                <a:latin typeface="Calibri"/>
                <a:ea typeface="Calibri"/>
                <a:cs typeface="Calibri"/>
                <a:sym typeface="Calibri"/>
              </a:rPr>
              <a:t> https://www.trouw.nl/groen/koraalriffen-zijn-de-kanariepietjes-van-het-klimaat~af70d629/ </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Coral Reef Studies: </a:t>
            </a:r>
            <a:r>
              <a:rPr lang="en-US" sz="1200" b="0" i="0" u="none" strike="noStrike" cap="none">
                <a:solidFill>
                  <a:schemeClr val="dk1"/>
                </a:solidFill>
                <a:latin typeface="Calibri"/>
                <a:ea typeface="Calibri"/>
                <a:cs typeface="Calibri"/>
                <a:sym typeface="Calibri"/>
              </a:rPr>
              <a:t>https://www.coralcoe.org.au/media-releases/two-thirds-of-great-barrier-reef-hit-by-back-to-back-mass-coral-bleaching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Nemo kennislink</a:t>
            </a:r>
            <a:r>
              <a:rPr lang="en-US" sz="1200" b="0" i="0" u="none" strike="noStrike" cap="none">
                <a:solidFill>
                  <a:schemeClr val="dk1"/>
                </a:solidFill>
                <a:latin typeface="Calibri"/>
                <a:ea typeface="Calibri"/>
                <a:cs typeface="Calibri"/>
                <a:sym typeface="Calibri"/>
              </a:rPr>
              <a:t>: https://www.nemokennislink.nl/publicaties/vele-bedreigingen-voor-koraalrif</a:t>
            </a:r>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p:txBody>
      </p:sp>
      <p:sp>
        <p:nvSpPr>
          <p:cNvPr id="183" name="Shape 1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7</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4199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Shape 213"/>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Uitleg verzuring van de zee:</a:t>
            </a: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We hebben net gezien dat wij veel broeikasgas produceren, met onze fabrieken, auto’s, vliegtuigen en koeien. De oceanen nemen dit op. Net als bomen zijn de oceanen een van de buffers om CO2 uit de lucht te halen. Maar wat gebeurt er dan met die CO2 in de zee? </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Te veel CO2 zorgt voor verzuring van het water. De PH gaat omlaag.</a:t>
            </a:r>
            <a:endParaRPr/>
          </a:p>
          <a:p>
            <a:pPr marL="228600" marR="0" lvl="0" indent="-228600" algn="l" rtl="0">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Hierdoor wordt het skelet van het koraal aangetast, waardoor het kwetsbaarder wordt en niet meer kan herstellen van bijvoorbeeld verbleking. Ook andere organismen met een uitwendig skelet worden aangetast door verzuring.  </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Tip: </a:t>
            </a:r>
            <a:endParaRPr/>
          </a:p>
          <a:p>
            <a:pPr marL="0" marR="0" lvl="0" indent="0" algn="l" rtl="0">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Je zou met scheikunde dieper in kunnen gaan op verzuring en PH-waardes erbij betrekken </a:t>
            </a:r>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Bronnen: </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Volkskrant:</a:t>
            </a:r>
            <a:r>
              <a:rPr lang="en-US" sz="1200" b="0" i="0" u="none" strike="noStrike" cap="none">
                <a:solidFill>
                  <a:schemeClr val="dk1"/>
                </a:solidFill>
                <a:latin typeface="Calibri"/>
                <a:ea typeface="Calibri"/>
                <a:cs typeface="Calibri"/>
                <a:sym typeface="Calibri"/>
              </a:rPr>
              <a:t> http://www.volkskrant.nl/buitenland/hoe-staat-het-nu-met-het-koraal-een-infographic~a4487141/</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Trouw:</a:t>
            </a:r>
            <a:r>
              <a:rPr lang="en-US" sz="1200" b="0" i="0" u="none" strike="noStrike" cap="none">
                <a:solidFill>
                  <a:schemeClr val="dk1"/>
                </a:solidFill>
                <a:latin typeface="Calibri"/>
                <a:ea typeface="Calibri"/>
                <a:cs typeface="Calibri"/>
                <a:sym typeface="Calibri"/>
              </a:rPr>
              <a:t> https://www.trouw.nl/groen/koraalriffen-zijn-de-kanariepietjes-van-het-klimaat~af70d629/ </a:t>
            </a:r>
            <a:endParaRPr/>
          </a:p>
          <a:p>
            <a:pPr marL="0" marR="0" lvl="0" indent="0" algn="l" rtl="0">
              <a:lnSpc>
                <a:spcPct val="100000"/>
              </a:lnSpc>
              <a:spcBef>
                <a:spcPts val="0"/>
              </a:spcBef>
              <a:spcAft>
                <a:spcPts val="0"/>
              </a:spcAft>
              <a:buClr>
                <a:schemeClr val="dk1"/>
              </a:buClr>
              <a:buSzPts val="1200"/>
              <a:buFont typeface="Calibri"/>
              <a:buNone/>
            </a:pPr>
            <a:r>
              <a:rPr lang="en-US" sz="1200" b="0" i="0" u="sng" strike="noStrike" cap="none">
                <a:solidFill>
                  <a:schemeClr val="dk1"/>
                </a:solidFill>
                <a:latin typeface="Calibri"/>
                <a:ea typeface="Calibri"/>
                <a:cs typeface="Calibri"/>
                <a:sym typeface="Calibri"/>
              </a:rPr>
              <a:t>Coral Reef Studies: </a:t>
            </a:r>
            <a:r>
              <a:rPr lang="en-US" sz="1200" b="0" i="0" u="none" strike="noStrike" cap="none">
                <a:solidFill>
                  <a:schemeClr val="dk1"/>
                </a:solidFill>
                <a:latin typeface="Calibri"/>
                <a:ea typeface="Calibri"/>
                <a:cs typeface="Calibri"/>
                <a:sym typeface="Calibri"/>
              </a:rPr>
              <a:t>https://www.coralcoe.org.au/media-releases/two-thirds-of-great-barrier-reef-hit-by-back-to-back-mass-coral-bleaching </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sng" strike="noStrike" cap="none">
                <a:solidFill>
                  <a:schemeClr val="dk1"/>
                </a:solidFill>
                <a:latin typeface="Calibri"/>
                <a:ea typeface="Calibri"/>
                <a:cs typeface="Calibri"/>
                <a:sym typeface="Calibri"/>
              </a:rPr>
              <a:t>Nemo kennislink</a:t>
            </a:r>
            <a:r>
              <a:rPr lang="en-US" sz="1200" b="0" i="0" u="none" strike="noStrike" cap="none">
                <a:solidFill>
                  <a:schemeClr val="dk1"/>
                </a:solidFill>
                <a:latin typeface="Calibri"/>
                <a:ea typeface="Calibri"/>
                <a:cs typeface="Calibri"/>
                <a:sym typeface="Calibri"/>
              </a:rPr>
              <a:t>: https://www.nemokennislink.nl/publicaties/vele-bedreigingen-voor-koraalrif</a:t>
            </a:r>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214" name="Shape 214"/>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9607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Shape 25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Uitleg: </a:t>
            </a:r>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Naar schatting leeft een kwart van de zeedieren in de oceanen in koraalgebieden: Vissen, krabben, zeeschildpadden, sponzen, zeepaardjes, haaien en vele andere soorten leven op of in het koraal en zijn er van afhankelijk om hun eitjes af te zetten. Het koraal wordt ook wel de kraamkamer van de oceaan genoemd. Dieren vinden er voedsel of een plek om te schuilen. Bijna alles wat in het koraal leeft is voedsel voor een ander dier. Ook veel dieren die in het koraal wonen, verliezen hun huis als het koraal sterft. Ze gaan daardoor zelf ook gaan dood, waardoor veel voedsel voor andere dieren in de voedselketen verdwijnt.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Antwoord: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Er zijn meerdere antwoorden mogelijk.</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Koraal, schildpad, garnaal → algen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Kabeljauw → garnalen </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Tonijn → babykabeljauw, garnaal, dolfijn (alleen de grotere tonijnen)</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Haai → Tonijn, dolfijn, mens, kabeljauw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Dolfijn → Tonijn, garnalen, kabeljauw</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Mens → Haai, tonijn, (baby) kabeljouw, garnaal </a:t>
            </a:r>
            <a:r>
              <a:rPr lang="en-US" sz="1200" b="1" i="0" u="none" strike="noStrike" cap="none">
                <a:solidFill>
                  <a:srgbClr val="FF0000"/>
                </a:solidFill>
              </a:rPr>
              <a:t>(of helemaal geen vis)</a:t>
            </a:r>
            <a:endParaRPr sz="1200" b="1" i="0" u="none" strike="noStrike" cap="none">
              <a:solidFill>
                <a:srgbClr val="FF0000"/>
              </a:solidFill>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Algen leven van zonlicht door fotosynthese</a:t>
            </a:r>
            <a:endParaRPr sz="12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Tip:</a:t>
            </a:r>
            <a:endParaRPr/>
          </a:p>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Je zou met biologie dieper in kunnen gaan op voedselketens en ecosystemen</a:t>
            </a:r>
            <a:endParaRPr/>
          </a:p>
          <a:p>
            <a:pPr marL="0" marR="0" lvl="0" indent="0" algn="l" rtl="0">
              <a:spcBef>
                <a:spcPts val="0"/>
              </a:spcBef>
              <a:spcAft>
                <a:spcPts val="0"/>
              </a:spcAft>
              <a:buNone/>
            </a:pPr>
            <a:endParaRPr sz="1200" b="1"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Bronnen:</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Teach Ocean Science</a:t>
            </a:r>
            <a:r>
              <a:rPr lang="en-US" sz="1200" b="0" i="0" u="none" strike="noStrike" cap="none">
                <a:solidFill>
                  <a:schemeClr val="dk1"/>
                </a:solidFill>
                <a:latin typeface="Calibri"/>
                <a:ea typeface="Calibri"/>
                <a:cs typeface="Calibri"/>
                <a:sym typeface="Calibri"/>
              </a:rPr>
              <a:t>: http://www.teachoceanscience.net/teaching_resources/education_modules/coral_reefs_and_climate_change/why_are_predators_important/</a:t>
            </a:r>
            <a:endParaRPr/>
          </a:p>
          <a:p>
            <a:pPr marL="0" marR="0" lvl="0" indent="0" algn="l" rtl="0">
              <a:spcBef>
                <a:spcPts val="0"/>
              </a:spcBef>
              <a:spcAft>
                <a:spcPts val="0"/>
              </a:spcAft>
              <a:buNone/>
            </a:pPr>
            <a:r>
              <a:rPr lang="en-US" sz="1200" b="0" i="0" u="sng" strike="noStrike" cap="none">
                <a:solidFill>
                  <a:schemeClr val="dk1"/>
                </a:solidFill>
                <a:latin typeface="Calibri"/>
                <a:ea typeface="Calibri"/>
                <a:cs typeface="Calibri"/>
                <a:sym typeface="Calibri"/>
              </a:rPr>
              <a:t>Ecomare</a:t>
            </a:r>
            <a:r>
              <a:rPr lang="en-US" sz="1200" b="0" i="0" u="none" strike="noStrike" cap="none">
                <a:solidFill>
                  <a:schemeClr val="dk1"/>
                </a:solidFill>
                <a:latin typeface="Calibri"/>
                <a:ea typeface="Calibri"/>
                <a:cs typeface="Calibri"/>
                <a:sym typeface="Calibri"/>
              </a:rPr>
              <a:t>: http://www.ecomare.nl/ecomare-encyclopedie/natuurlijk-milieu/ecologie/ecologische-processen/voedselketens/</a:t>
            </a:r>
            <a:endParaRP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7" name="Shape 25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217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17" name="Shape 17"/>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74" name="Shape 7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5350050" y="1467544"/>
            <a:ext cx="4359000" cy="19716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80" name="Shape 8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22" name="Shape 22"/>
          <p:cNvSpPr txBox="1">
            <a:spLocks noGrp="1"/>
          </p:cNvSpPr>
          <p:nvPr>
            <p:ph type="body" idx="1"/>
          </p:nvPr>
        </p:nvSpPr>
        <p:spPr>
          <a:xfrm>
            <a:off x="628650" y="1369219"/>
            <a:ext cx="7886700" cy="32634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6"/>
        <p:cNvGrpSpPr/>
        <p:nvPr/>
      </p:nvGrpSpPr>
      <p:grpSpPr>
        <a:xfrm>
          <a:off x="0" y="0"/>
          <a:ext cx="0" cy="0"/>
          <a:chOff x="0" y="0"/>
          <a:chExt cx="0" cy="0"/>
        </a:xfrm>
      </p:grpSpPr>
      <p:sp>
        <p:nvSpPr>
          <p:cNvPr id="27" name="Shape 27"/>
          <p:cNvSpPr txBox="1">
            <a:spLocks noGrp="1"/>
          </p:cNvSpPr>
          <p:nvPr>
            <p:ph type="ctrTitle"/>
          </p:nvPr>
        </p:nvSpPr>
        <p:spPr>
          <a:xfrm>
            <a:off x="1143000" y="841772"/>
            <a:ext cx="6858000" cy="1790700"/>
          </a:xfrm>
          <a:prstGeom prst="rect">
            <a:avLst/>
          </a:prstGeom>
          <a:noFill/>
          <a:ln>
            <a:noFill/>
          </a:ln>
        </p:spPr>
        <p:txBody>
          <a:bodyPr spcFirstLastPara="1" wrap="square" lIns="68575" tIns="68575" rIns="68575" bIns="68575" anchor="b" anchorCtr="0"/>
          <a:lstStyle>
            <a:lvl1pPr marL="0" marR="0" lvl="0" indent="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28" name="Shape 28"/>
          <p:cNvSpPr txBox="1">
            <a:spLocks noGrp="1"/>
          </p:cNvSpPr>
          <p:nvPr>
            <p:ph type="subTitle" idx="1"/>
          </p:nvPr>
        </p:nvSpPr>
        <p:spPr>
          <a:xfrm>
            <a:off x="1143000" y="2701528"/>
            <a:ext cx="6858000" cy="1241700"/>
          </a:xfrm>
          <a:prstGeom prst="rect">
            <a:avLst/>
          </a:prstGeom>
          <a:noFill/>
          <a:ln>
            <a:noFill/>
          </a:ln>
        </p:spPr>
        <p:txBody>
          <a:bodyPr spcFirstLastPara="1" wrap="square" lIns="68575" tIns="68575" rIns="68575" bIns="68575" anchor="t" anchorCtr="0"/>
          <a:lstStyle>
            <a:lvl1pPr marL="0" marR="0" lvl="0" indent="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623888" y="1282304"/>
            <a:ext cx="7886700" cy="2139600"/>
          </a:xfrm>
          <a:prstGeom prst="rect">
            <a:avLst/>
          </a:prstGeom>
          <a:noFill/>
          <a:ln>
            <a:noFill/>
          </a:ln>
        </p:spPr>
        <p:txBody>
          <a:bodyPr spcFirstLastPara="1" wrap="square" lIns="68575" tIns="68575" rIns="68575" bIns="68575" anchor="b" anchorCtr="0"/>
          <a:lstStyle>
            <a:lvl1pPr marL="0" marR="0" lvl="0" indent="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34" name="Shape 34"/>
          <p:cNvSpPr txBox="1">
            <a:spLocks noGrp="1"/>
          </p:cNvSpPr>
          <p:nvPr>
            <p:ph type="body" idx="1"/>
          </p:nvPr>
        </p:nvSpPr>
        <p:spPr>
          <a:xfrm>
            <a:off x="623888" y="3442097"/>
            <a:ext cx="7886700" cy="1125000"/>
          </a:xfrm>
          <a:prstGeom prst="rect">
            <a:avLst/>
          </a:prstGeom>
          <a:noFill/>
          <a:ln>
            <a:noFill/>
          </a:ln>
        </p:spPr>
        <p:txBody>
          <a:bodyPr spcFirstLastPara="1" wrap="square" lIns="68575" tIns="68575" rIns="68575" bIns="685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40" name="Shape 40"/>
          <p:cNvSpPr txBox="1">
            <a:spLocks noGrp="1"/>
          </p:cNvSpPr>
          <p:nvPr>
            <p:ph type="body" idx="1"/>
          </p:nvPr>
        </p:nvSpPr>
        <p:spPr>
          <a:xfrm>
            <a:off x="628650" y="1369219"/>
            <a:ext cx="3886200" cy="32634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2"/>
          </p:nvPr>
        </p:nvSpPr>
        <p:spPr>
          <a:xfrm>
            <a:off x="4629150" y="1369219"/>
            <a:ext cx="3886200" cy="32634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629841"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47" name="Shape 47"/>
          <p:cNvSpPr txBox="1">
            <a:spLocks noGrp="1"/>
          </p:cNvSpPr>
          <p:nvPr>
            <p:ph type="body" idx="1"/>
          </p:nvPr>
        </p:nvSpPr>
        <p:spPr>
          <a:xfrm>
            <a:off x="629841" y="1260872"/>
            <a:ext cx="3868200" cy="618000"/>
          </a:xfrm>
          <a:prstGeom prst="rect">
            <a:avLst/>
          </a:prstGeom>
          <a:noFill/>
          <a:ln>
            <a:noFill/>
          </a:ln>
        </p:spPr>
        <p:txBody>
          <a:bodyPr spcFirstLastPara="1" wrap="square" lIns="68575" tIns="68575" rIns="68575" bIns="685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body" idx="2"/>
          </p:nvPr>
        </p:nvSpPr>
        <p:spPr>
          <a:xfrm>
            <a:off x="629841" y="1878806"/>
            <a:ext cx="3868200" cy="27633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body" idx="3"/>
          </p:nvPr>
        </p:nvSpPr>
        <p:spPr>
          <a:xfrm>
            <a:off x="4629150" y="1260872"/>
            <a:ext cx="3887400" cy="618000"/>
          </a:xfrm>
          <a:prstGeom prst="rect">
            <a:avLst/>
          </a:prstGeom>
          <a:noFill/>
          <a:ln>
            <a:noFill/>
          </a:ln>
        </p:spPr>
        <p:txBody>
          <a:bodyPr spcFirstLastPara="1" wrap="square" lIns="68575" tIns="68575" rIns="68575" bIns="685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0" name="Shape 50"/>
          <p:cNvSpPr txBox="1">
            <a:spLocks noGrp="1"/>
          </p:cNvSpPr>
          <p:nvPr>
            <p:ph type="body" idx="4"/>
          </p:nvPr>
        </p:nvSpPr>
        <p:spPr>
          <a:xfrm>
            <a:off x="4629150" y="1878806"/>
            <a:ext cx="3887400" cy="27633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629841" y="342900"/>
            <a:ext cx="2949300" cy="1200000"/>
          </a:xfrm>
          <a:prstGeom prst="rect">
            <a:avLst/>
          </a:prstGeom>
          <a:noFill/>
          <a:ln>
            <a:noFill/>
          </a:ln>
        </p:spPr>
        <p:txBody>
          <a:bodyPr spcFirstLastPara="1" wrap="square" lIns="68575" tIns="68575" rIns="68575" bIns="68575" anchor="b" anchorCtr="0"/>
          <a:lstStyle>
            <a:lvl1pPr marL="0" marR="0" lvl="0" indent="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60" name="Shape 60"/>
          <p:cNvSpPr txBox="1">
            <a:spLocks noGrp="1"/>
          </p:cNvSpPr>
          <p:nvPr>
            <p:ph type="body" idx="1"/>
          </p:nvPr>
        </p:nvSpPr>
        <p:spPr>
          <a:xfrm>
            <a:off x="3887391" y="740569"/>
            <a:ext cx="4629000" cy="3655200"/>
          </a:xfrm>
          <a:prstGeom prst="rect">
            <a:avLst/>
          </a:prstGeom>
          <a:noFill/>
          <a:ln>
            <a:noFill/>
          </a:ln>
        </p:spPr>
        <p:txBody>
          <a:bodyPr spcFirstLastPara="1" wrap="square" lIns="68575" tIns="68575" rIns="68575" bIns="685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629841" y="1543050"/>
            <a:ext cx="2949300" cy="2858700"/>
          </a:xfrm>
          <a:prstGeom prst="rect">
            <a:avLst/>
          </a:prstGeom>
          <a:noFill/>
          <a:ln>
            <a:noFill/>
          </a:ln>
        </p:spPr>
        <p:txBody>
          <a:bodyPr spcFirstLastPara="1" wrap="square" lIns="68575" tIns="68575" rIns="68575" bIns="685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629841" y="342900"/>
            <a:ext cx="2949300" cy="1200000"/>
          </a:xfrm>
          <a:prstGeom prst="rect">
            <a:avLst/>
          </a:prstGeom>
          <a:noFill/>
          <a:ln>
            <a:noFill/>
          </a:ln>
        </p:spPr>
        <p:txBody>
          <a:bodyPr spcFirstLastPara="1" wrap="square" lIns="68575" tIns="68575" rIns="68575" bIns="68575" anchor="b" anchorCtr="0"/>
          <a:lstStyle>
            <a:lvl1pPr marL="0" marR="0" lvl="0" indent="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67" name="Shape 67"/>
          <p:cNvSpPr>
            <a:spLocks noGrp="1"/>
          </p:cNvSpPr>
          <p:nvPr>
            <p:ph type="pic" idx="2"/>
          </p:nvPr>
        </p:nvSpPr>
        <p:spPr>
          <a:xfrm>
            <a:off x="3887391" y="740569"/>
            <a:ext cx="4629000" cy="3655200"/>
          </a:xfrm>
          <a:prstGeom prst="rect">
            <a:avLst/>
          </a:prstGeom>
          <a:noFill/>
          <a:ln>
            <a:noFill/>
          </a:ln>
        </p:spPr>
        <p:txBody>
          <a:bodyPr spcFirstLastPara="1" wrap="square" lIns="68575" tIns="68575" rIns="68575" bIns="68575" anchor="t" anchorCtr="0"/>
          <a:lstStyle>
            <a:lvl1pPr marL="0" marR="0" lvl="0" indent="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629841" y="1543050"/>
            <a:ext cx="2949300" cy="2858700"/>
          </a:xfrm>
          <a:prstGeom prst="rect">
            <a:avLst/>
          </a:prstGeom>
          <a:noFill/>
          <a:ln>
            <a:noFill/>
          </a:ln>
        </p:spPr>
        <p:txBody>
          <a:bodyPr spcFirstLastPara="1" wrap="square" lIns="68575" tIns="68575" rIns="68575" bIns="685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rgbClr val="888888"/>
                </a:solidFill>
                <a:latin typeface="Calibri"/>
                <a:ea typeface="Calibri"/>
                <a:cs typeface="Calibri"/>
                <a:sym typeface="Calibri"/>
              </a:defRPr>
            </a:lvl1pPr>
            <a:lvl2pPr marL="0" marR="0" lvl="1" indent="0" algn="r" rtl="0">
              <a:spcBef>
                <a:spcPts val="0"/>
              </a:spcBef>
              <a:buNone/>
              <a:defRPr sz="900">
                <a:solidFill>
                  <a:srgbClr val="888888"/>
                </a:solidFill>
                <a:latin typeface="Calibri"/>
                <a:ea typeface="Calibri"/>
                <a:cs typeface="Calibri"/>
                <a:sym typeface="Calibri"/>
              </a:defRPr>
            </a:lvl2pPr>
            <a:lvl3pPr marL="0" marR="0" lvl="2" indent="0" algn="r" rtl="0">
              <a:spcBef>
                <a:spcPts val="0"/>
              </a:spcBef>
              <a:buNone/>
              <a:defRPr sz="900">
                <a:solidFill>
                  <a:srgbClr val="888888"/>
                </a:solidFill>
                <a:latin typeface="Calibri"/>
                <a:ea typeface="Calibri"/>
                <a:cs typeface="Calibri"/>
                <a:sym typeface="Calibri"/>
              </a:defRPr>
            </a:lvl3pPr>
            <a:lvl4pPr marL="0" marR="0" lvl="3" indent="0" algn="r" rtl="0">
              <a:spcBef>
                <a:spcPts val="0"/>
              </a:spcBef>
              <a:buNone/>
              <a:defRPr sz="900">
                <a:solidFill>
                  <a:srgbClr val="888888"/>
                </a:solidFill>
                <a:latin typeface="Calibri"/>
                <a:ea typeface="Calibri"/>
                <a:cs typeface="Calibri"/>
                <a:sym typeface="Calibri"/>
              </a:defRPr>
            </a:lvl4pPr>
            <a:lvl5pPr marL="0" marR="0" lvl="4" indent="0" algn="r" rtl="0">
              <a:spcBef>
                <a:spcPts val="0"/>
              </a:spcBef>
              <a:buNone/>
              <a:defRPr sz="900">
                <a:solidFill>
                  <a:srgbClr val="888888"/>
                </a:solidFill>
                <a:latin typeface="Calibri"/>
                <a:ea typeface="Calibri"/>
                <a:cs typeface="Calibri"/>
                <a:sym typeface="Calibri"/>
              </a:defRPr>
            </a:lvl5pPr>
            <a:lvl6pPr marL="0" marR="0" lvl="5" indent="0" algn="r" rtl="0">
              <a:spcBef>
                <a:spcPts val="0"/>
              </a:spcBef>
              <a:buNone/>
              <a:defRPr sz="900">
                <a:solidFill>
                  <a:srgbClr val="888888"/>
                </a:solidFill>
                <a:latin typeface="Calibri"/>
                <a:ea typeface="Calibri"/>
                <a:cs typeface="Calibri"/>
                <a:sym typeface="Calibri"/>
              </a:defRPr>
            </a:lvl6pPr>
            <a:lvl7pPr marL="0" marR="0" lvl="6" indent="0" algn="r" rtl="0">
              <a:spcBef>
                <a:spcPts val="0"/>
              </a:spcBef>
              <a:buNone/>
              <a:defRPr sz="900">
                <a:solidFill>
                  <a:srgbClr val="888888"/>
                </a:solidFill>
                <a:latin typeface="Calibri"/>
                <a:ea typeface="Calibri"/>
                <a:cs typeface="Calibri"/>
                <a:sym typeface="Calibri"/>
              </a:defRPr>
            </a:lvl7pPr>
            <a:lvl8pPr marL="0" marR="0" lvl="7" indent="0" algn="r" rtl="0">
              <a:spcBef>
                <a:spcPts val="0"/>
              </a:spcBef>
              <a:buNone/>
              <a:defRPr sz="900">
                <a:solidFill>
                  <a:srgbClr val="888888"/>
                </a:solidFill>
                <a:latin typeface="Calibri"/>
                <a:ea typeface="Calibri"/>
                <a:cs typeface="Calibri"/>
                <a:sym typeface="Calibri"/>
              </a:defRPr>
            </a:lvl8pPr>
            <a:lvl9pPr marL="0" marR="0" lvl="8" indent="0" algn="r" rtl="0">
              <a:spcBef>
                <a:spcPts val="0"/>
              </a:spcBef>
              <a:buNone/>
              <a:defRPr sz="9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alphaModFix amt="55000"/>
          </a:blip>
          <a:stretch>
            <a:fillRect t="-16997" b="-16998"/>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628650" y="273844"/>
            <a:ext cx="7886700" cy="994200"/>
          </a:xfrm>
          <a:prstGeom prst="rect">
            <a:avLst/>
          </a:prstGeom>
          <a:noFill/>
          <a:ln>
            <a:noFill/>
          </a:ln>
        </p:spPr>
        <p:txBody>
          <a:bodyPr spcFirstLastPara="1" wrap="square" lIns="68575" tIns="68575" rIns="68575" bIns="68575" anchor="ctr" anchorCtr="0"/>
          <a:lstStyle>
            <a:lvl1pPr marL="0" marR="0" lvl="0" indent="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indent="0">
              <a:spcBef>
                <a:spcPts val="0"/>
              </a:spcBef>
              <a:spcAft>
                <a:spcPts val="0"/>
              </a:spcAft>
              <a:buSzPts val="1100"/>
              <a:buNone/>
              <a:defRPr sz="1400"/>
            </a:lvl2pPr>
            <a:lvl3pPr lvl="2" indent="0">
              <a:spcBef>
                <a:spcPts val="0"/>
              </a:spcBef>
              <a:spcAft>
                <a:spcPts val="0"/>
              </a:spcAft>
              <a:buSzPts val="1100"/>
              <a:buNone/>
              <a:defRPr sz="1400"/>
            </a:lvl3pPr>
            <a:lvl4pPr lvl="3" indent="0">
              <a:spcBef>
                <a:spcPts val="0"/>
              </a:spcBef>
              <a:spcAft>
                <a:spcPts val="0"/>
              </a:spcAft>
              <a:buSzPts val="1100"/>
              <a:buNone/>
              <a:defRPr sz="1400"/>
            </a:lvl4pPr>
            <a:lvl5pPr lvl="4" indent="0">
              <a:spcBef>
                <a:spcPts val="0"/>
              </a:spcBef>
              <a:spcAft>
                <a:spcPts val="0"/>
              </a:spcAft>
              <a:buSzPts val="1100"/>
              <a:buNone/>
              <a:defRPr sz="1400"/>
            </a:lvl5pPr>
            <a:lvl6pPr lvl="5" indent="0">
              <a:spcBef>
                <a:spcPts val="0"/>
              </a:spcBef>
              <a:spcAft>
                <a:spcPts val="0"/>
              </a:spcAft>
              <a:buSzPts val="1100"/>
              <a:buNone/>
              <a:defRPr sz="1400"/>
            </a:lvl6pPr>
            <a:lvl7pPr lvl="6" indent="0">
              <a:spcBef>
                <a:spcPts val="0"/>
              </a:spcBef>
              <a:spcAft>
                <a:spcPts val="0"/>
              </a:spcAft>
              <a:buSzPts val="1100"/>
              <a:buNone/>
              <a:defRPr sz="1400"/>
            </a:lvl7pPr>
            <a:lvl8pPr lvl="7" indent="0">
              <a:spcBef>
                <a:spcPts val="0"/>
              </a:spcBef>
              <a:spcAft>
                <a:spcPts val="0"/>
              </a:spcAft>
              <a:buSzPts val="1100"/>
              <a:buNone/>
              <a:defRPr sz="1400"/>
            </a:lvl8pPr>
            <a:lvl9pPr lvl="8" indent="0">
              <a:spcBef>
                <a:spcPts val="0"/>
              </a:spcBef>
              <a:spcAft>
                <a:spcPts val="0"/>
              </a:spcAft>
              <a:buSzPts val="1100"/>
              <a:buNone/>
              <a:defRPr sz="1400"/>
            </a:lvl9pPr>
          </a:lstStyle>
          <a:p>
            <a:endParaRPr/>
          </a:p>
        </p:txBody>
      </p:sp>
      <p:sp>
        <p:nvSpPr>
          <p:cNvPr id="11" name="Shape 11"/>
          <p:cNvSpPr txBox="1">
            <a:spLocks noGrp="1"/>
          </p:cNvSpPr>
          <p:nvPr>
            <p:ph type="body" idx="1"/>
          </p:nvPr>
        </p:nvSpPr>
        <p:spPr>
          <a:xfrm>
            <a:off x="628650" y="1369219"/>
            <a:ext cx="7886700" cy="3263400"/>
          </a:xfrm>
          <a:prstGeom prst="rect">
            <a:avLst/>
          </a:prstGeom>
          <a:noFill/>
          <a:ln>
            <a:noFill/>
          </a:ln>
        </p:spPr>
        <p:txBody>
          <a:bodyPr spcFirstLastPara="1" wrap="square" lIns="68575" tIns="68575" rIns="68575" bIns="685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628650" y="4767263"/>
            <a:ext cx="2057400" cy="273900"/>
          </a:xfrm>
          <a:prstGeom prst="rect">
            <a:avLst/>
          </a:prstGeom>
          <a:noFill/>
          <a:ln>
            <a:noFill/>
          </a:ln>
        </p:spPr>
        <p:txBody>
          <a:bodyPr spcFirstLastPara="1" wrap="square" lIns="68575" tIns="68575" rIns="68575" bIns="68575" anchor="ctr" anchorCtr="0"/>
          <a:lstStyle>
            <a:lvl1pPr marL="0" marR="0" lvl="0" indent="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028950" y="4767263"/>
            <a:ext cx="3086100" cy="273900"/>
          </a:xfrm>
          <a:prstGeom prst="rect">
            <a:avLst/>
          </a:prstGeom>
          <a:noFill/>
          <a:ln>
            <a:noFill/>
          </a:ln>
        </p:spPr>
        <p:txBody>
          <a:bodyPr spcFirstLastPara="1" wrap="square" lIns="68575" tIns="68575" rIns="68575" bIns="68575" anchor="ctr" anchorCtr="0"/>
          <a:lstStyle>
            <a:lvl1pPr marL="0" marR="0" lvl="0" indent="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1.png"/><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10.png"/><Relationship Id="rId4" Type="http://schemas.openxmlformats.org/officeDocument/2006/relationships/image" Target="../media/image37.pn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43.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hyperlink" Target="http://ppt/slides/slide5.xml" TargetMode="External"/><Relationship Id="rId12" Type="http://schemas.openxmlformats.org/officeDocument/2006/relationships/hyperlink" Target="http://ppt/slides/slide22.xml"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ppt/slides/slide13.xml" TargetMode="External"/><Relationship Id="rId11" Type="http://schemas.openxmlformats.org/officeDocument/2006/relationships/image" Target="../media/image13.jpg"/><Relationship Id="rId5" Type="http://schemas.openxmlformats.org/officeDocument/2006/relationships/image" Target="../media/image11.jpg"/><Relationship Id="rId15" Type="http://schemas.openxmlformats.org/officeDocument/2006/relationships/image" Target="../media/image10.png"/><Relationship Id="rId10" Type="http://schemas.openxmlformats.org/officeDocument/2006/relationships/hyperlink" Target="http://ppt/slides/slide21.xml" TargetMode="External"/><Relationship Id="rId4" Type="http://schemas.openxmlformats.org/officeDocument/2006/relationships/hyperlink" Target="http://ppt/slides/slide12.xml" TargetMode="External"/><Relationship Id="rId9" Type="http://schemas.openxmlformats.org/officeDocument/2006/relationships/hyperlink" Target="http://ppt/slides/slide18.xml" TargetMode="External"/><Relationship Id="rId1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hyperlink" Target="https://scroll.lab.nos.nl/een-kleurrijke-dood#11785" TargetMode="Externa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5.png"/><Relationship Id="rId18" Type="http://schemas.openxmlformats.org/officeDocument/2006/relationships/image" Target="../media/image10.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21.png"/><Relationship Id="rId17" Type="http://schemas.openxmlformats.org/officeDocument/2006/relationships/image" Target="../media/image49.png"/><Relationship Id="rId2" Type="http://schemas.openxmlformats.org/officeDocument/2006/relationships/notesSlide" Target="../notesSlides/notesSlide14.xml"/><Relationship Id="rId16" Type="http://schemas.openxmlformats.org/officeDocument/2006/relationships/image" Target="../media/image48.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20.png"/><Relationship Id="rId5" Type="http://schemas.openxmlformats.org/officeDocument/2006/relationships/image" Target="../media/image5.png"/><Relationship Id="rId15" Type="http://schemas.openxmlformats.org/officeDocument/2006/relationships/image" Target="../media/image47.png"/><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0.jp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1.png"/><Relationship Id="rId7"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36.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46.png"/><Relationship Id="rId18" Type="http://schemas.openxmlformats.org/officeDocument/2006/relationships/image" Target="../media/image21.png"/><Relationship Id="rId3" Type="http://schemas.openxmlformats.org/officeDocument/2006/relationships/image" Target="../media/image2.png"/><Relationship Id="rId7" Type="http://schemas.openxmlformats.org/officeDocument/2006/relationships/image" Target="../media/image9.png"/><Relationship Id="rId12" Type="http://schemas.openxmlformats.org/officeDocument/2006/relationships/image" Target="../media/image45.png"/><Relationship Id="rId17" Type="http://schemas.openxmlformats.org/officeDocument/2006/relationships/image" Target="../media/image20.png"/><Relationship Id="rId2" Type="http://schemas.openxmlformats.org/officeDocument/2006/relationships/notesSlide" Target="../notesSlides/notesSlide21.xml"/><Relationship Id="rId16"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57.png"/><Relationship Id="rId5" Type="http://schemas.openxmlformats.org/officeDocument/2006/relationships/image" Target="../media/image5.png"/><Relationship Id="rId15" Type="http://schemas.openxmlformats.org/officeDocument/2006/relationships/image" Target="../media/image48.png"/><Relationship Id="rId10" Type="http://schemas.openxmlformats.org/officeDocument/2006/relationships/image" Target="../media/image19.png"/><Relationship Id="rId19"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18.png"/><Relationship Id="rId1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58.jp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36.png"/><Relationship Id="rId7" Type="http://schemas.openxmlformats.org/officeDocument/2006/relationships/image" Target="../media/image6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hyperlink" Target="http://ppt/slides/slide5.xml" TargetMode="External"/><Relationship Id="rId12" Type="http://schemas.openxmlformats.org/officeDocument/2006/relationships/hyperlink" Target="http://ppt/slides/slide22.xml"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hyperlink" Target="http://ppt/slides/slide13.xml" TargetMode="External"/><Relationship Id="rId11" Type="http://schemas.openxmlformats.org/officeDocument/2006/relationships/image" Target="../media/image13.jpg"/><Relationship Id="rId5" Type="http://schemas.openxmlformats.org/officeDocument/2006/relationships/image" Target="../media/image11.jpg"/><Relationship Id="rId15" Type="http://schemas.openxmlformats.org/officeDocument/2006/relationships/image" Target="../media/image10.png"/><Relationship Id="rId10" Type="http://schemas.openxmlformats.org/officeDocument/2006/relationships/hyperlink" Target="http://ppt/slides/slide21.xml" TargetMode="External"/><Relationship Id="rId4" Type="http://schemas.openxmlformats.org/officeDocument/2006/relationships/hyperlink" Target="http://ppt/slides/slide12.xml" TargetMode="External"/><Relationship Id="rId9" Type="http://schemas.openxmlformats.org/officeDocument/2006/relationships/hyperlink" Target="http://ppt/slides/slide18.xml" TargetMode="External"/><Relationship Id="rId14"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image" Target="../media/image63.jpg"/><Relationship Id="rId3" Type="http://schemas.openxmlformats.org/officeDocument/2006/relationships/image" Target="../media/image21.png"/><Relationship Id="rId7" Type="http://schemas.openxmlformats.org/officeDocument/2006/relationships/hyperlink" Target="http://www.youtube.com/watch?v=UVxfToJ6iSA"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2.jpg"/><Relationship Id="rId5" Type="http://schemas.openxmlformats.org/officeDocument/2006/relationships/hyperlink" Target="http://www.youtube.com/watch?v=8chYX-beGX4" TargetMode="Externa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gi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gif"/><Relationship Id="rId4" Type="http://schemas.openxmlformats.org/officeDocument/2006/relationships/image" Target="../media/image65.gif"/><Relationship Id="rId9" Type="http://schemas.openxmlformats.org/officeDocument/2006/relationships/image" Target="../media/image70.png"/><Relationship Id="rId1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75.jpg"/><Relationship Id="rId5" Type="http://schemas.openxmlformats.org/officeDocument/2006/relationships/hyperlink" Target="http://www.youtube.com/watch?v=6zrn4-FfbXw" TargetMode="External"/><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76.png"/><Relationship Id="rId4" Type="http://schemas.openxmlformats.org/officeDocument/2006/relationships/image" Target="../media/image73.gif"/></Relationships>
</file>

<file path=ppt/slides/_rels/slide2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8.png"/><Relationship Id="rId4" Type="http://schemas.openxmlformats.org/officeDocument/2006/relationships/image" Target="../media/image74.png"/></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slide" Target="slide4.xml"/><Relationship Id="rId12" Type="http://schemas.openxmlformats.org/officeDocument/2006/relationships/hyperlink" Target="http://ppt/slides/slide22.xm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ppt/slides/slide13.xml" TargetMode="External"/><Relationship Id="rId11" Type="http://schemas.openxmlformats.org/officeDocument/2006/relationships/image" Target="../media/image13.jpg"/><Relationship Id="rId5" Type="http://schemas.openxmlformats.org/officeDocument/2006/relationships/image" Target="../media/image11.jpg"/><Relationship Id="rId15" Type="http://schemas.openxmlformats.org/officeDocument/2006/relationships/image" Target="../media/image10.png"/><Relationship Id="rId10" Type="http://schemas.openxmlformats.org/officeDocument/2006/relationships/slide" Target="slide26.xml"/><Relationship Id="rId4" Type="http://schemas.openxmlformats.org/officeDocument/2006/relationships/slide" Target="slide14.xml"/><Relationship Id="rId9" Type="http://schemas.openxmlformats.org/officeDocument/2006/relationships/hyperlink" Target="http://ppt/slides/slide18.xml" TargetMode="External"/><Relationship Id="rId1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4.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73.gif"/><Relationship Id="rId5" Type="http://schemas.openxmlformats.org/officeDocument/2006/relationships/image" Target="../media/image71.gif"/><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8" Type="http://schemas.openxmlformats.org/officeDocument/2006/relationships/image" Target="../media/image12.jpg"/><Relationship Id="rId13" Type="http://schemas.openxmlformats.org/officeDocument/2006/relationships/image" Target="../media/image14.png"/><Relationship Id="rId3" Type="http://schemas.openxmlformats.org/officeDocument/2006/relationships/image" Target="../media/image3.png"/><Relationship Id="rId7" Type="http://schemas.openxmlformats.org/officeDocument/2006/relationships/hyperlink" Target="http://ppt/slides/slide5.xml" TargetMode="External"/><Relationship Id="rId12" Type="http://schemas.openxmlformats.org/officeDocument/2006/relationships/hyperlink" Target="http://ppt/slides/slide22.xml" TargetMode="External"/><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hyperlink" Target="http://ppt/slides/slide13.xml" TargetMode="External"/><Relationship Id="rId11" Type="http://schemas.openxmlformats.org/officeDocument/2006/relationships/image" Target="../media/image13.jpg"/><Relationship Id="rId5" Type="http://schemas.openxmlformats.org/officeDocument/2006/relationships/image" Target="../media/image11.jpg"/><Relationship Id="rId15" Type="http://schemas.openxmlformats.org/officeDocument/2006/relationships/image" Target="../media/image10.png"/><Relationship Id="rId10" Type="http://schemas.openxmlformats.org/officeDocument/2006/relationships/hyperlink" Target="http://ppt/slides/slide21.xml" TargetMode="External"/><Relationship Id="rId4" Type="http://schemas.openxmlformats.org/officeDocument/2006/relationships/hyperlink" Target="http://ppt/slides/slide12.xml" TargetMode="External"/><Relationship Id="rId9" Type="http://schemas.openxmlformats.org/officeDocument/2006/relationships/hyperlink" Target="http://ppt/slides/slide18.xml" TargetMode="External"/><Relationship Id="rId14" Type="http://schemas.openxmlformats.org/officeDocument/2006/relationships/image" Target="../media/image15.png"/></Relationships>
</file>

<file path=ppt/slides/_rels/slide33.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21.png"/><Relationship Id="rId7" Type="http://schemas.openxmlformats.org/officeDocument/2006/relationships/hyperlink" Target="http://www.youtube.com/watch?v=ozBE-ZPw18c"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0.jpg"/><Relationship Id="rId5" Type="http://schemas.openxmlformats.org/officeDocument/2006/relationships/hyperlink" Target="http://www.youtube.com/watch?v=VVo-CQw4780" TargetMode="Externa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png"/><Relationship Id="rId11" Type="http://schemas.openxmlformats.org/officeDocument/2006/relationships/image" Target="../media/image87.png"/><Relationship Id="rId5" Type="http://schemas.openxmlformats.org/officeDocument/2006/relationships/image" Target="../media/image83.png"/><Relationship Id="rId10" Type="http://schemas.openxmlformats.org/officeDocument/2006/relationships/image" Target="../media/image86.png"/><Relationship Id="rId4" Type="http://schemas.openxmlformats.org/officeDocument/2006/relationships/image" Target="../media/image82.gif"/><Relationship Id="rId9" Type="http://schemas.openxmlformats.org/officeDocument/2006/relationships/image" Target="../media/image85.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8.png"/><Relationship Id="rId12"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9.png"/><Relationship Id="rId5" Type="http://schemas.openxmlformats.org/officeDocument/2006/relationships/image" Target="../media/image4.png"/><Relationship Id="rId15" Type="http://schemas.openxmlformats.org/officeDocument/2006/relationships/image" Target="../media/image10.png"/><Relationship Id="rId10" Type="http://schemas.openxmlformats.org/officeDocument/2006/relationships/image" Target="../media/image18.png"/><Relationship Id="rId4" Type="http://schemas.openxmlformats.org/officeDocument/2006/relationships/image" Target="../media/image2.png"/><Relationship Id="rId9" Type="http://schemas.openxmlformats.org/officeDocument/2006/relationships/image" Target="../media/image17.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3.png"/><Relationship Id="rId4" Type="http://schemas.openxmlformats.org/officeDocument/2006/relationships/hyperlink" Target="http://www.schooltv.nl/video/co2-en-het-broeikaseffect-broeikasgassen-zorgen-voor-klimaatverander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image" Target="../media/image10.png"/><Relationship Id="rId3" Type="http://schemas.openxmlformats.org/officeDocument/2006/relationships/image" Target="../media/image16.png"/><Relationship Id="rId7" Type="http://schemas.openxmlformats.org/officeDocument/2006/relationships/image" Target="../media/image26.jpg"/><Relationship Id="rId12" Type="http://schemas.openxmlformats.org/officeDocument/2006/relationships/image" Target="../media/image31.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2.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10.png"/><Relationship Id="rId3" Type="http://schemas.openxmlformats.org/officeDocument/2006/relationships/image" Target="../media/image22.png"/><Relationship Id="rId7" Type="http://schemas.openxmlformats.org/officeDocument/2006/relationships/image" Target="../media/image32.png"/><Relationship Id="rId12"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7.jpg"/><Relationship Id="rId5" Type="http://schemas.openxmlformats.org/officeDocument/2006/relationships/image" Target="../media/image25.png"/><Relationship Id="rId10" Type="http://schemas.openxmlformats.org/officeDocument/2006/relationships/image" Target="../media/image35.png"/><Relationship Id="rId4" Type="http://schemas.openxmlformats.org/officeDocument/2006/relationships/image" Target="../media/image16.png"/><Relationship Id="rId9"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Shape 89"/>
          <p:cNvPicPr preferRelativeResize="0"/>
          <p:nvPr/>
        </p:nvPicPr>
        <p:blipFill rotWithShape="1">
          <a:blip r:embed="rId3">
            <a:alphaModFix/>
          </a:blip>
          <a:srcRect t="28575" b="30099"/>
          <a:stretch/>
        </p:blipFill>
        <p:spPr>
          <a:xfrm>
            <a:off x="2603440" y="4433495"/>
            <a:ext cx="5384699" cy="710005"/>
          </a:xfrm>
          <a:prstGeom prst="rect">
            <a:avLst/>
          </a:prstGeom>
          <a:noFill/>
          <a:ln>
            <a:noFill/>
          </a:ln>
        </p:spPr>
      </p:pic>
      <p:sp>
        <p:nvSpPr>
          <p:cNvPr id="90" name="Shape 90"/>
          <p:cNvSpPr txBox="1"/>
          <p:nvPr/>
        </p:nvSpPr>
        <p:spPr>
          <a:xfrm>
            <a:off x="4975" y="344548"/>
            <a:ext cx="3429000" cy="531000"/>
          </a:xfrm>
          <a:prstGeom prst="rect">
            <a:avLst/>
          </a:prstGeom>
          <a:blipFill rotWithShape="1">
            <a:blip r:embed="rId4">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000" b="1" i="0" u="none" strike="noStrike" cap="none">
                <a:solidFill>
                  <a:schemeClr val="lt1"/>
                </a:solidFill>
                <a:latin typeface="Calibri"/>
                <a:ea typeface="Calibri"/>
                <a:cs typeface="Calibri"/>
                <a:sym typeface="Calibri"/>
              </a:rPr>
              <a:t>LEVENDE OCEANEN</a:t>
            </a:r>
            <a:endParaRPr sz="3000" b="1">
              <a:solidFill>
                <a:schemeClr val="lt1"/>
              </a:solidFill>
              <a:latin typeface="Calibri"/>
              <a:ea typeface="Calibri"/>
              <a:cs typeface="Calibri"/>
              <a:sym typeface="Calibri"/>
            </a:endParaRPr>
          </a:p>
        </p:txBody>
      </p:sp>
      <p:pic>
        <p:nvPicPr>
          <p:cNvPr id="91" name="Shape 91"/>
          <p:cNvPicPr preferRelativeResize="0"/>
          <p:nvPr/>
        </p:nvPicPr>
        <p:blipFill rotWithShape="1">
          <a:blip r:embed="rId5">
            <a:alphaModFix/>
          </a:blip>
          <a:srcRect/>
          <a:stretch/>
        </p:blipFill>
        <p:spPr>
          <a:xfrm flipH="1">
            <a:off x="-467750" y="2978325"/>
            <a:ext cx="1962941" cy="1750225"/>
          </a:xfrm>
          <a:prstGeom prst="rect">
            <a:avLst/>
          </a:prstGeom>
          <a:noFill/>
          <a:ln>
            <a:noFill/>
          </a:ln>
          <a:effectLst>
            <a:outerShdw blurRad="50800" dist="38100" dir="2700000" algn="tl" rotWithShape="0">
              <a:srgbClr val="000000">
                <a:alpha val="40000"/>
              </a:srgbClr>
            </a:outerShdw>
          </a:effectLst>
        </p:spPr>
      </p:pic>
      <p:pic>
        <p:nvPicPr>
          <p:cNvPr id="92" name="Shape 92"/>
          <p:cNvPicPr preferRelativeResize="0"/>
          <p:nvPr/>
        </p:nvPicPr>
        <p:blipFill rotWithShape="1">
          <a:blip r:embed="rId6">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pic>
        <p:nvPicPr>
          <p:cNvPr id="93" name="Shape 93"/>
          <p:cNvPicPr preferRelativeResize="0"/>
          <p:nvPr/>
        </p:nvPicPr>
        <p:blipFill rotWithShape="1">
          <a:blip r:embed="rId7">
            <a:alphaModFix/>
          </a:blip>
          <a:srcRect/>
          <a:stretch/>
        </p:blipFill>
        <p:spPr>
          <a:xfrm>
            <a:off x="1959019" y="4373966"/>
            <a:ext cx="714561" cy="699612"/>
          </a:xfrm>
          <a:prstGeom prst="rect">
            <a:avLst/>
          </a:prstGeom>
          <a:noFill/>
          <a:ln>
            <a:noFill/>
          </a:ln>
        </p:spPr>
      </p:pic>
      <p:pic>
        <p:nvPicPr>
          <p:cNvPr id="94" name="Shape 94"/>
          <p:cNvPicPr preferRelativeResize="0"/>
          <p:nvPr/>
        </p:nvPicPr>
        <p:blipFill rotWithShape="1">
          <a:blip r:embed="rId8">
            <a:alphaModFix/>
          </a:blip>
          <a:srcRect/>
          <a:stretch/>
        </p:blipFill>
        <p:spPr>
          <a:xfrm>
            <a:off x="6329170" y="639253"/>
            <a:ext cx="2794261" cy="1539457"/>
          </a:xfrm>
          <a:prstGeom prst="rect">
            <a:avLst/>
          </a:prstGeom>
          <a:noFill/>
          <a:ln>
            <a:noFill/>
          </a:ln>
          <a:effectLst>
            <a:outerShdw blurRad="50800" dist="38100" dir="2700000" algn="tl" rotWithShape="0">
              <a:srgbClr val="000000">
                <a:alpha val="40000"/>
              </a:srgbClr>
            </a:outerShdw>
          </a:effectLst>
        </p:spPr>
      </p:pic>
      <p:pic>
        <p:nvPicPr>
          <p:cNvPr id="95" name="Shape 95"/>
          <p:cNvPicPr preferRelativeResize="0"/>
          <p:nvPr/>
        </p:nvPicPr>
        <p:blipFill rotWithShape="1">
          <a:blip r:embed="rId9">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40000"/>
              </a:srgbClr>
            </a:outerShdw>
          </a:effectLst>
        </p:spPr>
      </p:pic>
      <p:pic>
        <p:nvPicPr>
          <p:cNvPr id="96" name="Shape 96"/>
          <p:cNvPicPr preferRelativeResize="0"/>
          <p:nvPr/>
        </p:nvPicPr>
        <p:blipFill rotWithShape="1">
          <a:blip r:embed="rId10">
            <a:alphaModFix/>
          </a:blip>
          <a:srcRect/>
          <a:stretch/>
        </p:blipFill>
        <p:spPr>
          <a:xfrm>
            <a:off x="8200988" y="4451240"/>
            <a:ext cx="1749076" cy="874538"/>
          </a:xfrm>
          <a:prstGeom prst="rect">
            <a:avLst/>
          </a:prstGeom>
          <a:noFill/>
          <a:ln>
            <a:noFill/>
          </a:ln>
        </p:spPr>
      </p:pic>
      <p:sp>
        <p:nvSpPr>
          <p:cNvPr id="97" name="Shape 97"/>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98" name="Shape 98"/>
          <p:cNvPicPr preferRelativeResize="0"/>
          <p:nvPr/>
        </p:nvPicPr>
        <p:blipFill rotWithShape="1">
          <a:blip r:embed="rId11">
            <a:alphaModFix/>
          </a:blip>
          <a:srcRect/>
          <a:stretch/>
        </p:blipFill>
        <p:spPr>
          <a:xfrm>
            <a:off x="7784123" y="216524"/>
            <a:ext cx="1215203" cy="193051"/>
          </a:xfrm>
          <a:prstGeom prst="rect">
            <a:avLst/>
          </a:prstGeom>
          <a:noFill/>
          <a:ln>
            <a:noFill/>
          </a:ln>
        </p:spPr>
      </p:pic>
      <p:sp>
        <p:nvSpPr>
          <p:cNvPr id="99" name="Shape 99"/>
          <p:cNvSpPr txBox="1"/>
          <p:nvPr/>
        </p:nvSpPr>
        <p:spPr>
          <a:xfrm>
            <a:off x="1172775" y="1067275"/>
            <a:ext cx="5156400" cy="531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800" b="1">
                <a:solidFill>
                  <a:srgbClr val="73BE1E"/>
                </a:solidFill>
                <a:latin typeface="Calibri"/>
                <a:ea typeface="Calibri"/>
                <a:cs typeface="Calibri"/>
                <a:sym typeface="Calibri"/>
              </a:rPr>
              <a:t>Duiken jullie mee onder water? </a:t>
            </a:r>
            <a:endParaRPr sz="4800" b="1">
              <a:solidFill>
                <a:srgbClr val="73BE1E"/>
              </a:solidFill>
              <a:latin typeface="Calibri"/>
              <a:ea typeface="Calibri"/>
              <a:cs typeface="Calibri"/>
              <a:sym typeface="Calibri"/>
            </a:endParaRPr>
          </a:p>
        </p:txBody>
      </p:sp>
      <p:sp>
        <p:nvSpPr>
          <p:cNvPr id="100" name="Shape 100"/>
          <p:cNvSpPr txBox="1"/>
          <p:nvPr/>
        </p:nvSpPr>
        <p:spPr>
          <a:xfrm>
            <a:off x="1236925" y="2320625"/>
            <a:ext cx="4681200" cy="1038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000">
              <a:solidFill>
                <a:srgbClr val="999999"/>
              </a:solidFill>
              <a:latin typeface="Calibri"/>
              <a:ea typeface="Calibri"/>
              <a:cs typeface="Calibri"/>
              <a:sym typeface="Calibri"/>
            </a:endParaRPr>
          </a:p>
          <a:p>
            <a:pPr marL="0" marR="0" lvl="0" indent="0" algn="l" rtl="0">
              <a:spcBef>
                <a:spcPts val="0"/>
              </a:spcBef>
              <a:spcAft>
                <a:spcPts val="0"/>
              </a:spcAft>
              <a:buNone/>
            </a:pPr>
            <a:endParaRPr sz="1000">
              <a:solidFill>
                <a:srgbClr val="999999"/>
              </a:solidFill>
              <a:latin typeface="Calibri"/>
              <a:ea typeface="Calibri"/>
              <a:cs typeface="Calibri"/>
              <a:sym typeface="Calibri"/>
            </a:endParaRPr>
          </a:p>
          <a:p>
            <a:pPr marL="0" marR="0" lvl="0" indent="0" algn="l" rtl="0">
              <a:spcBef>
                <a:spcPts val="0"/>
              </a:spcBef>
              <a:spcAft>
                <a:spcPts val="0"/>
              </a:spcAft>
              <a:buNone/>
            </a:pPr>
            <a:r>
              <a:rPr lang="en-US">
                <a:solidFill>
                  <a:srgbClr val="999999"/>
                </a:solidFill>
                <a:latin typeface="Calibri"/>
                <a:ea typeface="Calibri"/>
                <a:cs typeface="Calibri"/>
                <a:sym typeface="Calibri"/>
              </a:rPr>
              <a:t>Bekijk de VR-film of werk met je groep aan de mindmap.</a:t>
            </a:r>
            <a:endParaRPr>
              <a:solidFill>
                <a:srgbClr val="999999"/>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p:nvPr/>
        </p:nvSpPr>
        <p:spPr>
          <a:xfrm>
            <a:off x="0" y="299933"/>
            <a:ext cx="50673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sp>
        <p:nvSpPr>
          <p:cNvPr id="271" name="Shape 271"/>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272" name="Shape 272"/>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73" name="Shape 273"/>
          <p:cNvPicPr preferRelativeResize="0"/>
          <p:nvPr/>
        </p:nvPicPr>
        <p:blipFill rotWithShape="1">
          <a:blip r:embed="rId4">
            <a:alphaModFix/>
          </a:blip>
          <a:srcRect/>
          <a:stretch/>
        </p:blipFill>
        <p:spPr>
          <a:xfrm>
            <a:off x="1054525" y="1737156"/>
            <a:ext cx="1954029" cy="1296825"/>
          </a:xfrm>
          <a:prstGeom prst="rect">
            <a:avLst/>
          </a:prstGeom>
          <a:noFill/>
          <a:ln>
            <a:noFill/>
          </a:ln>
        </p:spPr>
      </p:pic>
      <p:pic>
        <p:nvPicPr>
          <p:cNvPr id="274" name="Shape 274"/>
          <p:cNvPicPr preferRelativeResize="0"/>
          <p:nvPr/>
        </p:nvPicPr>
        <p:blipFill rotWithShape="1">
          <a:blip r:embed="rId5">
            <a:alphaModFix/>
          </a:blip>
          <a:srcRect/>
          <a:stretch/>
        </p:blipFill>
        <p:spPr>
          <a:xfrm>
            <a:off x="1516991" y="2714255"/>
            <a:ext cx="1636123" cy="1636132"/>
          </a:xfrm>
          <a:prstGeom prst="rect">
            <a:avLst/>
          </a:prstGeom>
          <a:noFill/>
          <a:ln>
            <a:noFill/>
          </a:ln>
        </p:spPr>
      </p:pic>
      <p:pic>
        <p:nvPicPr>
          <p:cNvPr id="275" name="Shape 275"/>
          <p:cNvPicPr preferRelativeResize="0"/>
          <p:nvPr/>
        </p:nvPicPr>
        <p:blipFill rotWithShape="1">
          <a:blip r:embed="rId6">
            <a:alphaModFix/>
          </a:blip>
          <a:srcRect/>
          <a:stretch/>
        </p:blipFill>
        <p:spPr>
          <a:xfrm>
            <a:off x="3696457" y="1638975"/>
            <a:ext cx="1217079" cy="1152175"/>
          </a:xfrm>
          <a:prstGeom prst="rect">
            <a:avLst/>
          </a:prstGeom>
          <a:noFill/>
          <a:ln>
            <a:noFill/>
          </a:ln>
        </p:spPr>
      </p:pic>
      <p:pic>
        <p:nvPicPr>
          <p:cNvPr id="276" name="Shape 276"/>
          <p:cNvPicPr preferRelativeResize="0"/>
          <p:nvPr/>
        </p:nvPicPr>
        <p:blipFill rotWithShape="1">
          <a:blip r:embed="rId7">
            <a:alphaModFix/>
          </a:blip>
          <a:srcRect/>
          <a:stretch/>
        </p:blipFill>
        <p:spPr>
          <a:xfrm>
            <a:off x="3481828" y="2975420"/>
            <a:ext cx="1902309" cy="1699405"/>
          </a:xfrm>
          <a:prstGeom prst="rect">
            <a:avLst/>
          </a:prstGeom>
          <a:noFill/>
          <a:ln>
            <a:noFill/>
          </a:ln>
        </p:spPr>
      </p:pic>
      <p:pic>
        <p:nvPicPr>
          <p:cNvPr id="277" name="Shape 277"/>
          <p:cNvPicPr preferRelativeResize="0"/>
          <p:nvPr/>
        </p:nvPicPr>
        <p:blipFill rotWithShape="1">
          <a:blip r:embed="rId8">
            <a:alphaModFix/>
          </a:blip>
          <a:srcRect/>
          <a:stretch/>
        </p:blipFill>
        <p:spPr>
          <a:xfrm>
            <a:off x="5837450" y="1703458"/>
            <a:ext cx="1364216" cy="1364221"/>
          </a:xfrm>
          <a:prstGeom prst="rect">
            <a:avLst/>
          </a:prstGeom>
          <a:noFill/>
          <a:ln>
            <a:noFill/>
          </a:ln>
        </p:spPr>
      </p:pic>
      <p:pic>
        <p:nvPicPr>
          <p:cNvPr id="278" name="Shape 278"/>
          <p:cNvPicPr preferRelativeResize="0"/>
          <p:nvPr/>
        </p:nvPicPr>
        <p:blipFill rotWithShape="1">
          <a:blip r:embed="rId9">
            <a:alphaModFix/>
          </a:blip>
          <a:srcRect/>
          <a:stretch/>
        </p:blipFill>
        <p:spPr>
          <a:xfrm>
            <a:off x="5580060" y="3222274"/>
            <a:ext cx="2398841" cy="1199425"/>
          </a:xfrm>
          <a:prstGeom prst="rect">
            <a:avLst/>
          </a:prstGeom>
          <a:noFill/>
          <a:ln>
            <a:noFill/>
          </a:ln>
        </p:spPr>
      </p:pic>
      <p:sp>
        <p:nvSpPr>
          <p:cNvPr id="279" name="Shape 279"/>
          <p:cNvSpPr/>
          <p:nvPr/>
        </p:nvSpPr>
        <p:spPr>
          <a:xfrm>
            <a:off x="285275" y="951300"/>
            <a:ext cx="7797600" cy="484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2400" b="1">
                <a:solidFill>
                  <a:srgbClr val="666666"/>
                </a:solidFill>
                <a:latin typeface="Calibri"/>
                <a:ea typeface="Calibri"/>
                <a:cs typeface="Calibri"/>
                <a:sym typeface="Calibri"/>
              </a:rPr>
              <a:t>Waar komen CO2 en andere broeikasgassen vandaan? </a:t>
            </a:r>
            <a:endParaRPr sz="2400" b="1">
              <a:solidFill>
                <a:srgbClr val="666666"/>
              </a:solidFill>
              <a:latin typeface="Calibri"/>
              <a:ea typeface="Calibri"/>
              <a:cs typeface="Calibri"/>
              <a:sym typeface="Calibri"/>
            </a:endParaRPr>
          </a:p>
        </p:txBody>
      </p:sp>
      <p:pic>
        <p:nvPicPr>
          <p:cNvPr id="280" name="Shape 280"/>
          <p:cNvPicPr preferRelativeResize="0"/>
          <p:nvPr/>
        </p:nvPicPr>
        <p:blipFill rotWithShape="1">
          <a:blip r:embed="rId10">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sp>
        <p:nvSpPr>
          <p:cNvPr id="287" name="Shape 287"/>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88" name="Shape 288"/>
          <p:cNvPicPr preferRelativeResize="0"/>
          <p:nvPr/>
        </p:nvPicPr>
        <p:blipFill rotWithShape="1">
          <a:blip r:embed="rId4">
            <a:alphaModFix/>
          </a:blip>
          <a:srcRect b="50000"/>
          <a:stretch/>
        </p:blipFill>
        <p:spPr>
          <a:xfrm rot="-228738">
            <a:off x="105278" y="938043"/>
            <a:ext cx="7392190" cy="3412850"/>
          </a:xfrm>
          <a:prstGeom prst="rect">
            <a:avLst/>
          </a:prstGeom>
          <a:noFill/>
          <a:ln>
            <a:noFill/>
          </a:ln>
          <a:effectLst>
            <a:outerShdw blurRad="50800" dist="38100" dir="2700000" algn="tl" rotWithShape="0">
              <a:srgbClr val="000000">
                <a:alpha val="40000"/>
              </a:srgbClr>
            </a:outerShdw>
          </a:effectLst>
        </p:spPr>
      </p:pic>
      <p:sp>
        <p:nvSpPr>
          <p:cNvPr id="289" name="Shape 289"/>
          <p:cNvSpPr txBox="1"/>
          <p:nvPr/>
        </p:nvSpPr>
        <p:spPr>
          <a:xfrm rot="-255001">
            <a:off x="1513476" y="1809634"/>
            <a:ext cx="5594484" cy="200832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a:solidFill>
                  <a:srgbClr val="666666"/>
                </a:solidFill>
                <a:latin typeface="Calibri"/>
                <a:ea typeface="Calibri"/>
                <a:cs typeface="Calibri"/>
                <a:sym typeface="Calibri"/>
              </a:rPr>
              <a:t>Opdracht 2</a:t>
            </a:r>
            <a:r>
              <a:rPr lang="en-US">
                <a:solidFill>
                  <a:srgbClr val="666666"/>
                </a:solidFill>
                <a:latin typeface="Calibri"/>
                <a:ea typeface="Calibri"/>
                <a:cs typeface="Calibri"/>
                <a:sym typeface="Calibri"/>
              </a:rPr>
              <a:t>: </a:t>
            </a:r>
            <a:r>
              <a:rPr lang="en-US" b="1">
                <a:solidFill>
                  <a:srgbClr val="666666"/>
                </a:solidFill>
                <a:latin typeface="Calibri"/>
                <a:ea typeface="Calibri"/>
                <a:cs typeface="Calibri"/>
                <a:sym typeface="Calibri"/>
              </a:rPr>
              <a:t>uitstoot van broeikasgassen (werkblad)</a:t>
            </a:r>
            <a:endParaRPr b="1">
              <a:solidFill>
                <a:srgbClr val="666666"/>
              </a:solidFill>
              <a:latin typeface="Calibri"/>
              <a:ea typeface="Calibri"/>
              <a:cs typeface="Calibri"/>
              <a:sym typeface="Calibri"/>
            </a:endParaRPr>
          </a:p>
          <a:p>
            <a:pPr marL="0" marR="0" lvl="0" indent="0" algn="l" rtl="0">
              <a:spcBef>
                <a:spcPts val="0"/>
              </a:spcBef>
              <a:spcAft>
                <a:spcPts val="0"/>
              </a:spcAft>
              <a:buNone/>
            </a:pPr>
            <a:endParaRPr b="1">
              <a:solidFill>
                <a:srgbClr val="666666"/>
              </a:solidFill>
              <a:latin typeface="Calibri"/>
              <a:ea typeface="Calibri"/>
              <a:cs typeface="Calibri"/>
              <a:sym typeface="Calibri"/>
            </a:endParaRPr>
          </a:p>
          <a:p>
            <a:pPr marL="0" marR="0" lvl="0" indent="0" algn="l" rtl="0">
              <a:spcBef>
                <a:spcPts val="0"/>
              </a:spcBef>
              <a:spcAft>
                <a:spcPts val="0"/>
              </a:spcAft>
              <a:buNone/>
            </a:pPr>
            <a:r>
              <a:rPr lang="en-US">
                <a:solidFill>
                  <a:srgbClr val="666666"/>
                </a:solidFill>
                <a:latin typeface="Calibri"/>
                <a:ea typeface="Calibri"/>
                <a:cs typeface="Calibri"/>
                <a:sym typeface="Calibri"/>
              </a:rPr>
              <a:t>Wat kun jij doen om uitstoot van CO2 te verminderen? </a:t>
            </a:r>
            <a:endParaRPr>
              <a:solidFill>
                <a:srgbClr val="666666"/>
              </a:solidFill>
              <a:latin typeface="Calibri"/>
              <a:ea typeface="Calibri"/>
              <a:cs typeface="Calibri"/>
              <a:sym typeface="Calibri"/>
            </a:endParaRPr>
          </a:p>
          <a:p>
            <a:pPr marL="0" marR="0" lvl="0" indent="0" algn="l" rtl="0">
              <a:spcBef>
                <a:spcPts val="0"/>
              </a:spcBef>
              <a:spcAft>
                <a:spcPts val="0"/>
              </a:spcAft>
              <a:buNone/>
            </a:pPr>
            <a:endParaRPr>
              <a:solidFill>
                <a:srgbClr val="666666"/>
              </a:solidFill>
              <a:latin typeface="Calibri"/>
              <a:ea typeface="Calibri"/>
              <a:cs typeface="Calibri"/>
              <a:sym typeface="Calibri"/>
            </a:endParaRPr>
          </a:p>
          <a:p>
            <a:pPr marL="0" marR="0" lvl="0" indent="0" algn="l" rtl="0">
              <a:spcBef>
                <a:spcPts val="0"/>
              </a:spcBef>
              <a:spcAft>
                <a:spcPts val="0"/>
              </a:spcAft>
              <a:buNone/>
            </a:pPr>
            <a:r>
              <a:rPr lang="en-US">
                <a:solidFill>
                  <a:srgbClr val="73BE1E"/>
                </a:solidFill>
                <a:latin typeface="Calibri"/>
                <a:ea typeface="Calibri"/>
                <a:cs typeface="Calibri"/>
                <a:sym typeface="Calibri"/>
              </a:rPr>
              <a:t>Wil je nog meer over klimaat weten en wat je eraan kan doen, speel dan het energie(r)evolutiespel!</a:t>
            </a:r>
            <a:endParaRPr>
              <a:solidFill>
                <a:srgbClr val="73BE1E"/>
              </a:solidFill>
              <a:latin typeface="Calibri"/>
              <a:ea typeface="Calibri"/>
              <a:cs typeface="Calibri"/>
              <a:sym typeface="Calibri"/>
            </a:endParaRPr>
          </a:p>
        </p:txBody>
      </p:sp>
      <p:pic>
        <p:nvPicPr>
          <p:cNvPr id="290" name="Shape 290"/>
          <p:cNvPicPr preferRelativeResize="0"/>
          <p:nvPr/>
        </p:nvPicPr>
        <p:blipFill rotWithShape="1">
          <a:blip r:embed="rId5">
            <a:alphaModFix/>
          </a:blip>
          <a:srcRect/>
          <a:stretch/>
        </p:blipFill>
        <p:spPr>
          <a:xfrm>
            <a:off x="6241113" y="3524290"/>
            <a:ext cx="3238421" cy="1619210"/>
          </a:xfrm>
          <a:prstGeom prst="rect">
            <a:avLst/>
          </a:prstGeom>
          <a:noFill/>
          <a:ln>
            <a:noFill/>
          </a:ln>
        </p:spPr>
      </p:pic>
      <p:sp>
        <p:nvSpPr>
          <p:cNvPr id="291" name="Shape 291"/>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92" name="Shape 292"/>
          <p:cNvPicPr preferRelativeResize="0"/>
          <p:nvPr/>
        </p:nvPicPr>
        <p:blipFill rotWithShape="1">
          <a:blip r:embed="rId6">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p:nvPr/>
        </p:nvSpPr>
        <p:spPr>
          <a:xfrm>
            <a:off x="2051" y="228880"/>
            <a:ext cx="5067600" cy="7620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500" b="1">
                <a:solidFill>
                  <a:schemeClr val="lt1"/>
                </a:solidFill>
                <a:latin typeface="Calibri"/>
                <a:ea typeface="Calibri"/>
                <a:cs typeface="Calibri"/>
                <a:sym typeface="Calibri"/>
              </a:rPr>
              <a:t> JE WEET NU:</a:t>
            </a:r>
            <a:endParaRPr sz="4500" b="1">
              <a:solidFill>
                <a:schemeClr val="lt1"/>
              </a:solidFill>
              <a:latin typeface="Calibri"/>
              <a:ea typeface="Calibri"/>
              <a:cs typeface="Calibri"/>
              <a:sym typeface="Calibri"/>
            </a:endParaRPr>
          </a:p>
        </p:txBody>
      </p:sp>
      <p:sp>
        <p:nvSpPr>
          <p:cNvPr id="299" name="Shape 299"/>
          <p:cNvSpPr txBox="1"/>
          <p:nvPr/>
        </p:nvSpPr>
        <p:spPr>
          <a:xfrm>
            <a:off x="1876666" y="1529914"/>
            <a:ext cx="2023800" cy="2232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300" name="Shape 300"/>
          <p:cNvGrpSpPr/>
          <p:nvPr/>
        </p:nvGrpSpPr>
        <p:grpSpPr>
          <a:xfrm>
            <a:off x="3288550" y="1438482"/>
            <a:ext cx="2387909" cy="2365969"/>
            <a:chOff x="4333806" y="2279061"/>
            <a:chExt cx="3488544" cy="3456493"/>
          </a:xfrm>
        </p:grpSpPr>
        <p:pic>
          <p:nvPicPr>
            <p:cNvPr id="301" name="Shape 301">
              <a:hlinkClick r:id="rId4"/>
            </p:cNvPr>
            <p:cNvPicPr preferRelativeResize="0"/>
            <p:nvPr/>
          </p:nvPicPr>
          <p:blipFill rotWithShape="1">
            <a:blip r:embed="rId5">
              <a:alphaModFix/>
            </a:blip>
            <a:srcRect b="42896"/>
            <a:stretch/>
          </p:blipFill>
          <p:spPr>
            <a:xfrm>
              <a:off x="4333821" y="2279061"/>
              <a:ext cx="3488529" cy="2298607"/>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302" name="Shape 302">
              <a:hlinkClick r:id="rId6"/>
            </p:cNvPr>
            <p:cNvSpPr txBox="1"/>
            <p:nvPr/>
          </p:nvSpPr>
          <p:spPr>
            <a:xfrm>
              <a:off x="4333806" y="5027553"/>
              <a:ext cx="3488400" cy="7080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2: OVERBEVISSING EN VISMETHODEN</a:t>
              </a:r>
              <a:endParaRPr sz="1200" b="1">
                <a:solidFill>
                  <a:schemeClr val="accent6"/>
                </a:solidFill>
                <a:latin typeface="Calibri"/>
                <a:ea typeface="Calibri"/>
                <a:cs typeface="Calibri"/>
                <a:sym typeface="Calibri"/>
              </a:endParaRPr>
            </a:p>
          </p:txBody>
        </p:sp>
      </p:grpSp>
      <p:grpSp>
        <p:nvGrpSpPr>
          <p:cNvPr id="303" name="Shape 303"/>
          <p:cNvGrpSpPr/>
          <p:nvPr/>
        </p:nvGrpSpPr>
        <p:grpSpPr>
          <a:xfrm>
            <a:off x="502095" y="1439989"/>
            <a:ext cx="2647372" cy="2163375"/>
            <a:chOff x="8233213" y="2274242"/>
            <a:chExt cx="3867600" cy="3160519"/>
          </a:xfrm>
        </p:grpSpPr>
        <p:pic>
          <p:nvPicPr>
            <p:cNvPr id="304" name="Shape 304">
              <a:hlinkClick r:id="rId7"/>
            </p:cNvPr>
            <p:cNvPicPr preferRelativeResize="0"/>
            <p:nvPr/>
          </p:nvPicPr>
          <p:blipFill rotWithShape="1">
            <a:blip r:embed="rId8">
              <a:alphaModFix/>
            </a:blip>
            <a:srcRect/>
            <a:stretch/>
          </p:blipFill>
          <p:spPr>
            <a:xfrm>
              <a:off x="8259718" y="2274242"/>
              <a:ext cx="3727965"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305" name="Shape 305">
              <a:hlinkClick r:id="rId9"/>
            </p:cNvPr>
            <p:cNvSpPr txBox="1"/>
            <p:nvPr/>
          </p:nvSpPr>
          <p:spPr>
            <a:xfrm>
              <a:off x="8233213" y="5034561"/>
              <a:ext cx="38676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1: KLIMAATVERANDERING</a:t>
              </a:r>
              <a:endParaRPr sz="1200" b="1">
                <a:solidFill>
                  <a:schemeClr val="accent6"/>
                </a:solidFill>
                <a:latin typeface="Calibri"/>
                <a:ea typeface="Calibri"/>
                <a:cs typeface="Calibri"/>
                <a:sym typeface="Calibri"/>
              </a:endParaRPr>
            </a:p>
          </p:txBody>
        </p:sp>
      </p:grpSp>
      <p:grpSp>
        <p:nvGrpSpPr>
          <p:cNvPr id="306" name="Shape 306"/>
          <p:cNvGrpSpPr/>
          <p:nvPr/>
        </p:nvGrpSpPr>
        <p:grpSpPr>
          <a:xfrm>
            <a:off x="5989671" y="998620"/>
            <a:ext cx="2770254" cy="2604742"/>
            <a:chOff x="351721" y="1596580"/>
            <a:chExt cx="4047120" cy="3805321"/>
          </a:xfrm>
        </p:grpSpPr>
        <p:pic>
          <p:nvPicPr>
            <p:cNvPr id="307" name="Shape 307">
              <a:hlinkClick r:id="rId10"/>
            </p:cNvPr>
            <p:cNvPicPr preferRelativeResize="0"/>
            <p:nvPr/>
          </p:nvPicPr>
          <p:blipFill rotWithShape="1">
            <a:blip r:embed="rId11">
              <a:alphaModFix/>
            </a:blip>
            <a:srcRect/>
            <a:stretch/>
          </p:blipFill>
          <p:spPr>
            <a:xfrm>
              <a:off x="351761" y="2229551"/>
              <a:ext cx="3462366"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308" name="Shape 308">
              <a:hlinkClick r:id="rId12"/>
            </p:cNvPr>
            <p:cNvSpPr txBox="1"/>
            <p:nvPr/>
          </p:nvSpPr>
          <p:spPr>
            <a:xfrm>
              <a:off x="351721" y="5001701"/>
              <a:ext cx="34623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3: VERVUILING</a:t>
              </a:r>
              <a:endParaRPr sz="1200" b="1">
                <a:solidFill>
                  <a:schemeClr val="accent6"/>
                </a:solidFill>
                <a:latin typeface="Calibri"/>
                <a:ea typeface="Calibri"/>
                <a:cs typeface="Calibri"/>
                <a:sym typeface="Calibri"/>
              </a:endParaRPr>
            </a:p>
          </p:txBody>
        </p:sp>
        <p:pic>
          <p:nvPicPr>
            <p:cNvPr id="309" name="Shape 309"/>
            <p:cNvPicPr preferRelativeResize="0"/>
            <p:nvPr/>
          </p:nvPicPr>
          <p:blipFill rotWithShape="1">
            <a:blip r:embed="rId13">
              <a:alphaModFix/>
            </a:blip>
            <a:srcRect/>
            <a:stretch/>
          </p:blipFill>
          <p:spPr>
            <a:xfrm rot="-1602883">
              <a:off x="3178147" y="1782730"/>
              <a:ext cx="1058841" cy="971487"/>
            </a:xfrm>
            <a:prstGeom prst="rect">
              <a:avLst/>
            </a:prstGeom>
            <a:noFill/>
            <a:ln>
              <a:noFill/>
            </a:ln>
            <a:effectLst>
              <a:outerShdw blurRad="50800" dist="38100" dir="2700000" algn="tl" rotWithShape="0">
                <a:srgbClr val="000000">
                  <a:alpha val="40000"/>
                </a:srgbClr>
              </a:outerShdw>
            </a:effectLst>
          </p:spPr>
        </p:pic>
      </p:grpSp>
      <p:pic>
        <p:nvPicPr>
          <p:cNvPr id="310" name="Shape 310"/>
          <p:cNvPicPr preferRelativeResize="0"/>
          <p:nvPr/>
        </p:nvPicPr>
        <p:blipFill rotWithShape="1">
          <a:blip r:embed="rId14">
            <a:alphaModFix/>
          </a:blip>
          <a:srcRect/>
          <a:stretch/>
        </p:blipFill>
        <p:spPr>
          <a:xfrm>
            <a:off x="5608531" y="905602"/>
            <a:ext cx="768560" cy="825683"/>
          </a:xfrm>
          <a:prstGeom prst="rect">
            <a:avLst/>
          </a:prstGeom>
          <a:noFill/>
          <a:ln>
            <a:noFill/>
          </a:ln>
          <a:effectLst>
            <a:outerShdw blurRad="50800" dist="38100" dir="2700000" algn="tl" rotWithShape="0">
              <a:srgbClr val="000000">
                <a:alpha val="40000"/>
              </a:srgbClr>
            </a:outerShdw>
          </a:effectLst>
        </p:spPr>
      </p:pic>
      <p:sp>
        <p:nvSpPr>
          <p:cNvPr id="311" name="Shape 311"/>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12" name="Shape 312"/>
          <p:cNvPicPr preferRelativeResize="0"/>
          <p:nvPr/>
        </p:nvPicPr>
        <p:blipFill rotWithShape="1">
          <a:blip r:embed="rId15">
            <a:alphaModFix/>
          </a:blip>
          <a:srcRect/>
          <a:stretch/>
        </p:blipFill>
        <p:spPr>
          <a:xfrm>
            <a:off x="7707923" y="216524"/>
            <a:ext cx="1215202" cy="193051"/>
          </a:xfrm>
          <a:prstGeom prst="rect">
            <a:avLst/>
          </a:prstGeom>
          <a:noFill/>
          <a:ln>
            <a:noFill/>
          </a:ln>
        </p:spPr>
      </p:pic>
      <p:sp>
        <p:nvSpPr>
          <p:cNvPr id="313" name="Shape 313"/>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14" name="Shape 314"/>
          <p:cNvSpPr txBox="1"/>
          <p:nvPr/>
        </p:nvSpPr>
        <p:spPr>
          <a:xfrm>
            <a:off x="566575" y="3440525"/>
            <a:ext cx="2528100" cy="14085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dirty="0"/>
          </a:p>
          <a:p>
            <a:pPr marL="254000" marR="0" lvl="0" indent="-2286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Twee </a:t>
            </a:r>
            <a:r>
              <a:rPr lang="en-US" dirty="0" err="1">
                <a:solidFill>
                  <a:srgbClr val="666666"/>
                </a:solidFill>
                <a:latin typeface="Calibri"/>
                <a:ea typeface="Calibri"/>
                <a:cs typeface="Calibri"/>
                <a:sym typeface="Calibri"/>
              </a:rPr>
              <a:t>gevolgen</a:t>
            </a:r>
            <a:r>
              <a:rPr lang="en-US" dirty="0">
                <a:solidFill>
                  <a:srgbClr val="666666"/>
                </a:solidFill>
                <a:latin typeface="Calibri"/>
                <a:ea typeface="Calibri"/>
                <a:cs typeface="Calibri"/>
                <a:sym typeface="Calibri"/>
              </a:rPr>
              <a:t> van </a:t>
            </a:r>
            <a:r>
              <a:rPr lang="en-US" dirty="0" err="1">
                <a:solidFill>
                  <a:srgbClr val="666666"/>
                </a:solidFill>
                <a:latin typeface="Calibri"/>
                <a:ea typeface="Calibri"/>
                <a:cs typeface="Calibri"/>
                <a:sym typeface="Calibri"/>
              </a:rPr>
              <a:t>klimaatverandering</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voor</a:t>
            </a:r>
            <a:r>
              <a:rPr lang="en-US" dirty="0">
                <a:solidFill>
                  <a:srgbClr val="666666"/>
                </a:solidFill>
                <a:latin typeface="Calibri"/>
                <a:ea typeface="Calibri"/>
                <a:cs typeface="Calibri"/>
                <a:sym typeface="Calibri"/>
              </a:rPr>
              <a:t> het </a:t>
            </a:r>
            <a:r>
              <a:rPr lang="en-US" dirty="0" err="1" smtClean="0">
                <a:solidFill>
                  <a:srgbClr val="666666"/>
                </a:solidFill>
                <a:latin typeface="Calibri"/>
                <a:ea typeface="Calibri"/>
                <a:cs typeface="Calibri"/>
                <a:sym typeface="Calibri"/>
              </a:rPr>
              <a:t>oceaanleven</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kennen</a:t>
            </a:r>
            <a:endParaRPr dirty="0">
              <a:solidFill>
                <a:srgbClr val="666666"/>
              </a:solidFill>
            </a:endParaRPr>
          </a:p>
          <a:p>
            <a:pPr marL="254000" marR="0" lvl="0" indent="-2286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Wat </a:t>
            </a:r>
            <a:r>
              <a:rPr lang="en-US" dirty="0" err="1">
                <a:solidFill>
                  <a:srgbClr val="666666"/>
                </a:solidFill>
                <a:latin typeface="Calibri"/>
                <a:ea typeface="Calibri"/>
                <a:cs typeface="Calibri"/>
                <a:sym typeface="Calibri"/>
              </a:rPr>
              <a:t>jij</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kan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doen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tegen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klimaatverandering</a:t>
            </a:r>
            <a:endParaRPr dirty="0">
              <a:solidFill>
                <a:srgbClr val="666666"/>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EXTRA</a:t>
            </a:r>
            <a:endParaRPr sz="3300" b="1">
              <a:solidFill>
                <a:schemeClr val="lt1"/>
              </a:solidFill>
              <a:latin typeface="Calibri"/>
              <a:ea typeface="Calibri"/>
              <a:cs typeface="Calibri"/>
              <a:sym typeface="Calibri"/>
            </a:endParaRPr>
          </a:p>
        </p:txBody>
      </p:sp>
      <p:sp>
        <p:nvSpPr>
          <p:cNvPr id="321" name="Shape 321"/>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22" name="Shape 322"/>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23" name="Shape 323"/>
          <p:cNvPicPr preferRelativeResize="0"/>
          <p:nvPr/>
        </p:nvPicPr>
        <p:blipFill rotWithShape="1">
          <a:blip r:embed="rId4">
            <a:alphaModFix/>
          </a:blip>
          <a:srcRect/>
          <a:stretch/>
        </p:blipFill>
        <p:spPr>
          <a:xfrm>
            <a:off x="7707211" y="183074"/>
            <a:ext cx="1215203" cy="193051"/>
          </a:xfrm>
          <a:prstGeom prst="rect">
            <a:avLst/>
          </a:prstGeom>
          <a:noFill/>
          <a:ln>
            <a:noFill/>
          </a:ln>
        </p:spPr>
      </p:pic>
      <p:sp>
        <p:nvSpPr>
          <p:cNvPr id="326" name="Shape 326" descr="Meer video's? Abonneer je op ons kanaal! https://www.youtube.com/nos  Koraalriffen zijn niet alleen mooi om naar te kijken. Het zijn onmisbare ecosystemen voor onze planeet. Maar ze hebben het zwaar. Een groot gedeelte is ziek of dood. In de afgelopen dertig jaar is de helft van alle koraalriffen gestorven. Wetenschappers vrezen dat als er niets verandert, 90 procent van alle riffen dood is in 2050.  Hoe dat precies komt? Beleef het hele verhaal over deze 'massamoord onder water' in onze special. → https://nos.nl/l/2210307  ---------------------------------------------------------------------------------------------------------------  De NOS is de grootste nieuwsorganisatie van Nederland. Op YouTube.com/NOS vind je iedere dag het nieuws dat je niet mag hebben gemist. Ook kun je hier de mooiste reportages vinden van onze verslaggevers en correspondenten. En we houden je ook vaak live op de hoogte van brekend nieuws.  ► VRAGEN/TIPS/IDEEËN?  We horen graag wat jij van het nieuws vindt, laat je horen in de comments! Of mail ons: social@nos.nl   En we vinden het leuk als je je abonneert op ons kanaal:  https://www.youtube.com/nos  ► OVER NOS: Je vindt de NOS de hele dag door op radio en televisie met het NOS Journaal, op NOS.nl, YouTube, Facebook en Twitter. Altijd. Overal. NOS.  ► VOLG ONS HIER: https://www.nos.nl  Twitter: https://twitter.com/NOS  Facebook: https://www.facebook.com/nos/" title="KLIMAAT: Het koraal sterft uit">
            <a:hlinkClick r:id="rId5"/>
          </p:cNvPr>
          <p:cNvSpPr/>
          <p:nvPr/>
        </p:nvSpPr>
        <p:spPr>
          <a:xfrm>
            <a:off x="1439908" y="1152812"/>
            <a:ext cx="4480542" cy="3203182"/>
          </a:xfrm>
          <a:prstGeom prst="rect">
            <a:avLst/>
          </a:prstGeom>
          <a:blipFill>
            <a:blip r:embed="rId6">
              <a:alphaModFix/>
            </a:blip>
            <a:stretch>
              <a:fillRect/>
            </a:stretch>
          </a:blipFill>
          <a:ln w="57150">
            <a:solidFill>
              <a:schemeClr val="bg1"/>
            </a:solidFill>
          </a:ln>
          <a:effectLst>
            <a:outerShdw blurRad="50800" dist="38100" dir="2700000" algn="tl" rotWithShape="0">
              <a:prstClr val="black">
                <a:alpha val="40000"/>
              </a:prstClr>
            </a:outerShdw>
          </a:effectLst>
        </p:spPr>
      </p:sp>
      <p:sp>
        <p:nvSpPr>
          <p:cNvPr id="327" name="Shape 327"/>
          <p:cNvSpPr txBox="1"/>
          <p:nvPr/>
        </p:nvSpPr>
        <p:spPr>
          <a:xfrm>
            <a:off x="2786451" y="4208287"/>
            <a:ext cx="1995600" cy="139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200" b="1" dirty="0">
              <a:solidFill>
                <a:srgbClr val="666666"/>
              </a:solidFill>
              <a:latin typeface="Calibri"/>
              <a:ea typeface="Calibri"/>
              <a:cs typeface="Calibri"/>
              <a:sym typeface="Calibri"/>
            </a:endParaRPr>
          </a:p>
          <a:p>
            <a:pPr marL="0" lvl="0" indent="0" algn="ctr" rtl="0">
              <a:spcBef>
                <a:spcPts val="0"/>
              </a:spcBef>
              <a:spcAft>
                <a:spcPts val="0"/>
              </a:spcAft>
              <a:buNone/>
            </a:pPr>
            <a:r>
              <a:rPr lang="en-US" sz="1200" b="1" dirty="0">
                <a:solidFill>
                  <a:srgbClr val="666666"/>
                </a:solidFill>
                <a:latin typeface="Calibri"/>
                <a:ea typeface="Calibri"/>
                <a:cs typeface="Calibri"/>
                <a:sym typeface="Calibri"/>
              </a:rPr>
              <a:t>NOS: Het </a:t>
            </a:r>
            <a:r>
              <a:rPr lang="en-US" sz="1200" b="1" dirty="0" err="1">
                <a:solidFill>
                  <a:srgbClr val="666666"/>
                </a:solidFill>
                <a:latin typeface="Calibri"/>
                <a:ea typeface="Calibri"/>
                <a:cs typeface="Calibri"/>
                <a:sym typeface="Calibri"/>
              </a:rPr>
              <a:t>koraal</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sterft</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uit</a:t>
            </a:r>
            <a:r>
              <a:rPr lang="en-US" sz="1200" b="1" dirty="0">
                <a:solidFill>
                  <a:srgbClr val="666666"/>
                </a:solidFill>
                <a:latin typeface="Calibri"/>
                <a:ea typeface="Calibri"/>
                <a:cs typeface="Calibri"/>
                <a:sym typeface="Calibri"/>
              </a:rPr>
              <a:t>.</a:t>
            </a:r>
            <a:endParaRPr sz="1200" b="1" dirty="0">
              <a:solidFill>
                <a:srgbClr val="666666"/>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pic>
        <p:nvPicPr>
          <p:cNvPr id="334" name="Shape 334"/>
          <p:cNvPicPr preferRelativeResize="0"/>
          <p:nvPr/>
        </p:nvPicPr>
        <p:blipFill rotWithShape="1">
          <a:blip r:embed="rId3">
            <a:alphaModFix/>
          </a:blip>
          <a:srcRect t="28575" b="30099"/>
          <a:stretch/>
        </p:blipFill>
        <p:spPr>
          <a:xfrm>
            <a:off x="2603440" y="4433495"/>
            <a:ext cx="5384699" cy="710005"/>
          </a:xfrm>
          <a:prstGeom prst="rect">
            <a:avLst/>
          </a:prstGeom>
          <a:noFill/>
          <a:ln>
            <a:noFill/>
          </a:ln>
        </p:spPr>
      </p:pic>
      <p:pic>
        <p:nvPicPr>
          <p:cNvPr id="335" name="Shape 335"/>
          <p:cNvPicPr preferRelativeResize="0"/>
          <p:nvPr/>
        </p:nvPicPr>
        <p:blipFill rotWithShape="1">
          <a:blip r:embed="rId4">
            <a:alphaModFix/>
          </a:blip>
          <a:srcRect/>
          <a:stretch/>
        </p:blipFill>
        <p:spPr>
          <a:xfrm flipH="1">
            <a:off x="-467740" y="2824743"/>
            <a:ext cx="2135175" cy="1903809"/>
          </a:xfrm>
          <a:prstGeom prst="rect">
            <a:avLst/>
          </a:prstGeom>
          <a:noFill/>
          <a:ln>
            <a:noFill/>
          </a:ln>
          <a:effectLst>
            <a:outerShdw blurRad="50800" dist="38100" dir="2700000" algn="tl" rotWithShape="0">
              <a:srgbClr val="000000">
                <a:alpha val="40000"/>
              </a:srgbClr>
            </a:outerShdw>
          </a:effectLst>
        </p:spPr>
      </p:pic>
      <p:pic>
        <p:nvPicPr>
          <p:cNvPr id="336" name="Shape 336"/>
          <p:cNvPicPr preferRelativeResize="0"/>
          <p:nvPr/>
        </p:nvPicPr>
        <p:blipFill rotWithShape="1">
          <a:blip r:embed="rId5">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pic>
        <p:nvPicPr>
          <p:cNvPr id="337" name="Shape 337"/>
          <p:cNvPicPr preferRelativeResize="0"/>
          <p:nvPr/>
        </p:nvPicPr>
        <p:blipFill rotWithShape="1">
          <a:blip r:embed="rId6">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35686"/>
              </a:srgbClr>
            </a:outerShdw>
          </a:effectLst>
        </p:spPr>
      </p:pic>
      <p:pic>
        <p:nvPicPr>
          <p:cNvPr id="338" name="Shape 338"/>
          <p:cNvPicPr preferRelativeResize="0"/>
          <p:nvPr/>
        </p:nvPicPr>
        <p:blipFill rotWithShape="1">
          <a:blip r:embed="rId7">
            <a:alphaModFix/>
          </a:blip>
          <a:srcRect/>
          <a:stretch/>
        </p:blipFill>
        <p:spPr>
          <a:xfrm>
            <a:off x="8200988" y="4451240"/>
            <a:ext cx="1749076" cy="874538"/>
          </a:xfrm>
          <a:prstGeom prst="rect">
            <a:avLst/>
          </a:prstGeom>
          <a:noFill/>
          <a:ln>
            <a:noFill/>
          </a:ln>
        </p:spPr>
      </p:pic>
      <p:sp>
        <p:nvSpPr>
          <p:cNvPr id="339" name="Shape 339"/>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40" name="Shape 340"/>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41" name="Shape 341"/>
          <p:cNvPicPr preferRelativeResize="0"/>
          <p:nvPr/>
        </p:nvPicPr>
        <p:blipFill rotWithShape="1">
          <a:blip r:embed="rId8">
            <a:alphaModFix/>
          </a:blip>
          <a:srcRect/>
          <a:stretch/>
        </p:blipFill>
        <p:spPr>
          <a:xfrm>
            <a:off x="6368940" y="4673500"/>
            <a:ext cx="400268" cy="430018"/>
          </a:xfrm>
          <a:prstGeom prst="rect">
            <a:avLst/>
          </a:prstGeom>
          <a:noFill/>
          <a:ln>
            <a:noFill/>
          </a:ln>
        </p:spPr>
      </p:pic>
      <p:pic>
        <p:nvPicPr>
          <p:cNvPr id="342" name="Shape 342"/>
          <p:cNvPicPr preferRelativeResize="0"/>
          <p:nvPr/>
        </p:nvPicPr>
        <p:blipFill rotWithShape="1">
          <a:blip r:embed="rId9">
            <a:alphaModFix/>
          </a:blip>
          <a:srcRect/>
          <a:stretch/>
        </p:blipFill>
        <p:spPr>
          <a:xfrm>
            <a:off x="5570690" y="4545714"/>
            <a:ext cx="789156" cy="597786"/>
          </a:xfrm>
          <a:prstGeom prst="rect">
            <a:avLst/>
          </a:prstGeom>
          <a:noFill/>
          <a:ln>
            <a:noFill/>
          </a:ln>
          <a:effectLst>
            <a:outerShdw blurRad="50800" dist="38100" dir="2700000" algn="tl" rotWithShape="0">
              <a:srgbClr val="000000">
                <a:alpha val="40000"/>
              </a:srgbClr>
            </a:outerShdw>
          </a:effectLst>
        </p:spPr>
      </p:pic>
      <p:pic>
        <p:nvPicPr>
          <p:cNvPr id="343" name="Shape 343"/>
          <p:cNvPicPr preferRelativeResize="0"/>
          <p:nvPr/>
        </p:nvPicPr>
        <p:blipFill rotWithShape="1">
          <a:blip r:embed="rId10">
            <a:alphaModFix/>
          </a:blip>
          <a:srcRect/>
          <a:stretch/>
        </p:blipFill>
        <p:spPr>
          <a:xfrm flipH="1">
            <a:off x="1913993" y="2512703"/>
            <a:ext cx="3001398" cy="2251048"/>
          </a:xfrm>
          <a:prstGeom prst="rect">
            <a:avLst/>
          </a:prstGeom>
          <a:noFill/>
          <a:ln>
            <a:noFill/>
          </a:ln>
          <a:effectLst>
            <a:outerShdw blurRad="50800" dist="38100" dir="2700000" algn="tl" rotWithShape="0">
              <a:srgbClr val="000000">
                <a:alpha val="40000"/>
              </a:srgbClr>
            </a:outerShdw>
          </a:effectLst>
        </p:spPr>
      </p:pic>
      <p:pic>
        <p:nvPicPr>
          <p:cNvPr id="344" name="Shape 344"/>
          <p:cNvPicPr preferRelativeResize="0"/>
          <p:nvPr/>
        </p:nvPicPr>
        <p:blipFill rotWithShape="1">
          <a:blip r:embed="rId11">
            <a:alphaModFix/>
          </a:blip>
          <a:srcRect/>
          <a:stretch/>
        </p:blipFill>
        <p:spPr>
          <a:xfrm rot="181998">
            <a:off x="4586068" y="4524375"/>
            <a:ext cx="1276653" cy="797908"/>
          </a:xfrm>
          <a:prstGeom prst="rect">
            <a:avLst/>
          </a:prstGeom>
          <a:noFill/>
          <a:ln>
            <a:noFill/>
          </a:ln>
          <a:effectLst>
            <a:outerShdw blurRad="50800" dist="38100" dir="2700000" algn="tl" rotWithShape="0">
              <a:srgbClr val="000000">
                <a:alpha val="40000"/>
              </a:srgbClr>
            </a:outerShdw>
          </a:effectLst>
        </p:spPr>
      </p:pic>
      <p:sp>
        <p:nvSpPr>
          <p:cNvPr id="345" name="Shape 345"/>
          <p:cNvSpPr txBox="1"/>
          <p:nvPr/>
        </p:nvSpPr>
        <p:spPr>
          <a:xfrm>
            <a:off x="0" y="299933"/>
            <a:ext cx="6721500" cy="577200"/>
          </a:xfrm>
          <a:prstGeom prst="rect">
            <a:avLst/>
          </a:prstGeom>
          <a:blipFill rotWithShape="1">
            <a:blip r:embed="rId12">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 </a:t>
            </a:r>
            <a:endParaRPr sz="3300" b="1">
              <a:solidFill>
                <a:schemeClr val="lt1"/>
              </a:solidFill>
              <a:latin typeface="Calibri"/>
              <a:ea typeface="Calibri"/>
              <a:cs typeface="Calibri"/>
              <a:sym typeface="Calibri"/>
            </a:endParaRPr>
          </a:p>
        </p:txBody>
      </p:sp>
      <p:sp>
        <p:nvSpPr>
          <p:cNvPr id="346" name="Shape 346"/>
          <p:cNvSpPr/>
          <p:nvPr/>
        </p:nvSpPr>
        <p:spPr>
          <a:xfrm>
            <a:off x="2053604" y="1262256"/>
            <a:ext cx="5252400" cy="11772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b="1" dirty="0">
                <a:solidFill>
                  <a:srgbClr val="73BE1E"/>
                </a:solidFill>
                <a:latin typeface="Calibri"/>
                <a:ea typeface="Calibri"/>
                <a:cs typeface="Calibri"/>
                <a:sym typeface="Calibri"/>
              </a:rPr>
              <a:t>Je </a:t>
            </a:r>
            <a:r>
              <a:rPr lang="en-US" sz="1800" b="1" dirty="0" err="1">
                <a:solidFill>
                  <a:srgbClr val="73BE1E"/>
                </a:solidFill>
                <a:latin typeface="Calibri"/>
                <a:ea typeface="Calibri"/>
                <a:cs typeface="Calibri"/>
                <a:sym typeface="Calibri"/>
              </a:rPr>
              <a:t>leert</a:t>
            </a:r>
            <a:r>
              <a:rPr lang="en-US" sz="1800" b="1" dirty="0">
                <a:solidFill>
                  <a:srgbClr val="73BE1E"/>
                </a:solidFill>
                <a:latin typeface="Calibri"/>
                <a:ea typeface="Calibri"/>
                <a:cs typeface="Calibri"/>
                <a:sym typeface="Calibri"/>
              </a:rPr>
              <a:t>:</a:t>
            </a:r>
            <a:endParaRPr sz="1800" b="1" dirty="0">
              <a:solidFill>
                <a:srgbClr val="73BE1E"/>
              </a:solidFill>
              <a:latin typeface="Calibri"/>
              <a:ea typeface="Calibri"/>
              <a:cs typeface="Calibri"/>
              <a:sym typeface="Calibri"/>
            </a:endParaRPr>
          </a:p>
          <a:p>
            <a:pPr marL="215900" marR="0" lvl="0" indent="-215900" algn="l" rtl="0">
              <a:spcBef>
                <a:spcPts val="0"/>
              </a:spcBef>
              <a:spcAft>
                <a:spcPts val="0"/>
              </a:spcAft>
              <a:buClr>
                <a:srgbClr val="73BE1E"/>
              </a:buClr>
              <a:buSzPts val="1800"/>
              <a:buFont typeface="Arial"/>
              <a:buChar char="•"/>
            </a:pPr>
            <a:r>
              <a:rPr lang="en-US" sz="1800" b="1" dirty="0">
                <a:solidFill>
                  <a:srgbClr val="73BE1E"/>
                </a:solidFill>
                <a:latin typeface="Calibri"/>
                <a:ea typeface="Calibri"/>
                <a:cs typeface="Calibri"/>
                <a:sym typeface="Calibri"/>
              </a:rPr>
              <a:t>de </a:t>
            </a:r>
            <a:r>
              <a:rPr lang="en-US" sz="1800" b="1" dirty="0" err="1">
                <a:solidFill>
                  <a:srgbClr val="73BE1E"/>
                </a:solidFill>
                <a:latin typeface="Calibri"/>
                <a:ea typeface="Calibri"/>
                <a:cs typeface="Calibri"/>
                <a:sym typeface="Calibri"/>
              </a:rPr>
              <a:t>gevolgen</a:t>
            </a:r>
            <a:r>
              <a:rPr lang="en-US" sz="1800" b="1" dirty="0">
                <a:solidFill>
                  <a:srgbClr val="73BE1E"/>
                </a:solidFill>
                <a:latin typeface="Calibri"/>
                <a:ea typeface="Calibri"/>
                <a:cs typeface="Calibri"/>
                <a:sym typeface="Calibri"/>
              </a:rPr>
              <a:t> van </a:t>
            </a:r>
            <a:r>
              <a:rPr lang="en-US" sz="1800" b="1" dirty="0" err="1">
                <a:solidFill>
                  <a:srgbClr val="73BE1E"/>
                </a:solidFill>
                <a:latin typeface="Calibri"/>
                <a:ea typeface="Calibri"/>
                <a:cs typeface="Calibri"/>
                <a:sym typeface="Calibri"/>
              </a:rPr>
              <a:t>overbevissing</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en</a:t>
            </a:r>
            <a:r>
              <a:rPr lang="en-US" sz="1800" b="1" dirty="0">
                <a:solidFill>
                  <a:srgbClr val="73BE1E"/>
                </a:solidFill>
                <a:latin typeface="Calibri"/>
                <a:ea typeface="Calibri"/>
                <a:cs typeface="Calibri"/>
                <a:sym typeface="Calibri"/>
              </a:rPr>
              <a:t> </a:t>
            </a:r>
            <a:r>
              <a:rPr lang="en-US" sz="1800" b="1" dirty="0" err="1" smtClean="0">
                <a:solidFill>
                  <a:srgbClr val="73BE1E"/>
                </a:solidFill>
                <a:latin typeface="Calibri"/>
                <a:ea typeface="Calibri"/>
                <a:cs typeface="Calibri"/>
                <a:sym typeface="Calibri"/>
              </a:rPr>
              <a:t>bijvangst</a:t>
            </a:r>
            <a:r>
              <a:rPr lang="en-US" sz="1800" b="1" dirty="0" smtClean="0">
                <a:solidFill>
                  <a:srgbClr val="73BE1E"/>
                </a:solidFill>
                <a:latin typeface="Calibri"/>
                <a:ea typeface="Calibri"/>
                <a:cs typeface="Calibri"/>
                <a:sym typeface="Calibri"/>
              </a:rPr>
              <a:t> </a:t>
            </a:r>
            <a:r>
              <a:rPr lang="en-US" sz="1800" b="1" dirty="0" err="1" smtClean="0">
                <a:solidFill>
                  <a:srgbClr val="73BE1E"/>
                </a:solidFill>
                <a:latin typeface="Calibri"/>
                <a:ea typeface="Calibri"/>
                <a:cs typeface="Calibri"/>
                <a:sym typeface="Calibri"/>
              </a:rPr>
              <a:t>kennen</a:t>
            </a:r>
            <a:r>
              <a:rPr lang="en-US" sz="1800" b="1" dirty="0" smtClean="0">
                <a:solidFill>
                  <a:srgbClr val="73BE1E"/>
                </a:solidFill>
                <a:latin typeface="Calibri"/>
                <a:ea typeface="Calibri"/>
                <a:cs typeface="Calibri"/>
                <a:sym typeface="Calibri"/>
              </a:rPr>
              <a:t> </a:t>
            </a:r>
            <a:endParaRPr sz="1100" dirty="0"/>
          </a:p>
          <a:p>
            <a:pPr marL="215900" marR="0" lvl="0" indent="-215900" algn="l" rtl="0">
              <a:spcBef>
                <a:spcPts val="0"/>
              </a:spcBef>
              <a:spcAft>
                <a:spcPts val="0"/>
              </a:spcAft>
              <a:buClr>
                <a:srgbClr val="73BE1E"/>
              </a:buClr>
              <a:buSzPts val="1800"/>
              <a:buFont typeface="Arial"/>
              <a:buChar char="•"/>
            </a:pPr>
            <a:r>
              <a:rPr lang="en-US" sz="1800" b="1" dirty="0">
                <a:solidFill>
                  <a:srgbClr val="73BE1E"/>
                </a:solidFill>
                <a:latin typeface="Calibri"/>
                <a:ea typeface="Calibri"/>
                <a:cs typeface="Calibri"/>
                <a:sym typeface="Calibri"/>
              </a:rPr>
              <a:t>wat </a:t>
            </a:r>
            <a:r>
              <a:rPr lang="en-US" sz="1800" b="1" dirty="0" err="1">
                <a:solidFill>
                  <a:srgbClr val="73BE1E"/>
                </a:solidFill>
                <a:latin typeface="Calibri"/>
                <a:ea typeface="Calibri"/>
                <a:cs typeface="Calibri"/>
                <a:sym typeface="Calibri"/>
              </a:rPr>
              <a:t>duurzame</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visserij</a:t>
            </a:r>
            <a:r>
              <a:rPr lang="en-US" sz="1800" b="1" dirty="0">
                <a:solidFill>
                  <a:srgbClr val="73BE1E"/>
                </a:solidFill>
                <a:latin typeface="Calibri"/>
                <a:ea typeface="Calibri"/>
                <a:cs typeface="Calibri"/>
                <a:sym typeface="Calibri"/>
              </a:rPr>
              <a:t> is</a:t>
            </a:r>
            <a:endParaRPr sz="1100" dirty="0"/>
          </a:p>
          <a:p>
            <a:pPr marL="215900" marR="0" lvl="0" indent="-215900" algn="l" rtl="0">
              <a:spcBef>
                <a:spcPts val="0"/>
              </a:spcBef>
              <a:spcAft>
                <a:spcPts val="0"/>
              </a:spcAft>
              <a:buClr>
                <a:srgbClr val="73BE1E"/>
              </a:buClr>
              <a:buSzPts val="1800"/>
              <a:buFont typeface="Arial"/>
              <a:buChar char="•"/>
            </a:pPr>
            <a:r>
              <a:rPr lang="en-US" sz="1800" b="1" dirty="0">
                <a:solidFill>
                  <a:srgbClr val="73BE1E"/>
                </a:solidFill>
                <a:latin typeface="Calibri"/>
                <a:ea typeface="Calibri"/>
                <a:cs typeface="Calibri"/>
                <a:sym typeface="Calibri"/>
              </a:rPr>
              <a:t>wat </a:t>
            </a:r>
            <a:r>
              <a:rPr lang="en-US" sz="1800" b="1" dirty="0" err="1">
                <a:solidFill>
                  <a:srgbClr val="73BE1E"/>
                </a:solidFill>
                <a:latin typeface="Calibri"/>
                <a:ea typeface="Calibri"/>
                <a:cs typeface="Calibri"/>
                <a:sym typeface="Calibri"/>
              </a:rPr>
              <a:t>zeereservaten</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zijn</a:t>
            </a:r>
            <a:r>
              <a:rPr lang="en-US" sz="1800" b="1" dirty="0">
                <a:solidFill>
                  <a:srgbClr val="73BE1E"/>
                </a:solidFill>
                <a:latin typeface="Calibri"/>
                <a:ea typeface="Calibri"/>
                <a:cs typeface="Calibri"/>
                <a:sym typeface="Calibri"/>
              </a:rPr>
              <a:t> </a:t>
            </a:r>
            <a:endParaRPr sz="1800" b="1" dirty="0">
              <a:solidFill>
                <a:srgbClr val="73BE1E"/>
              </a:solidFill>
              <a:latin typeface="Calibri"/>
              <a:ea typeface="Calibri"/>
              <a:cs typeface="Calibri"/>
              <a:sym typeface="Calibri"/>
            </a:endParaRPr>
          </a:p>
        </p:txBody>
      </p:sp>
      <p:pic>
        <p:nvPicPr>
          <p:cNvPr id="347" name="Shape 347"/>
          <p:cNvPicPr preferRelativeResize="0"/>
          <p:nvPr/>
        </p:nvPicPr>
        <p:blipFill rotWithShape="1">
          <a:blip r:embed="rId6">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35686"/>
              </a:srgbClr>
            </a:outerShdw>
          </a:effectLst>
        </p:spPr>
      </p:pic>
      <p:sp>
        <p:nvSpPr>
          <p:cNvPr id="348" name="Shape 348"/>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49" name="Shape 349"/>
          <p:cNvSpPr/>
          <p:nvPr/>
        </p:nvSpPr>
        <p:spPr>
          <a:xfrm>
            <a:off x="6602384" y="3665763"/>
            <a:ext cx="128700" cy="1282200"/>
          </a:xfrm>
          <a:prstGeom prst="roundRect">
            <a:avLst>
              <a:gd name="adj" fmla="val 16667"/>
            </a:avLst>
          </a:prstGeom>
          <a:gradFill>
            <a:gsLst>
              <a:gs pos="0">
                <a:srgbClr val="F2F2F2"/>
              </a:gs>
              <a:gs pos="26000">
                <a:srgbClr val="BFBFBF"/>
              </a:gs>
              <a:gs pos="42000">
                <a:srgbClr val="D9B28B"/>
              </a:gs>
              <a:gs pos="100000">
                <a:srgbClr val="996633"/>
              </a:gs>
            </a:gsLst>
            <a:lin ang="108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50" name="Shape 350"/>
          <p:cNvPicPr preferRelativeResize="0"/>
          <p:nvPr/>
        </p:nvPicPr>
        <p:blipFill rotWithShape="1">
          <a:blip r:embed="rId8">
            <a:alphaModFix/>
          </a:blip>
          <a:srcRect/>
          <a:stretch/>
        </p:blipFill>
        <p:spPr>
          <a:xfrm>
            <a:off x="6368940" y="4673500"/>
            <a:ext cx="400268" cy="430018"/>
          </a:xfrm>
          <a:prstGeom prst="rect">
            <a:avLst/>
          </a:prstGeom>
          <a:noFill/>
          <a:ln>
            <a:noFill/>
          </a:ln>
        </p:spPr>
      </p:pic>
      <p:pic>
        <p:nvPicPr>
          <p:cNvPr id="351" name="Shape 351"/>
          <p:cNvPicPr preferRelativeResize="0"/>
          <p:nvPr/>
        </p:nvPicPr>
        <p:blipFill rotWithShape="1">
          <a:blip r:embed="rId9">
            <a:alphaModFix/>
          </a:blip>
          <a:srcRect/>
          <a:stretch/>
        </p:blipFill>
        <p:spPr>
          <a:xfrm>
            <a:off x="5570690" y="4545714"/>
            <a:ext cx="789156" cy="597786"/>
          </a:xfrm>
          <a:prstGeom prst="rect">
            <a:avLst/>
          </a:prstGeom>
          <a:noFill/>
          <a:ln>
            <a:noFill/>
          </a:ln>
          <a:effectLst>
            <a:outerShdw blurRad="50800" dist="38100" dir="2700000" algn="tl" rotWithShape="0">
              <a:srgbClr val="000000">
                <a:alpha val="40000"/>
              </a:srgbClr>
            </a:outerShdw>
          </a:effectLst>
        </p:spPr>
      </p:pic>
      <p:sp>
        <p:nvSpPr>
          <p:cNvPr id="352" name="Shape 352"/>
          <p:cNvSpPr/>
          <p:nvPr/>
        </p:nvSpPr>
        <p:spPr>
          <a:xfrm>
            <a:off x="5490705" y="2592498"/>
            <a:ext cx="2139600" cy="1456800"/>
          </a:xfrm>
          <a:prstGeom prst="rect">
            <a:avLst/>
          </a:prstGeom>
          <a:blipFill rotWithShape="1">
            <a:blip r:embed="rId13">
              <a:alphaModFix/>
            </a:blip>
            <a:tile tx="0" ty="0" sx="100000" sy="100000" flip="none" algn="tl"/>
          </a:blipFill>
          <a:ln>
            <a:noFill/>
          </a:ln>
          <a:effectLst>
            <a:outerShdw blurRad="203200" dist="241300" dir="21540000" sx="87000" sy="87000" algn="ctr">
              <a:srgbClr val="000000">
                <a:alpha val="17647"/>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endParaRPr sz="1500" b="1">
              <a:solidFill>
                <a:srgbClr val="833C0B"/>
              </a:solidFill>
              <a:latin typeface="Calibri"/>
              <a:ea typeface="Calibri"/>
              <a:cs typeface="Calibri"/>
              <a:sym typeface="Calibri"/>
            </a:endParaRPr>
          </a:p>
          <a:p>
            <a:pPr marL="0" marR="0" lvl="0" indent="0" algn="ctr" rtl="0">
              <a:spcBef>
                <a:spcPts val="0"/>
              </a:spcBef>
              <a:spcAft>
                <a:spcPts val="0"/>
              </a:spcAft>
              <a:buNone/>
            </a:pPr>
            <a:endParaRPr sz="1500" b="1">
              <a:solidFill>
                <a:srgbClr val="833C0B"/>
              </a:solidFill>
              <a:latin typeface="Calibri"/>
              <a:ea typeface="Calibri"/>
              <a:cs typeface="Calibri"/>
              <a:sym typeface="Calibri"/>
            </a:endParaRPr>
          </a:p>
        </p:txBody>
      </p:sp>
      <p:pic>
        <p:nvPicPr>
          <p:cNvPr id="353" name="Shape 353"/>
          <p:cNvPicPr preferRelativeResize="0"/>
          <p:nvPr/>
        </p:nvPicPr>
        <p:blipFill rotWithShape="1">
          <a:blip r:embed="rId14">
            <a:alphaModFix/>
          </a:blip>
          <a:srcRect/>
          <a:stretch/>
        </p:blipFill>
        <p:spPr>
          <a:xfrm>
            <a:off x="6007379" y="2850064"/>
            <a:ext cx="1190010" cy="901719"/>
          </a:xfrm>
          <a:prstGeom prst="rect">
            <a:avLst/>
          </a:prstGeom>
          <a:noFill/>
          <a:ln>
            <a:noFill/>
          </a:ln>
          <a:effectLst>
            <a:outerShdw blurRad="50800" dist="38100" dir="2700000" algn="tl" rotWithShape="0">
              <a:srgbClr val="E60000">
                <a:alpha val="64705"/>
              </a:srgbClr>
            </a:outerShdw>
          </a:effectLst>
        </p:spPr>
      </p:pic>
      <p:pic>
        <p:nvPicPr>
          <p:cNvPr id="354" name="Shape 354" descr="http://i.dailymail.co.uk/i/pix/2012/12/26/article-2253327-0E78B3CE00000578-327_306x423.jpg"/>
          <p:cNvPicPr preferRelativeResize="0"/>
          <p:nvPr/>
        </p:nvPicPr>
        <p:blipFill rotWithShape="1">
          <a:blip r:embed="rId15">
            <a:alphaModFix/>
          </a:blip>
          <a:srcRect/>
          <a:stretch/>
        </p:blipFill>
        <p:spPr>
          <a:xfrm rot="9677428" flipH="1">
            <a:off x="7052743" y="2172152"/>
            <a:ext cx="756532" cy="1045795"/>
          </a:xfrm>
          <a:prstGeom prst="rect">
            <a:avLst/>
          </a:prstGeom>
          <a:noFill/>
          <a:ln>
            <a:noFill/>
          </a:ln>
        </p:spPr>
      </p:pic>
      <p:pic>
        <p:nvPicPr>
          <p:cNvPr id="355" name="Shape 355" descr="http://i.dailymail.co.uk/i/pix/2012/12/26/article-2253327-0E78B3CE00000578-327_306x423.jpg"/>
          <p:cNvPicPr preferRelativeResize="0"/>
          <p:nvPr/>
        </p:nvPicPr>
        <p:blipFill rotWithShape="1">
          <a:blip r:embed="rId16">
            <a:alphaModFix/>
          </a:blip>
          <a:srcRect/>
          <a:stretch/>
        </p:blipFill>
        <p:spPr>
          <a:xfrm rot="-7001066">
            <a:off x="5420791" y="2297578"/>
            <a:ext cx="756532" cy="1045795"/>
          </a:xfrm>
          <a:prstGeom prst="rect">
            <a:avLst/>
          </a:prstGeom>
          <a:noFill/>
          <a:ln>
            <a:noFill/>
          </a:ln>
        </p:spPr>
      </p:pic>
      <p:pic>
        <p:nvPicPr>
          <p:cNvPr id="356" name="Shape 356" descr="http://i.dailymail.co.uk/i/pix/2012/12/26/article-2253327-0E78B3CE00000578-327_306x423.jpg"/>
          <p:cNvPicPr preferRelativeResize="0"/>
          <p:nvPr/>
        </p:nvPicPr>
        <p:blipFill rotWithShape="1">
          <a:blip r:embed="rId17">
            <a:alphaModFix/>
          </a:blip>
          <a:srcRect/>
          <a:stretch/>
        </p:blipFill>
        <p:spPr>
          <a:xfrm rot="-9677426">
            <a:off x="7192942" y="2667924"/>
            <a:ext cx="756532" cy="1045795"/>
          </a:xfrm>
          <a:prstGeom prst="rect">
            <a:avLst/>
          </a:prstGeom>
          <a:noFill/>
          <a:ln>
            <a:noFill/>
          </a:ln>
        </p:spPr>
      </p:pic>
      <p:pic>
        <p:nvPicPr>
          <p:cNvPr id="357" name="Shape 357"/>
          <p:cNvPicPr preferRelativeResize="0"/>
          <p:nvPr/>
        </p:nvPicPr>
        <p:blipFill rotWithShape="1">
          <a:blip r:embed="rId18">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Shape 363"/>
          <p:cNvSpPr txBox="1"/>
          <p:nvPr/>
        </p:nvSpPr>
        <p:spPr>
          <a:xfrm>
            <a:off x="0" y="299933"/>
            <a:ext cx="71247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pic>
        <p:nvPicPr>
          <p:cNvPr id="364" name="Shape 364"/>
          <p:cNvPicPr preferRelativeResize="0"/>
          <p:nvPr/>
        </p:nvPicPr>
        <p:blipFill rotWithShape="1">
          <a:blip r:embed="rId4">
            <a:alphaModFix/>
          </a:blip>
          <a:srcRect/>
          <a:stretch/>
        </p:blipFill>
        <p:spPr>
          <a:xfrm>
            <a:off x="1038273" y="1003300"/>
            <a:ext cx="6940541" cy="3904054"/>
          </a:xfrm>
          <a:prstGeom prst="rect">
            <a:avLst/>
          </a:prstGeom>
          <a:solidFill>
            <a:srgbClr val="ECECEC"/>
          </a:solidFill>
          <a:ln w="88900" cap="sq" cmpd="sng">
            <a:solidFill>
              <a:srgbClr val="FFFFFF"/>
            </a:solidFill>
            <a:prstDash val="solid"/>
            <a:miter lim="800000"/>
            <a:headEnd type="none" w="sm" len="sm"/>
            <a:tailEnd type="none" w="sm" len="sm"/>
          </a:ln>
          <a:effectLst>
            <a:outerShdw blurRad="55000" dist="18000" dir="5400000" algn="tl" rotWithShape="0">
              <a:srgbClr val="000000">
                <a:alpha val="40000"/>
              </a:srgbClr>
            </a:outerShdw>
          </a:effectLst>
        </p:spPr>
      </p:pic>
      <p:sp>
        <p:nvSpPr>
          <p:cNvPr id="365" name="Shape 365"/>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66" name="Shape 366"/>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67" name="Shape 367"/>
          <p:cNvPicPr preferRelativeResize="0"/>
          <p:nvPr/>
        </p:nvPicPr>
        <p:blipFill rotWithShape="1">
          <a:blip r:embed="rId5">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Shape 373"/>
          <p:cNvSpPr txBox="1"/>
          <p:nvPr/>
        </p:nvSpPr>
        <p:spPr>
          <a:xfrm>
            <a:off x="0" y="299933"/>
            <a:ext cx="67467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sp>
        <p:nvSpPr>
          <p:cNvPr id="374" name="Shape 374"/>
          <p:cNvSpPr/>
          <p:nvPr/>
        </p:nvSpPr>
        <p:spPr>
          <a:xfrm>
            <a:off x="706200" y="1229275"/>
            <a:ext cx="4594200" cy="17202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dirty="0">
                <a:solidFill>
                  <a:srgbClr val="73BE1E"/>
                </a:solidFill>
                <a:latin typeface="Calibri"/>
                <a:ea typeface="Calibri"/>
                <a:cs typeface="Calibri"/>
                <a:sym typeface="Calibri"/>
              </a:rPr>
              <a:t>De </a:t>
            </a:r>
            <a:r>
              <a:rPr lang="en-US" dirty="0" err="1">
                <a:solidFill>
                  <a:srgbClr val="73BE1E"/>
                </a:solidFill>
                <a:latin typeface="Calibri"/>
                <a:ea typeface="Calibri"/>
                <a:cs typeface="Calibri"/>
                <a:sym typeface="Calibri"/>
              </a:rPr>
              <a:t>visserij</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zorgt</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voor</a:t>
            </a:r>
            <a:r>
              <a:rPr lang="en-US" dirty="0">
                <a:solidFill>
                  <a:srgbClr val="73BE1E"/>
                </a:solidFill>
                <a:latin typeface="Calibri"/>
                <a:ea typeface="Calibri"/>
                <a:cs typeface="Calibri"/>
                <a:sym typeface="Calibri"/>
              </a:rPr>
              <a:t> de vis op </a:t>
            </a:r>
            <a:r>
              <a:rPr lang="en-US" dirty="0" err="1">
                <a:solidFill>
                  <a:srgbClr val="73BE1E"/>
                </a:solidFill>
                <a:latin typeface="Calibri"/>
                <a:ea typeface="Calibri"/>
                <a:cs typeface="Calibri"/>
                <a:sym typeface="Calibri"/>
              </a:rPr>
              <a:t>ons</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bord</a:t>
            </a:r>
            <a:r>
              <a:rPr lang="en-US" dirty="0">
                <a:solidFill>
                  <a:srgbClr val="73BE1E"/>
                </a:solidFill>
                <a:latin typeface="Calibri"/>
                <a:ea typeface="Calibri"/>
                <a:cs typeface="Calibri"/>
                <a:sym typeface="Calibri"/>
              </a:rPr>
              <a:t>. </a:t>
            </a: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0" marR="0" lvl="0" indent="0" algn="l" rtl="0">
              <a:spcBef>
                <a:spcPts val="0"/>
              </a:spcBef>
              <a:spcAft>
                <a:spcPts val="0"/>
              </a:spcAft>
              <a:buNone/>
            </a:pPr>
            <a:r>
              <a:rPr lang="en-US" dirty="0">
                <a:solidFill>
                  <a:srgbClr val="73BE1E"/>
                </a:solidFill>
                <a:latin typeface="Calibri"/>
                <a:ea typeface="Calibri"/>
                <a:cs typeface="Calibri"/>
                <a:sym typeface="Calibri"/>
              </a:rPr>
              <a:t>De </a:t>
            </a:r>
            <a:r>
              <a:rPr lang="en-US" dirty="0" err="1">
                <a:solidFill>
                  <a:srgbClr val="73BE1E"/>
                </a:solidFill>
                <a:latin typeface="Calibri"/>
                <a:ea typeface="Calibri"/>
                <a:cs typeface="Calibri"/>
                <a:sym typeface="Calibri"/>
              </a:rPr>
              <a:t>visserij</a:t>
            </a:r>
            <a:r>
              <a:rPr lang="en-US" dirty="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kan</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daarbij</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zorgen</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voor</a:t>
            </a:r>
            <a:r>
              <a:rPr lang="en-US" dirty="0" smtClean="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schade</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aan</a:t>
            </a:r>
            <a:r>
              <a:rPr lang="en-US" dirty="0">
                <a:solidFill>
                  <a:srgbClr val="73BE1E"/>
                </a:solidFill>
                <a:latin typeface="Calibri"/>
                <a:ea typeface="Calibri"/>
                <a:cs typeface="Calibri"/>
                <a:sym typeface="Calibri"/>
              </a:rPr>
              <a:t> de </a:t>
            </a:r>
            <a:r>
              <a:rPr lang="en-US" dirty="0" err="1">
                <a:solidFill>
                  <a:srgbClr val="73BE1E"/>
                </a:solidFill>
                <a:latin typeface="Calibri"/>
                <a:ea typeface="Calibri"/>
                <a:cs typeface="Calibri"/>
                <a:sym typeface="Calibri"/>
              </a:rPr>
              <a:t>natuur</a:t>
            </a:r>
            <a:r>
              <a:rPr lang="en-US" dirty="0">
                <a:solidFill>
                  <a:srgbClr val="73BE1E"/>
                </a:solidFill>
                <a:latin typeface="Calibri"/>
                <a:ea typeface="Calibri"/>
                <a:cs typeface="Calibri"/>
                <a:sym typeface="Calibri"/>
              </a:rPr>
              <a:t>.</a:t>
            </a: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p>
        </p:txBody>
      </p:sp>
      <p:sp>
        <p:nvSpPr>
          <p:cNvPr id="375" name="Shape 375"/>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76" name="Shape 376"/>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77" name="Shape 377" descr="https://charitysub-assets.s3.amazonaws.com/monthly/2012/9/bottom-trawling.jpg"/>
          <p:cNvPicPr preferRelativeResize="0"/>
          <p:nvPr/>
        </p:nvPicPr>
        <p:blipFill rotWithShape="1">
          <a:blip r:embed="rId4">
            <a:alphaModFix/>
          </a:blip>
          <a:srcRect t="30299"/>
          <a:stretch/>
        </p:blipFill>
        <p:spPr>
          <a:xfrm>
            <a:off x="599661" y="1968758"/>
            <a:ext cx="8021216" cy="3162711"/>
          </a:xfrm>
          <a:prstGeom prst="rect">
            <a:avLst/>
          </a:prstGeom>
          <a:noFill/>
          <a:ln>
            <a:noFill/>
          </a:ln>
          <a:effectLst>
            <a:outerShdw blurRad="50800" dist="38100" dir="2700000" algn="tl" rotWithShape="0">
              <a:srgbClr val="000000">
                <a:alpha val="40000"/>
              </a:srgbClr>
            </a:outerShdw>
          </a:effectLst>
        </p:spPr>
      </p:pic>
      <p:pic>
        <p:nvPicPr>
          <p:cNvPr id="378" name="Shape 378"/>
          <p:cNvPicPr preferRelativeResize="0"/>
          <p:nvPr/>
        </p:nvPicPr>
        <p:blipFill rotWithShape="1">
          <a:blip r:embed="rId5">
            <a:alphaModFix/>
          </a:blip>
          <a:srcRect/>
          <a:stretch/>
        </p:blipFill>
        <p:spPr>
          <a:xfrm>
            <a:off x="7707211" y="183074"/>
            <a:ext cx="1215203" cy="193051"/>
          </a:xfrm>
          <a:prstGeom prst="rect">
            <a:avLst/>
          </a:prstGeom>
          <a:noFill/>
          <a:ln>
            <a:noFill/>
          </a:ln>
        </p:spPr>
      </p:pic>
      <p:sp>
        <p:nvSpPr>
          <p:cNvPr id="379" name="Shape 379"/>
          <p:cNvSpPr txBox="1"/>
          <p:nvPr/>
        </p:nvSpPr>
        <p:spPr>
          <a:xfrm>
            <a:off x="5584375" y="881750"/>
            <a:ext cx="3258900" cy="172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p:nvPr/>
        </p:nvSpPr>
        <p:spPr>
          <a:xfrm>
            <a:off x="0" y="299933"/>
            <a:ext cx="67467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sp>
        <p:nvSpPr>
          <p:cNvPr id="386" name="Shape 386"/>
          <p:cNvSpPr/>
          <p:nvPr/>
        </p:nvSpPr>
        <p:spPr>
          <a:xfrm>
            <a:off x="1050175" y="620550"/>
            <a:ext cx="4868700" cy="21486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0" marR="0" lvl="0" indent="0" algn="l" rtl="0">
              <a:spcBef>
                <a:spcPts val="0"/>
              </a:spcBef>
              <a:spcAft>
                <a:spcPts val="0"/>
              </a:spcAft>
              <a:buNone/>
            </a:pPr>
            <a:r>
              <a:rPr lang="en-US" b="1" dirty="0" err="1" smtClean="0">
                <a:solidFill>
                  <a:srgbClr val="73BE1E"/>
                </a:solidFill>
                <a:latin typeface="Calibri"/>
                <a:ea typeface="Calibri"/>
                <a:cs typeface="Calibri"/>
                <a:sym typeface="Calibri"/>
              </a:rPr>
              <a:t>Vismethoden</a:t>
            </a:r>
            <a:r>
              <a:rPr lang="en-US" b="1" dirty="0" smtClean="0">
                <a:solidFill>
                  <a:srgbClr val="73BE1E"/>
                </a:solidFill>
                <a:latin typeface="Calibri"/>
                <a:ea typeface="Calibri"/>
                <a:cs typeface="Calibri"/>
                <a:sym typeface="Calibri"/>
              </a:rPr>
              <a:t> met </a:t>
            </a:r>
            <a:r>
              <a:rPr lang="en-US" b="1" dirty="0" err="1" smtClean="0">
                <a:solidFill>
                  <a:srgbClr val="73BE1E"/>
                </a:solidFill>
                <a:latin typeface="Calibri"/>
                <a:ea typeface="Calibri"/>
                <a:cs typeface="Calibri"/>
                <a:sym typeface="Calibri"/>
              </a:rPr>
              <a:t>zware</a:t>
            </a:r>
            <a:r>
              <a:rPr lang="en-US" b="1" dirty="0" smtClean="0">
                <a:solidFill>
                  <a:srgbClr val="73BE1E"/>
                </a:solidFill>
                <a:latin typeface="Calibri"/>
                <a:ea typeface="Calibri"/>
                <a:cs typeface="Calibri"/>
                <a:sym typeface="Calibri"/>
              </a:rPr>
              <a:t> </a:t>
            </a:r>
            <a:r>
              <a:rPr lang="en-US" b="1" dirty="0" err="1">
                <a:solidFill>
                  <a:srgbClr val="73BE1E"/>
                </a:solidFill>
                <a:latin typeface="Calibri"/>
                <a:ea typeface="Calibri"/>
                <a:cs typeface="Calibri"/>
                <a:sym typeface="Calibri"/>
              </a:rPr>
              <a:t>sleepnetten</a:t>
            </a:r>
            <a:r>
              <a:rPr lang="en-US" dirty="0">
                <a:solidFill>
                  <a:srgbClr val="73BE1E"/>
                </a:solidFill>
                <a:latin typeface="Calibri"/>
                <a:ea typeface="Calibri"/>
                <a:cs typeface="Calibri"/>
                <a:sym typeface="Calibri"/>
              </a:rPr>
              <a:t> </a:t>
            </a:r>
            <a:endParaRPr dirty="0">
              <a:solidFill>
                <a:srgbClr val="73BE1E"/>
              </a:solidFill>
              <a:latin typeface="Calibri"/>
              <a:ea typeface="Calibri"/>
              <a:cs typeface="Calibri"/>
              <a:sym typeface="Calibri"/>
            </a:endParaRPr>
          </a:p>
          <a:p>
            <a:pPr marL="457200" marR="0" lvl="0" indent="-317500" algn="l" rtl="0">
              <a:spcBef>
                <a:spcPts val="0"/>
              </a:spcBef>
              <a:spcAft>
                <a:spcPts val="0"/>
              </a:spcAft>
              <a:buClr>
                <a:srgbClr val="73BE1E"/>
              </a:buClr>
              <a:buSzPts val="1400"/>
              <a:buFont typeface="Calibri"/>
              <a:buChar char="-"/>
            </a:pPr>
            <a:r>
              <a:rPr lang="en-US" dirty="0" err="1">
                <a:solidFill>
                  <a:srgbClr val="73BE1E"/>
                </a:solidFill>
                <a:latin typeface="Calibri"/>
                <a:ea typeface="Calibri"/>
                <a:cs typeface="Calibri"/>
                <a:sym typeface="Calibri"/>
              </a:rPr>
              <a:t>maken</a:t>
            </a:r>
            <a:r>
              <a:rPr lang="en-US" dirty="0">
                <a:solidFill>
                  <a:srgbClr val="73BE1E"/>
                </a:solidFill>
                <a:latin typeface="Calibri"/>
                <a:ea typeface="Calibri"/>
                <a:cs typeface="Calibri"/>
                <a:sym typeface="Calibri"/>
              </a:rPr>
              <a:t> de </a:t>
            </a:r>
            <a:r>
              <a:rPr lang="en-US" dirty="0" err="1">
                <a:solidFill>
                  <a:srgbClr val="73BE1E"/>
                </a:solidFill>
                <a:latin typeface="Calibri"/>
                <a:ea typeface="Calibri"/>
                <a:cs typeface="Calibri"/>
                <a:sym typeface="Calibri"/>
              </a:rPr>
              <a:t>oceaanbodem</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kapot</a:t>
            </a:r>
            <a:r>
              <a:rPr lang="en-US" dirty="0">
                <a:solidFill>
                  <a:srgbClr val="73BE1E"/>
                </a:solidFill>
                <a:latin typeface="Calibri"/>
                <a:ea typeface="Calibri"/>
                <a:cs typeface="Calibri"/>
                <a:sym typeface="Calibri"/>
              </a:rPr>
              <a:t> </a:t>
            </a:r>
            <a:endParaRPr dirty="0">
              <a:solidFill>
                <a:srgbClr val="73BE1E"/>
              </a:solidFill>
              <a:latin typeface="Calibri"/>
              <a:ea typeface="Calibri"/>
              <a:cs typeface="Calibri"/>
              <a:sym typeface="Calibri"/>
            </a:endParaRPr>
          </a:p>
          <a:p>
            <a:pPr marL="457200" marR="0" lvl="0" indent="-317500" algn="l" rtl="0">
              <a:spcBef>
                <a:spcPts val="0"/>
              </a:spcBef>
              <a:spcAft>
                <a:spcPts val="0"/>
              </a:spcAft>
              <a:buClr>
                <a:srgbClr val="73BE1E"/>
              </a:buClr>
              <a:buSzPts val="1400"/>
              <a:buFont typeface="Calibri"/>
              <a:buChar char="-"/>
            </a:pPr>
            <a:r>
              <a:rPr lang="en-US" dirty="0" err="1">
                <a:solidFill>
                  <a:srgbClr val="73BE1E"/>
                </a:solidFill>
                <a:latin typeface="Calibri"/>
                <a:ea typeface="Calibri"/>
                <a:cs typeface="Calibri"/>
                <a:sym typeface="Calibri"/>
              </a:rPr>
              <a:t>vangen</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te</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veel</a:t>
            </a:r>
            <a:r>
              <a:rPr lang="en-US" dirty="0">
                <a:solidFill>
                  <a:srgbClr val="73BE1E"/>
                </a:solidFill>
                <a:latin typeface="Calibri"/>
                <a:ea typeface="Calibri"/>
                <a:cs typeface="Calibri"/>
                <a:sym typeface="Calibri"/>
              </a:rPr>
              <a:t> vis </a:t>
            </a:r>
            <a:r>
              <a:rPr lang="en-US" dirty="0" err="1">
                <a:solidFill>
                  <a:srgbClr val="73BE1E"/>
                </a:solidFill>
                <a:latin typeface="Calibri"/>
                <a:ea typeface="Calibri"/>
                <a:cs typeface="Calibri"/>
                <a:sym typeface="Calibri"/>
              </a:rPr>
              <a:t>en</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andere</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zeedieren</a:t>
            </a:r>
            <a:endParaRPr dirty="0"/>
          </a:p>
        </p:txBody>
      </p:sp>
      <p:sp>
        <p:nvSpPr>
          <p:cNvPr id="387" name="Shape 387"/>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88" name="Shape 388"/>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89" name="Shape 389" descr="https://charitysub-assets.s3.amazonaws.com/monthly/2012/9/bottom-trawling.jpg"/>
          <p:cNvPicPr preferRelativeResize="0"/>
          <p:nvPr/>
        </p:nvPicPr>
        <p:blipFill rotWithShape="1">
          <a:blip r:embed="rId4">
            <a:alphaModFix/>
          </a:blip>
          <a:srcRect t="30299"/>
          <a:stretch/>
        </p:blipFill>
        <p:spPr>
          <a:xfrm>
            <a:off x="599661" y="1968758"/>
            <a:ext cx="8021216" cy="3162711"/>
          </a:xfrm>
          <a:prstGeom prst="rect">
            <a:avLst/>
          </a:prstGeom>
          <a:noFill/>
          <a:ln>
            <a:noFill/>
          </a:ln>
          <a:effectLst>
            <a:outerShdw blurRad="50800" dist="38100" dir="2700000" algn="tl" rotWithShape="0">
              <a:srgbClr val="000000">
                <a:alpha val="40000"/>
              </a:srgbClr>
            </a:outerShdw>
          </a:effectLst>
        </p:spPr>
      </p:pic>
      <p:pic>
        <p:nvPicPr>
          <p:cNvPr id="390" name="Shape 390"/>
          <p:cNvPicPr preferRelativeResize="0"/>
          <p:nvPr/>
        </p:nvPicPr>
        <p:blipFill rotWithShape="1">
          <a:blip r:embed="rId5">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Shape 397"/>
          <p:cNvSpPr txBox="1"/>
          <p:nvPr/>
        </p:nvSpPr>
        <p:spPr>
          <a:xfrm>
            <a:off x="0" y="299933"/>
            <a:ext cx="39777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VISMETHODEN</a:t>
            </a:r>
            <a:endParaRPr sz="3300" b="1">
              <a:solidFill>
                <a:schemeClr val="lt1"/>
              </a:solidFill>
              <a:latin typeface="Calibri"/>
              <a:ea typeface="Calibri"/>
              <a:cs typeface="Calibri"/>
              <a:sym typeface="Calibri"/>
            </a:endParaRPr>
          </a:p>
        </p:txBody>
      </p:sp>
      <p:sp>
        <p:nvSpPr>
          <p:cNvPr id="398" name="Shape 398"/>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399" name="Shape 399"/>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00" name="Shape 400"/>
          <p:cNvSpPr txBox="1"/>
          <p:nvPr/>
        </p:nvSpPr>
        <p:spPr>
          <a:xfrm>
            <a:off x="0" y="299933"/>
            <a:ext cx="71187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sp>
        <p:nvSpPr>
          <p:cNvPr id="401" name="Shape 401"/>
          <p:cNvSpPr txBox="1"/>
          <p:nvPr/>
        </p:nvSpPr>
        <p:spPr>
          <a:xfrm>
            <a:off x="360947" y="1318183"/>
            <a:ext cx="7808400" cy="4848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2400" b="1">
                <a:solidFill>
                  <a:srgbClr val="666666"/>
                </a:solidFill>
                <a:latin typeface="Calibri"/>
                <a:ea typeface="Calibri"/>
                <a:cs typeface="Calibri"/>
                <a:sym typeface="Calibri"/>
              </a:rPr>
              <a:t>Wat zijn de oplossingen?  </a:t>
            </a:r>
            <a:endParaRPr sz="2400" b="1">
              <a:solidFill>
                <a:srgbClr val="666666"/>
              </a:solidFill>
              <a:latin typeface="Calibri"/>
              <a:ea typeface="Calibri"/>
              <a:cs typeface="Calibri"/>
              <a:sym typeface="Calibri"/>
            </a:endParaRPr>
          </a:p>
        </p:txBody>
      </p:sp>
      <p:sp>
        <p:nvSpPr>
          <p:cNvPr id="402" name="Shape 402"/>
          <p:cNvSpPr txBox="1"/>
          <p:nvPr/>
        </p:nvSpPr>
        <p:spPr>
          <a:xfrm>
            <a:off x="360950" y="2117898"/>
            <a:ext cx="8160000" cy="6177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a:solidFill>
                  <a:srgbClr val="73BE1E"/>
                </a:solidFill>
                <a:latin typeface="Calibri"/>
                <a:ea typeface="Calibri"/>
                <a:cs typeface="Calibri"/>
                <a:sym typeface="Calibri"/>
              </a:rPr>
              <a:t>1. </a:t>
            </a:r>
            <a:r>
              <a:rPr lang="en-US" sz="1800" b="1">
                <a:solidFill>
                  <a:srgbClr val="73BE1E"/>
                </a:solidFill>
                <a:latin typeface="Calibri"/>
                <a:ea typeface="Calibri"/>
                <a:cs typeface="Calibri"/>
                <a:sym typeface="Calibri"/>
              </a:rPr>
              <a:t>Een goede visstand</a:t>
            </a:r>
            <a:r>
              <a:rPr lang="en-US" sz="1800">
                <a:solidFill>
                  <a:srgbClr val="73BE1E"/>
                </a:solidFill>
                <a:latin typeface="Calibri"/>
                <a:ea typeface="Calibri"/>
                <a:cs typeface="Calibri"/>
                <a:sym typeface="Calibri"/>
              </a:rPr>
              <a:t>: </a:t>
            </a:r>
            <a:r>
              <a:rPr lang="en-US" sz="1800">
                <a:solidFill>
                  <a:srgbClr val="999999"/>
                </a:solidFill>
                <a:latin typeface="Calibri"/>
                <a:ea typeface="Calibri"/>
                <a:cs typeface="Calibri"/>
                <a:sym typeface="Calibri"/>
              </a:rPr>
              <a:t>niet meer vissen vangen dan er geboren worden. </a:t>
            </a:r>
            <a:endParaRPr sz="1800">
              <a:solidFill>
                <a:srgbClr val="999999"/>
              </a:solidFill>
            </a:endParaRPr>
          </a:p>
        </p:txBody>
      </p:sp>
      <p:sp>
        <p:nvSpPr>
          <p:cNvPr id="403" name="Shape 403"/>
          <p:cNvSpPr txBox="1"/>
          <p:nvPr/>
        </p:nvSpPr>
        <p:spPr>
          <a:xfrm>
            <a:off x="360950" y="2789750"/>
            <a:ext cx="8456400" cy="807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a:solidFill>
                  <a:srgbClr val="73BE1E"/>
                </a:solidFill>
                <a:latin typeface="Calibri"/>
                <a:ea typeface="Calibri"/>
                <a:cs typeface="Calibri"/>
                <a:sym typeface="Calibri"/>
              </a:rPr>
              <a:t>2. </a:t>
            </a:r>
            <a:r>
              <a:rPr lang="en-US" sz="1800" b="1">
                <a:solidFill>
                  <a:srgbClr val="73BE1E"/>
                </a:solidFill>
                <a:latin typeface="Calibri"/>
                <a:ea typeface="Calibri"/>
                <a:cs typeface="Calibri"/>
                <a:sym typeface="Calibri"/>
              </a:rPr>
              <a:t>Een goede vismethode: </a:t>
            </a:r>
            <a:r>
              <a:rPr lang="en-US" sz="1800">
                <a:solidFill>
                  <a:srgbClr val="999999"/>
                </a:solidFill>
                <a:latin typeface="Calibri"/>
                <a:ea typeface="Calibri"/>
                <a:cs typeface="Calibri"/>
                <a:sym typeface="Calibri"/>
              </a:rPr>
              <a:t>zorgen dat er geen bijvangst is en geen schade aan de bodem</a:t>
            </a:r>
            <a:endParaRPr sz="1800">
              <a:solidFill>
                <a:srgbClr val="999999"/>
              </a:solidFill>
              <a:latin typeface="Calibri"/>
              <a:ea typeface="Calibri"/>
              <a:cs typeface="Calibri"/>
              <a:sym typeface="Calibri"/>
            </a:endParaRPr>
          </a:p>
        </p:txBody>
      </p:sp>
      <p:sp>
        <p:nvSpPr>
          <p:cNvPr id="404" name="Shape 404"/>
          <p:cNvSpPr txBox="1"/>
          <p:nvPr/>
        </p:nvSpPr>
        <p:spPr>
          <a:xfrm>
            <a:off x="360950" y="3440525"/>
            <a:ext cx="8160000" cy="11094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a:solidFill>
                  <a:srgbClr val="73BE1E"/>
                </a:solidFill>
                <a:latin typeface="Calibri"/>
                <a:ea typeface="Calibri"/>
                <a:cs typeface="Calibri"/>
                <a:sym typeface="Calibri"/>
              </a:rPr>
              <a:t>3. </a:t>
            </a:r>
            <a:r>
              <a:rPr lang="en-US" sz="1800" b="1">
                <a:solidFill>
                  <a:srgbClr val="73BE1E"/>
                </a:solidFill>
                <a:latin typeface="Calibri"/>
                <a:ea typeface="Calibri"/>
                <a:cs typeface="Calibri"/>
                <a:sym typeface="Calibri"/>
              </a:rPr>
              <a:t>Zeereservaten instellen</a:t>
            </a:r>
            <a:r>
              <a:rPr lang="en-US" sz="1800">
                <a:solidFill>
                  <a:srgbClr val="73BE1E"/>
                </a:solidFill>
                <a:latin typeface="Calibri"/>
                <a:ea typeface="Calibri"/>
                <a:cs typeface="Calibri"/>
                <a:sym typeface="Calibri"/>
              </a:rPr>
              <a:t>: </a:t>
            </a:r>
            <a:r>
              <a:rPr lang="en-US" sz="1800">
                <a:solidFill>
                  <a:srgbClr val="999999"/>
                </a:solidFill>
                <a:latin typeface="Calibri"/>
                <a:ea typeface="Calibri"/>
                <a:cs typeface="Calibri"/>
                <a:sym typeface="Calibri"/>
              </a:rPr>
              <a:t>beschermde gebieden waar je niet mag vissen en vissoorten zich kunnen voortplanten.</a:t>
            </a:r>
            <a:endParaRPr sz="1800">
              <a:solidFill>
                <a:srgbClr val="999999"/>
              </a:solidFill>
              <a:latin typeface="Calibri"/>
              <a:ea typeface="Calibri"/>
              <a:cs typeface="Calibri"/>
              <a:sym typeface="Calibri"/>
            </a:endParaRPr>
          </a:p>
        </p:txBody>
      </p:sp>
      <p:pic>
        <p:nvPicPr>
          <p:cNvPr id="405" name="Shape 405"/>
          <p:cNvPicPr preferRelativeResize="0"/>
          <p:nvPr/>
        </p:nvPicPr>
        <p:blipFill rotWithShape="1">
          <a:blip r:embed="rId4">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Shape 411"/>
          <p:cNvSpPr txBox="1"/>
          <p:nvPr/>
        </p:nvSpPr>
        <p:spPr>
          <a:xfrm>
            <a:off x="1" y="299933"/>
            <a:ext cx="68745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sp>
        <p:nvSpPr>
          <p:cNvPr id="412" name="Shape 412"/>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13" name="Shape 413"/>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14" name="Shape 414"/>
          <p:cNvPicPr preferRelativeResize="0"/>
          <p:nvPr/>
        </p:nvPicPr>
        <p:blipFill rotWithShape="1">
          <a:blip r:embed="rId4">
            <a:alphaModFix/>
          </a:blip>
          <a:srcRect b="50000"/>
          <a:stretch/>
        </p:blipFill>
        <p:spPr>
          <a:xfrm rot="20933012">
            <a:off x="-30927" y="1257988"/>
            <a:ext cx="4646611" cy="3124908"/>
          </a:xfrm>
          <a:prstGeom prst="rect">
            <a:avLst/>
          </a:prstGeom>
          <a:noFill/>
          <a:ln>
            <a:noFill/>
          </a:ln>
          <a:effectLst>
            <a:outerShdw blurRad="50800" dist="38100" dir="2700000" algn="tl" rotWithShape="0">
              <a:srgbClr val="000000">
                <a:alpha val="40000"/>
              </a:srgbClr>
            </a:outerShdw>
          </a:effectLst>
        </p:spPr>
      </p:pic>
      <p:sp>
        <p:nvSpPr>
          <p:cNvPr id="415" name="Shape 415"/>
          <p:cNvSpPr txBox="1"/>
          <p:nvPr/>
        </p:nvSpPr>
        <p:spPr>
          <a:xfrm rot="20939149">
            <a:off x="830110" y="2161806"/>
            <a:ext cx="3700318" cy="1304098"/>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600" b="1" dirty="0" err="1">
                <a:solidFill>
                  <a:srgbClr val="666666"/>
                </a:solidFill>
                <a:latin typeface="Calibri"/>
                <a:ea typeface="Calibri"/>
                <a:cs typeface="Calibri"/>
                <a:sym typeface="Calibri"/>
              </a:rPr>
              <a:t>Opdracht</a:t>
            </a:r>
            <a:r>
              <a:rPr lang="en-US" sz="1600" b="1" dirty="0">
                <a:solidFill>
                  <a:srgbClr val="666666"/>
                </a:solidFill>
                <a:latin typeface="Calibri"/>
                <a:ea typeface="Calibri"/>
                <a:cs typeface="Calibri"/>
                <a:sym typeface="Calibri"/>
              </a:rPr>
              <a:t> 1: </a:t>
            </a:r>
            <a:r>
              <a:rPr lang="en-US" sz="1600" b="1" dirty="0" err="1">
                <a:solidFill>
                  <a:srgbClr val="666666"/>
                </a:solidFill>
                <a:latin typeface="Calibri"/>
                <a:ea typeface="Calibri"/>
                <a:cs typeface="Calibri"/>
                <a:sym typeface="Calibri"/>
              </a:rPr>
              <a:t>vismethodes</a:t>
            </a:r>
            <a:r>
              <a:rPr lang="en-US" sz="1600" b="1" dirty="0">
                <a:solidFill>
                  <a:srgbClr val="666666"/>
                </a:solidFill>
                <a:latin typeface="Calibri"/>
                <a:ea typeface="Calibri"/>
                <a:cs typeface="Calibri"/>
                <a:sym typeface="Calibri"/>
              </a:rPr>
              <a:t> (</a:t>
            </a:r>
            <a:r>
              <a:rPr lang="en-US" sz="1600" b="1" dirty="0" err="1">
                <a:solidFill>
                  <a:srgbClr val="666666"/>
                </a:solidFill>
                <a:latin typeface="Calibri"/>
                <a:ea typeface="Calibri"/>
                <a:cs typeface="Calibri"/>
                <a:sym typeface="Calibri"/>
              </a:rPr>
              <a:t>werkblad</a:t>
            </a:r>
            <a:r>
              <a:rPr lang="en-US" sz="1600" b="1" dirty="0">
                <a:solidFill>
                  <a:srgbClr val="666666"/>
                </a:solidFill>
                <a:latin typeface="Calibri"/>
                <a:ea typeface="Calibri"/>
                <a:cs typeface="Calibri"/>
                <a:sym typeface="Calibri"/>
              </a:rPr>
              <a:t>)</a:t>
            </a:r>
            <a:endParaRPr sz="1600" b="1" dirty="0">
              <a:solidFill>
                <a:srgbClr val="666666"/>
              </a:solidFill>
              <a:latin typeface="Calibri"/>
              <a:ea typeface="Calibri"/>
              <a:cs typeface="Calibri"/>
              <a:sym typeface="Calibri"/>
            </a:endParaRPr>
          </a:p>
          <a:p>
            <a:pPr marL="0" marR="0" lvl="0" indent="0" algn="l" rtl="0">
              <a:spcBef>
                <a:spcPts val="0"/>
              </a:spcBef>
              <a:spcAft>
                <a:spcPts val="0"/>
              </a:spcAft>
              <a:buNone/>
            </a:pPr>
            <a:endParaRPr sz="1600"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sz="1600" dirty="0" err="1">
                <a:solidFill>
                  <a:srgbClr val="666666"/>
                </a:solidFill>
                <a:latin typeface="Calibri"/>
                <a:ea typeface="Calibri"/>
                <a:cs typeface="Calibri"/>
                <a:sym typeface="Calibri"/>
              </a:rPr>
              <a:t>Zoek</a:t>
            </a:r>
            <a:r>
              <a:rPr lang="en-US" sz="1600" dirty="0">
                <a:solidFill>
                  <a:srgbClr val="666666"/>
                </a:solidFill>
                <a:latin typeface="Calibri"/>
                <a:ea typeface="Calibri"/>
                <a:cs typeface="Calibri"/>
                <a:sym typeface="Calibri"/>
              </a:rPr>
              <a:t> </a:t>
            </a:r>
            <a:r>
              <a:rPr lang="en-US" sz="1600" dirty="0" err="1" smtClean="0">
                <a:solidFill>
                  <a:srgbClr val="666666"/>
                </a:solidFill>
                <a:latin typeface="Calibri"/>
                <a:ea typeface="Calibri"/>
                <a:cs typeface="Calibri"/>
                <a:sym typeface="Calibri"/>
              </a:rPr>
              <a:t>deze</a:t>
            </a:r>
            <a:r>
              <a:rPr lang="en-US" sz="1600" dirty="0" smtClean="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methodes</a:t>
            </a:r>
            <a:r>
              <a:rPr lang="en-US" sz="1600" dirty="0">
                <a:solidFill>
                  <a:srgbClr val="666666"/>
                </a:solidFill>
                <a:latin typeface="Calibri"/>
                <a:ea typeface="Calibri"/>
                <a:cs typeface="Calibri"/>
                <a:sym typeface="Calibri"/>
              </a:rPr>
              <a:t> van </a:t>
            </a:r>
            <a:r>
              <a:rPr lang="en-US" sz="1600" dirty="0" err="1">
                <a:solidFill>
                  <a:srgbClr val="666666"/>
                </a:solidFill>
                <a:latin typeface="Calibri"/>
                <a:ea typeface="Calibri"/>
                <a:cs typeface="Calibri"/>
                <a:sym typeface="Calibri"/>
              </a:rPr>
              <a:t>vissen</a:t>
            </a:r>
            <a:r>
              <a:rPr lang="en-US" sz="1600" dirty="0">
                <a:solidFill>
                  <a:srgbClr val="666666"/>
                </a:solidFill>
                <a:latin typeface="Calibri"/>
                <a:ea typeface="Calibri"/>
                <a:cs typeface="Calibri"/>
                <a:sym typeface="Calibri"/>
              </a:rPr>
              <a:t> op </a:t>
            </a:r>
            <a:r>
              <a:rPr lang="en-US" sz="1600" dirty="0" err="1">
                <a:solidFill>
                  <a:srgbClr val="666666"/>
                </a:solidFill>
                <a:latin typeface="Calibri"/>
                <a:ea typeface="Calibri"/>
                <a:cs typeface="Calibri"/>
                <a:sym typeface="Calibri"/>
              </a:rPr>
              <a:t>en</a:t>
            </a:r>
            <a:r>
              <a:rPr lang="en-US" sz="1600" dirty="0">
                <a:solidFill>
                  <a:srgbClr val="666666"/>
                </a:solidFill>
                <a:latin typeface="Calibri"/>
                <a:ea typeface="Calibri"/>
                <a:cs typeface="Calibri"/>
                <a:sym typeface="Calibri"/>
              </a:rPr>
              <a:t> hoe </a:t>
            </a:r>
            <a:r>
              <a:rPr lang="en-US" sz="1600" dirty="0" err="1">
                <a:solidFill>
                  <a:srgbClr val="666666"/>
                </a:solidFill>
                <a:latin typeface="Calibri"/>
                <a:ea typeface="Calibri"/>
                <a:cs typeface="Calibri"/>
                <a:sym typeface="Calibri"/>
              </a:rPr>
              <a:t>ze</a:t>
            </a:r>
            <a:r>
              <a:rPr lang="en-US" sz="1600" dirty="0">
                <a:solidFill>
                  <a:srgbClr val="666666"/>
                </a:solidFill>
                <a:latin typeface="Calibri"/>
                <a:ea typeface="Calibri"/>
                <a:cs typeface="Calibri"/>
                <a:sym typeface="Calibri"/>
              </a:rPr>
              <a:t> </a:t>
            </a:r>
            <a:r>
              <a:rPr lang="en-US" sz="1600" dirty="0" err="1" smtClean="0">
                <a:solidFill>
                  <a:srgbClr val="666666"/>
                </a:solidFill>
                <a:latin typeface="Calibri"/>
                <a:ea typeface="Calibri"/>
                <a:cs typeface="Calibri"/>
                <a:sym typeface="Calibri"/>
              </a:rPr>
              <a:t>werken</a:t>
            </a:r>
            <a:r>
              <a:rPr lang="en-US" sz="1600" dirty="0" smtClean="0">
                <a:solidFill>
                  <a:srgbClr val="666666"/>
                </a:solidFill>
                <a:latin typeface="Calibri"/>
                <a:ea typeface="Calibri"/>
                <a:cs typeface="Calibri"/>
                <a:sym typeface="Calibri"/>
              </a:rPr>
              <a:t>: Greenpeace.nl/</a:t>
            </a:r>
            <a:r>
              <a:rPr lang="en-US" sz="1600" dirty="0" err="1" smtClean="0">
                <a:solidFill>
                  <a:srgbClr val="666666"/>
                </a:solidFill>
                <a:latin typeface="Calibri"/>
                <a:ea typeface="Calibri"/>
                <a:cs typeface="Calibri"/>
                <a:sym typeface="Calibri"/>
              </a:rPr>
              <a:t>visvangstwijzer</a:t>
            </a:r>
            <a:endParaRPr sz="1600" dirty="0">
              <a:solidFill>
                <a:srgbClr val="666666"/>
              </a:solidFill>
            </a:endParaRPr>
          </a:p>
          <a:p>
            <a:pPr marL="0" marR="0" lvl="0" indent="0" algn="l" rtl="0">
              <a:spcBef>
                <a:spcPts val="0"/>
              </a:spcBef>
              <a:spcAft>
                <a:spcPts val="0"/>
              </a:spcAft>
              <a:buNone/>
            </a:pPr>
            <a:endParaRPr sz="1600"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sz="1600" dirty="0" err="1">
                <a:solidFill>
                  <a:srgbClr val="666666"/>
                </a:solidFill>
                <a:latin typeface="Calibri"/>
                <a:ea typeface="Calibri"/>
                <a:cs typeface="Calibri"/>
                <a:sym typeface="Calibri"/>
              </a:rPr>
              <a:t>Schrijf</a:t>
            </a:r>
            <a:r>
              <a:rPr lang="en-US" sz="1600" dirty="0">
                <a:solidFill>
                  <a:srgbClr val="666666"/>
                </a:solidFill>
                <a:latin typeface="Calibri"/>
                <a:ea typeface="Calibri"/>
                <a:cs typeface="Calibri"/>
                <a:sym typeface="Calibri"/>
              </a:rPr>
              <a:t> op je </a:t>
            </a:r>
            <a:r>
              <a:rPr lang="en-US" sz="1600" dirty="0" err="1">
                <a:solidFill>
                  <a:srgbClr val="666666"/>
                </a:solidFill>
                <a:latin typeface="Calibri"/>
                <a:ea typeface="Calibri"/>
                <a:cs typeface="Calibri"/>
                <a:sym typeface="Calibri"/>
              </a:rPr>
              <a:t>werkblad</a:t>
            </a:r>
            <a:r>
              <a:rPr lang="en-US" sz="1600" dirty="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welke</a:t>
            </a:r>
            <a:r>
              <a:rPr lang="en-US" sz="1600" dirty="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nadelige</a:t>
            </a:r>
            <a:r>
              <a:rPr lang="en-US" sz="1600" dirty="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effecten</a:t>
            </a:r>
            <a:r>
              <a:rPr lang="en-US" sz="1600" dirty="0">
                <a:solidFill>
                  <a:srgbClr val="666666"/>
                </a:solidFill>
                <a:latin typeface="Calibri"/>
                <a:ea typeface="Calibri"/>
                <a:cs typeface="Calibri"/>
                <a:sym typeface="Calibri"/>
              </a:rPr>
              <a:t> de </a:t>
            </a:r>
            <a:r>
              <a:rPr lang="en-US" sz="1600" dirty="0" err="1">
                <a:solidFill>
                  <a:srgbClr val="666666"/>
                </a:solidFill>
                <a:latin typeface="Calibri"/>
                <a:ea typeface="Calibri"/>
                <a:cs typeface="Calibri"/>
                <a:sym typeface="Calibri"/>
              </a:rPr>
              <a:t>vismethodes</a:t>
            </a:r>
            <a:r>
              <a:rPr lang="en-US" sz="1600" dirty="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kunnen</a:t>
            </a:r>
            <a:r>
              <a:rPr lang="en-US" sz="1600" dirty="0">
                <a:solidFill>
                  <a:srgbClr val="666666"/>
                </a:solidFill>
                <a:latin typeface="Calibri"/>
                <a:ea typeface="Calibri"/>
                <a:cs typeface="Calibri"/>
                <a:sym typeface="Calibri"/>
              </a:rPr>
              <a:t> </a:t>
            </a:r>
            <a:r>
              <a:rPr lang="en-US" sz="1600" dirty="0" err="1">
                <a:solidFill>
                  <a:srgbClr val="666666"/>
                </a:solidFill>
                <a:latin typeface="Calibri"/>
                <a:ea typeface="Calibri"/>
                <a:cs typeface="Calibri"/>
                <a:sym typeface="Calibri"/>
              </a:rPr>
              <a:t>hebben</a:t>
            </a:r>
            <a:r>
              <a:rPr lang="en-US" sz="1600" dirty="0">
                <a:solidFill>
                  <a:srgbClr val="666666"/>
                </a:solidFill>
                <a:latin typeface="Calibri"/>
                <a:ea typeface="Calibri"/>
                <a:cs typeface="Calibri"/>
                <a:sym typeface="Calibri"/>
              </a:rPr>
              <a:t>. </a:t>
            </a:r>
            <a:endParaRPr sz="1600" dirty="0">
              <a:solidFill>
                <a:srgbClr val="666666"/>
              </a:solidFill>
            </a:endParaRPr>
          </a:p>
        </p:txBody>
      </p:sp>
      <p:pic>
        <p:nvPicPr>
          <p:cNvPr id="416" name="Shape 416"/>
          <p:cNvPicPr preferRelativeResize="0"/>
          <p:nvPr/>
        </p:nvPicPr>
        <p:blipFill rotWithShape="1">
          <a:blip r:embed="rId5">
            <a:alphaModFix/>
          </a:blip>
          <a:srcRect/>
          <a:stretch/>
        </p:blipFill>
        <p:spPr>
          <a:xfrm>
            <a:off x="4626575" y="1087636"/>
            <a:ext cx="1904828" cy="1825826"/>
          </a:xfrm>
          <a:prstGeom prst="rect">
            <a:avLst/>
          </a:prstGeom>
          <a:noFill/>
          <a:ln w="762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pic>
        <p:nvPicPr>
          <p:cNvPr id="417" name="Shape 417"/>
          <p:cNvPicPr preferRelativeResize="0"/>
          <p:nvPr/>
        </p:nvPicPr>
        <p:blipFill rotWithShape="1">
          <a:blip r:embed="rId6">
            <a:alphaModFix/>
          </a:blip>
          <a:srcRect/>
          <a:stretch/>
        </p:blipFill>
        <p:spPr>
          <a:xfrm>
            <a:off x="6689828" y="1100335"/>
            <a:ext cx="1887869" cy="1825826"/>
          </a:xfrm>
          <a:prstGeom prst="rect">
            <a:avLst/>
          </a:prstGeom>
          <a:noFill/>
          <a:ln w="762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pic>
        <p:nvPicPr>
          <p:cNvPr id="418" name="Shape 418"/>
          <p:cNvPicPr preferRelativeResize="0"/>
          <p:nvPr/>
        </p:nvPicPr>
        <p:blipFill rotWithShape="1">
          <a:blip r:embed="rId7">
            <a:alphaModFix/>
          </a:blip>
          <a:srcRect/>
          <a:stretch/>
        </p:blipFill>
        <p:spPr>
          <a:xfrm>
            <a:off x="6680936" y="3084865"/>
            <a:ext cx="1886995" cy="1806887"/>
          </a:xfrm>
          <a:prstGeom prst="rect">
            <a:avLst/>
          </a:prstGeom>
          <a:noFill/>
          <a:ln w="762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pic>
        <p:nvPicPr>
          <p:cNvPr id="419" name="Shape 419"/>
          <p:cNvPicPr preferRelativeResize="0"/>
          <p:nvPr/>
        </p:nvPicPr>
        <p:blipFill rotWithShape="1">
          <a:blip r:embed="rId8">
            <a:alphaModFix/>
          </a:blip>
          <a:srcRect/>
          <a:stretch/>
        </p:blipFill>
        <p:spPr>
          <a:xfrm>
            <a:off x="4638271" y="3088046"/>
            <a:ext cx="1904828" cy="1774707"/>
          </a:xfrm>
          <a:prstGeom prst="rect">
            <a:avLst/>
          </a:prstGeom>
          <a:noFill/>
          <a:ln w="762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pic>
        <p:nvPicPr>
          <p:cNvPr id="420" name="Shape 420"/>
          <p:cNvPicPr preferRelativeResize="0"/>
          <p:nvPr/>
        </p:nvPicPr>
        <p:blipFill rotWithShape="1">
          <a:blip r:embed="rId9">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Shape 106"/>
          <p:cNvPicPr preferRelativeResize="0"/>
          <p:nvPr/>
        </p:nvPicPr>
        <p:blipFill rotWithShape="1">
          <a:blip r:embed="rId3">
            <a:alphaModFix/>
          </a:blip>
          <a:srcRect t="28575" b="30099"/>
          <a:stretch/>
        </p:blipFill>
        <p:spPr>
          <a:xfrm>
            <a:off x="2603440" y="4433495"/>
            <a:ext cx="5384699" cy="710005"/>
          </a:xfrm>
          <a:prstGeom prst="rect">
            <a:avLst/>
          </a:prstGeom>
          <a:noFill/>
          <a:ln>
            <a:noFill/>
          </a:ln>
        </p:spPr>
      </p:pic>
      <p:sp>
        <p:nvSpPr>
          <p:cNvPr id="107" name="Shape 107"/>
          <p:cNvSpPr txBox="1"/>
          <p:nvPr/>
        </p:nvSpPr>
        <p:spPr>
          <a:xfrm>
            <a:off x="4975" y="357244"/>
            <a:ext cx="4385100" cy="692400"/>
          </a:xfrm>
          <a:prstGeom prst="rect">
            <a:avLst/>
          </a:prstGeom>
          <a:blipFill rotWithShape="1">
            <a:blip r:embed="rId4">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100" b="1">
                <a:solidFill>
                  <a:schemeClr val="lt1"/>
                </a:solidFill>
                <a:latin typeface="Calibri"/>
                <a:ea typeface="Calibri"/>
                <a:cs typeface="Calibri"/>
                <a:sym typeface="Calibri"/>
              </a:rPr>
              <a:t>LEVENDE OCEANEN</a:t>
            </a:r>
            <a:endParaRPr sz="4100" b="1">
              <a:solidFill>
                <a:schemeClr val="lt1"/>
              </a:solidFill>
              <a:latin typeface="Calibri"/>
              <a:ea typeface="Calibri"/>
              <a:cs typeface="Calibri"/>
              <a:sym typeface="Calibri"/>
            </a:endParaRPr>
          </a:p>
        </p:txBody>
      </p:sp>
      <p:pic>
        <p:nvPicPr>
          <p:cNvPr id="108" name="Shape 108"/>
          <p:cNvPicPr preferRelativeResize="0"/>
          <p:nvPr/>
        </p:nvPicPr>
        <p:blipFill rotWithShape="1">
          <a:blip r:embed="rId5">
            <a:alphaModFix/>
          </a:blip>
          <a:srcRect/>
          <a:stretch/>
        </p:blipFill>
        <p:spPr>
          <a:xfrm flipH="1">
            <a:off x="-467740" y="2824743"/>
            <a:ext cx="2135175" cy="1903809"/>
          </a:xfrm>
          <a:prstGeom prst="rect">
            <a:avLst/>
          </a:prstGeom>
          <a:noFill/>
          <a:ln>
            <a:noFill/>
          </a:ln>
          <a:effectLst>
            <a:outerShdw blurRad="50800" dist="38100" dir="2700000" algn="tl" rotWithShape="0">
              <a:srgbClr val="000000">
                <a:alpha val="40000"/>
              </a:srgbClr>
            </a:outerShdw>
          </a:effectLst>
        </p:spPr>
      </p:pic>
      <p:pic>
        <p:nvPicPr>
          <p:cNvPr id="109" name="Shape 109"/>
          <p:cNvPicPr preferRelativeResize="0"/>
          <p:nvPr/>
        </p:nvPicPr>
        <p:blipFill rotWithShape="1">
          <a:blip r:embed="rId6">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pic>
        <p:nvPicPr>
          <p:cNvPr id="110" name="Shape 110"/>
          <p:cNvPicPr preferRelativeResize="0"/>
          <p:nvPr/>
        </p:nvPicPr>
        <p:blipFill rotWithShape="1">
          <a:blip r:embed="rId7">
            <a:alphaModFix/>
          </a:blip>
          <a:srcRect/>
          <a:stretch/>
        </p:blipFill>
        <p:spPr>
          <a:xfrm>
            <a:off x="1959019" y="4373966"/>
            <a:ext cx="714561" cy="699612"/>
          </a:xfrm>
          <a:prstGeom prst="rect">
            <a:avLst/>
          </a:prstGeom>
          <a:noFill/>
          <a:ln>
            <a:noFill/>
          </a:ln>
        </p:spPr>
      </p:pic>
      <p:pic>
        <p:nvPicPr>
          <p:cNvPr id="111" name="Shape 111"/>
          <p:cNvPicPr preferRelativeResize="0"/>
          <p:nvPr/>
        </p:nvPicPr>
        <p:blipFill rotWithShape="1">
          <a:blip r:embed="rId8">
            <a:alphaModFix/>
          </a:blip>
          <a:srcRect/>
          <a:stretch/>
        </p:blipFill>
        <p:spPr>
          <a:xfrm>
            <a:off x="6124920" y="639253"/>
            <a:ext cx="2794261" cy="1539457"/>
          </a:xfrm>
          <a:prstGeom prst="rect">
            <a:avLst/>
          </a:prstGeom>
          <a:noFill/>
          <a:ln>
            <a:noFill/>
          </a:ln>
          <a:effectLst>
            <a:outerShdw blurRad="50800" dist="38100" dir="2700000" algn="tl" rotWithShape="0">
              <a:srgbClr val="000000">
                <a:alpha val="40000"/>
              </a:srgbClr>
            </a:outerShdw>
          </a:effectLst>
        </p:spPr>
      </p:pic>
      <p:pic>
        <p:nvPicPr>
          <p:cNvPr id="112" name="Shape 112"/>
          <p:cNvPicPr preferRelativeResize="0"/>
          <p:nvPr/>
        </p:nvPicPr>
        <p:blipFill rotWithShape="1">
          <a:blip r:embed="rId9">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40000"/>
              </a:srgbClr>
            </a:outerShdw>
          </a:effectLst>
        </p:spPr>
      </p:pic>
      <p:pic>
        <p:nvPicPr>
          <p:cNvPr id="113" name="Shape 113"/>
          <p:cNvPicPr preferRelativeResize="0"/>
          <p:nvPr/>
        </p:nvPicPr>
        <p:blipFill rotWithShape="1">
          <a:blip r:embed="rId10">
            <a:alphaModFix/>
          </a:blip>
          <a:srcRect/>
          <a:stretch/>
        </p:blipFill>
        <p:spPr>
          <a:xfrm>
            <a:off x="8200988" y="4451240"/>
            <a:ext cx="1749076" cy="874538"/>
          </a:xfrm>
          <a:prstGeom prst="rect">
            <a:avLst/>
          </a:prstGeom>
          <a:noFill/>
          <a:ln>
            <a:noFill/>
          </a:ln>
        </p:spPr>
      </p:pic>
      <p:sp>
        <p:nvSpPr>
          <p:cNvPr id="114" name="Shape 114"/>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15" name="Shape 115"/>
          <p:cNvPicPr preferRelativeResize="0"/>
          <p:nvPr/>
        </p:nvPicPr>
        <p:blipFill rotWithShape="1">
          <a:blip r:embed="rId11">
            <a:alphaModFix/>
          </a:blip>
          <a:srcRect/>
          <a:stretch/>
        </p:blipFill>
        <p:spPr>
          <a:xfrm>
            <a:off x="7707211" y="200824"/>
            <a:ext cx="1215203" cy="193051"/>
          </a:xfrm>
          <a:prstGeom prst="rect">
            <a:avLst/>
          </a:prstGeom>
          <a:noFill/>
          <a:ln>
            <a:noFill/>
          </a:ln>
        </p:spPr>
      </p:pic>
      <p:sp>
        <p:nvSpPr>
          <p:cNvPr id="116" name="Shape 116"/>
          <p:cNvSpPr txBox="1"/>
          <p:nvPr/>
        </p:nvSpPr>
        <p:spPr>
          <a:xfrm>
            <a:off x="1667425" y="1493450"/>
            <a:ext cx="5599500" cy="18501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a:solidFill>
                  <a:srgbClr val="73BE1E"/>
                </a:solidFill>
                <a:latin typeface="Calibri"/>
                <a:ea typeface="Calibri"/>
                <a:cs typeface="Calibri"/>
                <a:sym typeface="Calibri"/>
              </a:rPr>
              <a:t>Wie leven er in de oceaan?</a:t>
            </a:r>
            <a:endParaRPr sz="1800">
              <a:solidFill>
                <a:srgbClr val="73BE1E"/>
              </a:solidFill>
              <a:latin typeface="Calibri"/>
              <a:ea typeface="Calibri"/>
              <a:cs typeface="Calibri"/>
              <a:sym typeface="Calibri"/>
            </a:endParaRPr>
          </a:p>
          <a:p>
            <a:pPr marL="0" marR="0" lvl="0" indent="0" algn="l" rtl="0">
              <a:spcBef>
                <a:spcPts val="0"/>
              </a:spcBef>
              <a:spcAft>
                <a:spcPts val="0"/>
              </a:spcAft>
              <a:buNone/>
            </a:pPr>
            <a:endParaRPr sz="1800">
              <a:solidFill>
                <a:srgbClr val="73BE1E"/>
              </a:solidFill>
              <a:latin typeface="Calibri"/>
              <a:ea typeface="Calibri"/>
              <a:cs typeface="Calibri"/>
              <a:sym typeface="Calibri"/>
            </a:endParaRPr>
          </a:p>
          <a:p>
            <a:pPr marL="0" marR="0" lvl="0" indent="0" algn="l" rtl="0">
              <a:spcBef>
                <a:spcPts val="0"/>
              </a:spcBef>
              <a:spcAft>
                <a:spcPts val="0"/>
              </a:spcAft>
              <a:buNone/>
            </a:pPr>
            <a:r>
              <a:rPr lang="en-US" sz="1800">
                <a:solidFill>
                  <a:srgbClr val="73BE1E"/>
                </a:solidFill>
                <a:latin typeface="Calibri"/>
                <a:ea typeface="Calibri"/>
                <a:cs typeface="Calibri"/>
                <a:sym typeface="Calibri"/>
              </a:rPr>
              <a:t>Waarom zijn de oceanen belangrijk?</a:t>
            </a:r>
            <a:endParaRPr sz="1800">
              <a:solidFill>
                <a:srgbClr val="73BE1E"/>
              </a:solidFill>
              <a:latin typeface="Calibri"/>
              <a:ea typeface="Calibri"/>
              <a:cs typeface="Calibri"/>
              <a:sym typeface="Calibri"/>
            </a:endParaRPr>
          </a:p>
          <a:p>
            <a:pPr marL="0" marR="0" lvl="0" indent="0" algn="l" rtl="0">
              <a:spcBef>
                <a:spcPts val="0"/>
              </a:spcBef>
              <a:spcAft>
                <a:spcPts val="0"/>
              </a:spcAft>
              <a:buNone/>
            </a:pPr>
            <a:endParaRPr sz="1800">
              <a:solidFill>
                <a:srgbClr val="73BE1E"/>
              </a:solidFill>
              <a:latin typeface="Calibri"/>
              <a:ea typeface="Calibri"/>
              <a:cs typeface="Calibri"/>
              <a:sym typeface="Calibri"/>
            </a:endParaRPr>
          </a:p>
          <a:p>
            <a:pPr marL="0" marR="0" lvl="0" indent="0" algn="l" rtl="0">
              <a:spcBef>
                <a:spcPts val="0"/>
              </a:spcBef>
              <a:spcAft>
                <a:spcPts val="0"/>
              </a:spcAft>
              <a:buNone/>
            </a:pPr>
            <a:r>
              <a:rPr lang="en-US" sz="1800">
                <a:solidFill>
                  <a:srgbClr val="73BE1E"/>
                </a:solidFill>
                <a:latin typeface="Calibri"/>
                <a:ea typeface="Calibri"/>
                <a:cs typeface="Calibri"/>
                <a:sym typeface="Calibri"/>
              </a:rPr>
              <a:t>Waarom gaat het slecht met de oceanen?</a:t>
            </a:r>
            <a:endParaRPr sz="1800">
              <a:solidFill>
                <a:srgbClr val="73BE1E"/>
              </a:solidFill>
              <a:latin typeface="Calibri"/>
              <a:ea typeface="Calibri"/>
              <a:cs typeface="Calibri"/>
              <a:sym typeface="Calibri"/>
            </a:endParaRPr>
          </a:p>
          <a:p>
            <a:pPr marL="0" marR="0" lvl="0" indent="0" algn="l" rtl="0">
              <a:spcBef>
                <a:spcPts val="0"/>
              </a:spcBef>
              <a:spcAft>
                <a:spcPts val="0"/>
              </a:spcAft>
              <a:buNone/>
            </a:pPr>
            <a:r>
              <a:rPr lang="en-US" sz="1800">
                <a:solidFill>
                  <a:srgbClr val="73BE1E"/>
                </a:solidFill>
                <a:latin typeface="Calibri"/>
                <a:ea typeface="Calibri"/>
                <a:cs typeface="Calibri"/>
                <a:sym typeface="Calibri"/>
              </a:rPr>
              <a:t> </a:t>
            </a:r>
            <a:endParaRPr sz="1800">
              <a:solidFill>
                <a:srgbClr val="73BE1E"/>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426" name="Shape 426"/>
          <p:cNvPicPr preferRelativeResize="0"/>
          <p:nvPr/>
        </p:nvPicPr>
        <p:blipFill rotWithShape="1">
          <a:blip r:embed="rId3">
            <a:alphaModFix/>
          </a:blip>
          <a:srcRect l="15045" t="8527" r="16171" b="32842"/>
          <a:stretch/>
        </p:blipFill>
        <p:spPr>
          <a:xfrm>
            <a:off x="0" y="0"/>
            <a:ext cx="9144001" cy="3512127"/>
          </a:xfrm>
          <a:prstGeom prst="rect">
            <a:avLst/>
          </a:prstGeom>
          <a:noFill/>
          <a:ln>
            <a:noFill/>
          </a:ln>
        </p:spPr>
      </p:pic>
      <p:pic>
        <p:nvPicPr>
          <p:cNvPr id="427" name="Shape 427"/>
          <p:cNvPicPr preferRelativeResize="0"/>
          <p:nvPr/>
        </p:nvPicPr>
        <p:blipFill rotWithShape="1">
          <a:blip r:embed="rId4">
            <a:alphaModFix/>
          </a:blip>
          <a:srcRect l="10435" b="53881"/>
          <a:stretch/>
        </p:blipFill>
        <p:spPr>
          <a:xfrm rot="236800">
            <a:off x="3833863" y="3311989"/>
            <a:ext cx="4996407" cy="1869244"/>
          </a:xfrm>
          <a:prstGeom prst="rect">
            <a:avLst/>
          </a:prstGeom>
          <a:noFill/>
          <a:ln>
            <a:noFill/>
          </a:ln>
          <a:effectLst>
            <a:outerShdw blurRad="50800" dist="38100" dir="2700000" algn="tl" rotWithShape="0">
              <a:srgbClr val="000000">
                <a:alpha val="40000"/>
              </a:srgbClr>
            </a:outerShdw>
          </a:effectLst>
        </p:spPr>
      </p:pic>
      <p:sp>
        <p:nvSpPr>
          <p:cNvPr id="428" name="Shape 428"/>
          <p:cNvSpPr txBox="1"/>
          <p:nvPr/>
        </p:nvSpPr>
        <p:spPr>
          <a:xfrm rot="209257">
            <a:off x="4249538" y="3830645"/>
            <a:ext cx="4492981" cy="1177285"/>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600" b="1" dirty="0" err="1">
                <a:solidFill>
                  <a:schemeClr val="dk1"/>
                </a:solidFill>
                <a:latin typeface="Calibri"/>
                <a:ea typeface="Calibri"/>
                <a:cs typeface="Calibri"/>
                <a:sym typeface="Calibri"/>
              </a:rPr>
              <a:t>Opdracht</a:t>
            </a:r>
            <a:r>
              <a:rPr lang="en-US" sz="1600" b="1" dirty="0">
                <a:solidFill>
                  <a:schemeClr val="dk1"/>
                </a:solidFill>
                <a:latin typeface="Calibri"/>
                <a:ea typeface="Calibri"/>
                <a:cs typeface="Calibri"/>
                <a:sym typeface="Calibri"/>
              </a:rPr>
              <a:t> 2: </a:t>
            </a:r>
            <a:r>
              <a:rPr lang="en-US" sz="1600" b="1" dirty="0" err="1">
                <a:solidFill>
                  <a:schemeClr val="dk1"/>
                </a:solidFill>
                <a:latin typeface="Calibri"/>
                <a:ea typeface="Calibri"/>
                <a:cs typeface="Calibri"/>
                <a:sym typeface="Calibri"/>
              </a:rPr>
              <a:t>jouw</a:t>
            </a:r>
            <a:r>
              <a:rPr lang="en-US" sz="1600" b="1" dirty="0">
                <a:solidFill>
                  <a:schemeClr val="dk1"/>
                </a:solidFill>
                <a:latin typeface="Calibri"/>
                <a:ea typeface="Calibri"/>
                <a:cs typeface="Calibri"/>
                <a:sym typeface="Calibri"/>
              </a:rPr>
              <a:t> </a:t>
            </a:r>
            <a:r>
              <a:rPr lang="en-US" sz="1600" b="1" dirty="0" err="1" smtClean="0">
                <a:solidFill>
                  <a:schemeClr val="dk1"/>
                </a:solidFill>
                <a:latin typeface="Calibri"/>
                <a:ea typeface="Calibri"/>
                <a:cs typeface="Calibri"/>
                <a:sym typeface="Calibri"/>
              </a:rPr>
              <a:t>viskraam</a:t>
            </a:r>
            <a:endParaRPr lang="en-US" sz="1600" b="1" dirty="0" smtClean="0">
              <a:solidFill>
                <a:schemeClr val="dk1"/>
              </a:solidFill>
              <a:latin typeface="Calibri"/>
              <a:ea typeface="Calibri"/>
              <a:cs typeface="Calibri"/>
              <a:sym typeface="Calibri"/>
            </a:endParaRPr>
          </a:p>
          <a:p>
            <a:pPr marL="0" marR="0" lvl="0" indent="0" algn="l" rtl="0">
              <a:spcBef>
                <a:spcPts val="0"/>
              </a:spcBef>
              <a:spcAft>
                <a:spcPts val="0"/>
              </a:spcAft>
              <a:buNone/>
            </a:pPr>
            <a:endParaRPr sz="16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err="1">
                <a:solidFill>
                  <a:schemeClr val="dk1"/>
                </a:solidFill>
                <a:latin typeface="Calibri"/>
                <a:ea typeface="Calibri"/>
                <a:cs typeface="Calibri"/>
                <a:sym typeface="Calibri"/>
              </a:rPr>
              <a:t>Bekijk</a:t>
            </a:r>
            <a:r>
              <a:rPr lang="en-US" sz="1600" dirty="0">
                <a:solidFill>
                  <a:schemeClr val="dk1"/>
                </a:solidFill>
                <a:latin typeface="Calibri"/>
                <a:ea typeface="Calibri"/>
                <a:cs typeface="Calibri"/>
                <a:sym typeface="Calibri"/>
              </a:rPr>
              <a:t> de </a:t>
            </a:r>
            <a:r>
              <a:rPr lang="en-US" sz="1600" dirty="0" err="1">
                <a:solidFill>
                  <a:schemeClr val="dk1"/>
                </a:solidFill>
                <a:latin typeface="Calibri"/>
                <a:ea typeface="Calibri"/>
                <a:cs typeface="Calibri"/>
                <a:sym typeface="Calibri"/>
              </a:rPr>
              <a:t>visvangstwijzer</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Stel</a:t>
            </a:r>
            <a:r>
              <a:rPr lang="en-US" sz="1600" dirty="0">
                <a:solidFill>
                  <a:schemeClr val="dk1"/>
                </a:solidFill>
                <a:latin typeface="Calibri"/>
                <a:ea typeface="Calibri"/>
                <a:cs typeface="Calibri"/>
                <a:sym typeface="Calibri"/>
              </a:rPr>
              <a:t>, je </a:t>
            </a:r>
            <a:r>
              <a:rPr lang="en-US" sz="1600" dirty="0" err="1">
                <a:solidFill>
                  <a:schemeClr val="dk1"/>
                </a:solidFill>
                <a:latin typeface="Calibri"/>
                <a:ea typeface="Calibri"/>
                <a:cs typeface="Calibri"/>
                <a:sym typeface="Calibri"/>
              </a:rPr>
              <a:t>hebt</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een</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viskraam</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Hoeveel</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vissoorten</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verkoop</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jij</a:t>
            </a:r>
            <a:r>
              <a:rPr lang="en-US" sz="1600" dirty="0">
                <a:solidFill>
                  <a:schemeClr val="dk1"/>
                </a:solidFill>
                <a:latin typeface="Calibri"/>
                <a:ea typeface="Calibri"/>
                <a:cs typeface="Calibri"/>
                <a:sym typeface="Calibri"/>
              </a:rPr>
              <a:t>? </a:t>
            </a:r>
            <a:endParaRPr sz="1600"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600" dirty="0">
                <a:solidFill>
                  <a:schemeClr val="dk1"/>
                </a:solidFill>
                <a:latin typeface="Calibri"/>
                <a:ea typeface="Calibri"/>
                <a:cs typeface="Calibri"/>
                <a:sym typeface="Calibri"/>
              </a:rPr>
              <a:t>Ga op </a:t>
            </a:r>
            <a:r>
              <a:rPr lang="en-US" sz="1600" dirty="0" err="1">
                <a:solidFill>
                  <a:schemeClr val="dk1"/>
                </a:solidFill>
                <a:latin typeface="Calibri"/>
                <a:ea typeface="Calibri"/>
                <a:cs typeface="Calibri"/>
                <a:sym typeface="Calibri"/>
              </a:rPr>
              <a:t>volgorde</a:t>
            </a:r>
            <a:r>
              <a:rPr lang="en-US" sz="1600" dirty="0">
                <a:solidFill>
                  <a:schemeClr val="dk1"/>
                </a:solidFill>
                <a:latin typeface="Calibri"/>
                <a:ea typeface="Calibri"/>
                <a:cs typeface="Calibri"/>
                <a:sym typeface="Calibri"/>
              </a:rPr>
              <a:t> </a:t>
            </a:r>
            <a:r>
              <a:rPr lang="en-US" sz="1600" dirty="0" err="1">
                <a:solidFill>
                  <a:schemeClr val="dk1"/>
                </a:solidFill>
                <a:latin typeface="Calibri"/>
                <a:ea typeface="Calibri"/>
                <a:cs typeface="Calibri"/>
                <a:sym typeface="Calibri"/>
              </a:rPr>
              <a:t>staan</a:t>
            </a:r>
            <a:r>
              <a:rPr lang="en-US" sz="1600" dirty="0">
                <a:solidFill>
                  <a:schemeClr val="dk1"/>
                </a:solidFill>
                <a:latin typeface="Calibri"/>
                <a:ea typeface="Calibri"/>
                <a:cs typeface="Calibri"/>
                <a:sym typeface="Calibri"/>
              </a:rPr>
              <a:t> met je </a:t>
            </a:r>
            <a:r>
              <a:rPr lang="en-US" sz="1600" dirty="0" err="1">
                <a:solidFill>
                  <a:schemeClr val="dk1"/>
                </a:solidFill>
                <a:latin typeface="Calibri"/>
                <a:ea typeface="Calibri"/>
                <a:cs typeface="Calibri"/>
                <a:sym typeface="Calibri"/>
              </a:rPr>
              <a:t>klasgenoten</a:t>
            </a:r>
            <a:r>
              <a:rPr lang="en-US" sz="1600" dirty="0">
                <a:solidFill>
                  <a:schemeClr val="dk1"/>
                </a:solidFill>
                <a:latin typeface="Calibri"/>
                <a:ea typeface="Calibri"/>
                <a:cs typeface="Calibri"/>
                <a:sym typeface="Calibri"/>
              </a:rPr>
              <a:t>.</a:t>
            </a:r>
            <a:endParaRPr sz="1600" dirty="0">
              <a:solidFill>
                <a:schemeClr val="dk1"/>
              </a:solidFill>
              <a:latin typeface="Calibri"/>
              <a:ea typeface="Calibri"/>
              <a:cs typeface="Calibri"/>
              <a:sym typeface="Calibri"/>
            </a:endParaRPr>
          </a:p>
        </p:txBody>
      </p:sp>
      <p:sp>
        <p:nvSpPr>
          <p:cNvPr id="430" name="Shape 430"/>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31" name="Shape 431"/>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32" name="Shape 432"/>
          <p:cNvPicPr preferRelativeResize="0"/>
          <p:nvPr/>
        </p:nvPicPr>
        <p:blipFill rotWithShape="1">
          <a:blip r:embed="rId5">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Shape 438"/>
          <p:cNvSpPr/>
          <p:nvPr/>
        </p:nvSpPr>
        <p:spPr>
          <a:xfrm>
            <a:off x="1498938" y="1311900"/>
            <a:ext cx="4150500" cy="17313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800" dirty="0">
                <a:solidFill>
                  <a:srgbClr val="73BE1E"/>
                </a:solidFill>
                <a:latin typeface="Calibri"/>
                <a:ea typeface="Calibri"/>
                <a:cs typeface="Calibri"/>
                <a:sym typeface="Calibri"/>
              </a:rPr>
              <a:t>Om de </a:t>
            </a:r>
            <a:r>
              <a:rPr lang="en-US" sz="1800" dirty="0" err="1">
                <a:solidFill>
                  <a:srgbClr val="73BE1E"/>
                </a:solidFill>
                <a:latin typeface="Calibri"/>
                <a:ea typeface="Calibri"/>
                <a:cs typeface="Calibri"/>
                <a:sym typeface="Calibri"/>
              </a:rPr>
              <a:t>zeeën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weer</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gezond</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te</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maken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moeten</a:t>
            </a:r>
            <a:r>
              <a:rPr lang="en-US" sz="1800" dirty="0">
                <a:solidFill>
                  <a:srgbClr val="73BE1E"/>
                </a:solidFill>
                <a:latin typeface="Calibri"/>
                <a:ea typeface="Calibri"/>
                <a:cs typeface="Calibri"/>
                <a:sym typeface="Calibri"/>
              </a:rPr>
              <a:t> we </a:t>
            </a:r>
            <a:r>
              <a:rPr lang="en-US" sz="1800" b="1" dirty="0" err="1">
                <a:solidFill>
                  <a:srgbClr val="73BE1E"/>
                </a:solidFill>
                <a:latin typeface="Calibri"/>
                <a:ea typeface="Calibri"/>
                <a:cs typeface="Calibri"/>
                <a:sym typeface="Calibri"/>
              </a:rPr>
              <a:t>zeereservaten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instellen</a:t>
            </a:r>
            <a:r>
              <a:rPr lang="en-US" sz="1800" dirty="0">
                <a:solidFill>
                  <a:srgbClr val="73BE1E"/>
                </a:solidFill>
                <a:latin typeface="Calibri"/>
                <a:ea typeface="Calibri"/>
                <a:cs typeface="Calibri"/>
                <a:sym typeface="Calibri"/>
              </a:rPr>
              <a:t>. In </a:t>
            </a:r>
            <a:r>
              <a:rPr lang="en-US" sz="1800" dirty="0" err="1">
                <a:solidFill>
                  <a:srgbClr val="73BE1E"/>
                </a:solidFill>
                <a:latin typeface="Calibri"/>
                <a:ea typeface="Calibri"/>
                <a:cs typeface="Calibri"/>
                <a:sym typeface="Calibri"/>
              </a:rPr>
              <a:t>zo’n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beschermd</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gebied</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laat</a:t>
            </a:r>
            <a:r>
              <a:rPr lang="en-US" sz="1800" dirty="0">
                <a:solidFill>
                  <a:srgbClr val="73BE1E"/>
                </a:solidFill>
                <a:latin typeface="Calibri"/>
                <a:ea typeface="Calibri"/>
                <a:cs typeface="Calibri"/>
                <a:sym typeface="Calibri"/>
              </a:rPr>
              <a:t> je de zee met rust. Je mag </a:t>
            </a:r>
            <a:r>
              <a:rPr lang="en-US" sz="1800" dirty="0" err="1">
                <a:solidFill>
                  <a:srgbClr val="73BE1E"/>
                </a:solidFill>
                <a:latin typeface="Calibri"/>
                <a:ea typeface="Calibri"/>
                <a:cs typeface="Calibri"/>
                <a:sym typeface="Calibri"/>
              </a:rPr>
              <a:t>hier</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bijvoorbeeld</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niet</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vissen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Vissoorten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kunnen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hier</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groeien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en</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zich</a:t>
            </a:r>
            <a:r>
              <a:rPr lang="en-US" sz="1800" dirty="0">
                <a:solidFill>
                  <a:srgbClr val="73BE1E"/>
                </a:solidFill>
                <a:latin typeface="Calibri"/>
                <a:ea typeface="Calibri"/>
                <a:cs typeface="Calibri"/>
                <a:sym typeface="Calibri"/>
              </a:rPr>
              <a:t> </a:t>
            </a:r>
            <a:r>
              <a:rPr lang="en-US" sz="1800" dirty="0" err="1">
                <a:solidFill>
                  <a:srgbClr val="73BE1E"/>
                </a:solidFill>
                <a:latin typeface="Calibri"/>
                <a:ea typeface="Calibri"/>
                <a:cs typeface="Calibri"/>
                <a:sym typeface="Calibri"/>
              </a:rPr>
              <a:t>voortplanten</a:t>
            </a:r>
            <a:r>
              <a:rPr lang="en-US" sz="1800" dirty="0">
                <a:solidFill>
                  <a:srgbClr val="73BE1E"/>
                </a:solidFill>
                <a:latin typeface="Calibri"/>
                <a:ea typeface="Calibri"/>
                <a:cs typeface="Calibri"/>
                <a:sym typeface="Calibri"/>
              </a:rPr>
              <a:t>. </a:t>
            </a:r>
            <a:endParaRPr sz="1100" dirty="0"/>
          </a:p>
        </p:txBody>
      </p:sp>
      <p:pic>
        <p:nvPicPr>
          <p:cNvPr id="439" name="Shape 439"/>
          <p:cNvPicPr preferRelativeResize="0"/>
          <p:nvPr/>
        </p:nvPicPr>
        <p:blipFill rotWithShape="1">
          <a:blip r:embed="rId3">
            <a:alphaModFix/>
          </a:blip>
          <a:srcRect t="28575" b="30099"/>
          <a:stretch/>
        </p:blipFill>
        <p:spPr>
          <a:xfrm>
            <a:off x="2603440" y="4433495"/>
            <a:ext cx="5384699" cy="710005"/>
          </a:xfrm>
          <a:prstGeom prst="rect">
            <a:avLst/>
          </a:prstGeom>
          <a:noFill/>
          <a:ln>
            <a:noFill/>
          </a:ln>
        </p:spPr>
      </p:pic>
      <p:pic>
        <p:nvPicPr>
          <p:cNvPr id="440" name="Shape 440"/>
          <p:cNvPicPr preferRelativeResize="0"/>
          <p:nvPr/>
        </p:nvPicPr>
        <p:blipFill rotWithShape="1">
          <a:blip r:embed="rId4">
            <a:alphaModFix/>
          </a:blip>
          <a:srcRect/>
          <a:stretch/>
        </p:blipFill>
        <p:spPr>
          <a:xfrm flipH="1">
            <a:off x="-467740" y="2824743"/>
            <a:ext cx="2135175" cy="1903809"/>
          </a:xfrm>
          <a:prstGeom prst="rect">
            <a:avLst/>
          </a:prstGeom>
          <a:noFill/>
          <a:ln>
            <a:noFill/>
          </a:ln>
          <a:effectLst>
            <a:outerShdw blurRad="50800" dist="38100" dir="2700000" algn="tl" rotWithShape="0">
              <a:srgbClr val="000000">
                <a:alpha val="40000"/>
              </a:srgbClr>
            </a:outerShdw>
          </a:effectLst>
        </p:spPr>
      </p:pic>
      <p:pic>
        <p:nvPicPr>
          <p:cNvPr id="441" name="Shape 441"/>
          <p:cNvPicPr preferRelativeResize="0"/>
          <p:nvPr/>
        </p:nvPicPr>
        <p:blipFill rotWithShape="1">
          <a:blip r:embed="rId5">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pic>
        <p:nvPicPr>
          <p:cNvPr id="442" name="Shape 442"/>
          <p:cNvPicPr preferRelativeResize="0"/>
          <p:nvPr/>
        </p:nvPicPr>
        <p:blipFill rotWithShape="1">
          <a:blip r:embed="rId6">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35686"/>
              </a:srgbClr>
            </a:outerShdw>
          </a:effectLst>
        </p:spPr>
      </p:pic>
      <p:pic>
        <p:nvPicPr>
          <p:cNvPr id="443" name="Shape 443"/>
          <p:cNvPicPr preferRelativeResize="0"/>
          <p:nvPr/>
        </p:nvPicPr>
        <p:blipFill rotWithShape="1">
          <a:blip r:embed="rId7">
            <a:alphaModFix/>
          </a:blip>
          <a:srcRect/>
          <a:stretch/>
        </p:blipFill>
        <p:spPr>
          <a:xfrm>
            <a:off x="8200988" y="4451240"/>
            <a:ext cx="1749076" cy="874538"/>
          </a:xfrm>
          <a:prstGeom prst="rect">
            <a:avLst/>
          </a:prstGeom>
          <a:noFill/>
          <a:ln>
            <a:noFill/>
          </a:ln>
        </p:spPr>
      </p:pic>
      <p:sp>
        <p:nvSpPr>
          <p:cNvPr id="444" name="Shape 444"/>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45" name="Shape 44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46" name="Shape 446"/>
          <p:cNvSpPr/>
          <p:nvPr/>
        </p:nvSpPr>
        <p:spPr>
          <a:xfrm>
            <a:off x="6602384" y="3665763"/>
            <a:ext cx="128700" cy="1282200"/>
          </a:xfrm>
          <a:prstGeom prst="roundRect">
            <a:avLst>
              <a:gd name="adj" fmla="val 16667"/>
            </a:avLst>
          </a:prstGeom>
          <a:gradFill>
            <a:gsLst>
              <a:gs pos="0">
                <a:srgbClr val="F2F2F2"/>
              </a:gs>
              <a:gs pos="26000">
                <a:srgbClr val="BFBFBF"/>
              </a:gs>
              <a:gs pos="42000">
                <a:srgbClr val="D9B28B"/>
              </a:gs>
              <a:gs pos="100000">
                <a:srgbClr val="996633"/>
              </a:gs>
            </a:gsLst>
            <a:lin ang="1080000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447" name="Shape 447"/>
          <p:cNvPicPr preferRelativeResize="0"/>
          <p:nvPr/>
        </p:nvPicPr>
        <p:blipFill rotWithShape="1">
          <a:blip r:embed="rId8">
            <a:alphaModFix/>
          </a:blip>
          <a:srcRect/>
          <a:stretch/>
        </p:blipFill>
        <p:spPr>
          <a:xfrm>
            <a:off x="6368940" y="4673500"/>
            <a:ext cx="400268" cy="430018"/>
          </a:xfrm>
          <a:prstGeom prst="rect">
            <a:avLst/>
          </a:prstGeom>
          <a:noFill/>
          <a:ln>
            <a:noFill/>
          </a:ln>
        </p:spPr>
      </p:pic>
      <p:pic>
        <p:nvPicPr>
          <p:cNvPr id="448" name="Shape 448"/>
          <p:cNvPicPr preferRelativeResize="0"/>
          <p:nvPr/>
        </p:nvPicPr>
        <p:blipFill rotWithShape="1">
          <a:blip r:embed="rId9">
            <a:alphaModFix/>
          </a:blip>
          <a:srcRect/>
          <a:stretch/>
        </p:blipFill>
        <p:spPr>
          <a:xfrm>
            <a:off x="5570690" y="4545714"/>
            <a:ext cx="789156" cy="597786"/>
          </a:xfrm>
          <a:prstGeom prst="rect">
            <a:avLst/>
          </a:prstGeom>
          <a:noFill/>
          <a:ln>
            <a:noFill/>
          </a:ln>
          <a:effectLst>
            <a:outerShdw blurRad="50800" dist="38100" dir="2700000" algn="tl" rotWithShape="0">
              <a:srgbClr val="000000">
                <a:alpha val="40000"/>
              </a:srgbClr>
            </a:outerShdw>
          </a:effectLst>
        </p:spPr>
      </p:pic>
      <p:pic>
        <p:nvPicPr>
          <p:cNvPr id="449" name="Shape 449"/>
          <p:cNvPicPr preferRelativeResize="0"/>
          <p:nvPr/>
        </p:nvPicPr>
        <p:blipFill rotWithShape="1">
          <a:blip r:embed="rId10">
            <a:alphaModFix/>
          </a:blip>
          <a:srcRect/>
          <a:stretch/>
        </p:blipFill>
        <p:spPr>
          <a:xfrm flipH="1">
            <a:off x="6359847" y="67585"/>
            <a:ext cx="3001398" cy="2251048"/>
          </a:xfrm>
          <a:prstGeom prst="rect">
            <a:avLst/>
          </a:prstGeom>
          <a:noFill/>
          <a:ln>
            <a:noFill/>
          </a:ln>
          <a:effectLst>
            <a:outerShdw blurRad="50800" dist="38100" dir="2700000" algn="tl" rotWithShape="0">
              <a:srgbClr val="000000">
                <a:alpha val="40000"/>
              </a:srgbClr>
            </a:outerShdw>
          </a:effectLst>
        </p:spPr>
      </p:pic>
      <p:pic>
        <p:nvPicPr>
          <p:cNvPr id="450" name="Shape 450"/>
          <p:cNvPicPr preferRelativeResize="0"/>
          <p:nvPr/>
        </p:nvPicPr>
        <p:blipFill rotWithShape="1">
          <a:blip r:embed="rId11">
            <a:alphaModFix/>
          </a:blip>
          <a:srcRect/>
          <a:stretch/>
        </p:blipFill>
        <p:spPr>
          <a:xfrm flipH="1">
            <a:off x="7197389" y="-873155"/>
            <a:ext cx="2333558" cy="1750169"/>
          </a:xfrm>
          <a:prstGeom prst="rect">
            <a:avLst/>
          </a:prstGeom>
          <a:noFill/>
          <a:ln>
            <a:noFill/>
          </a:ln>
          <a:effectLst>
            <a:outerShdw blurRad="50800" dist="38100" dir="2700000" algn="tl" rotWithShape="0">
              <a:srgbClr val="000000">
                <a:alpha val="40000"/>
              </a:srgbClr>
            </a:outerShdw>
          </a:effectLst>
        </p:spPr>
      </p:pic>
      <p:sp>
        <p:nvSpPr>
          <p:cNvPr id="451" name="Shape 451"/>
          <p:cNvSpPr/>
          <p:nvPr/>
        </p:nvSpPr>
        <p:spPr>
          <a:xfrm>
            <a:off x="5490705" y="2592498"/>
            <a:ext cx="2139600" cy="1456800"/>
          </a:xfrm>
          <a:prstGeom prst="rect">
            <a:avLst/>
          </a:prstGeom>
          <a:blipFill rotWithShape="1">
            <a:blip r:embed="rId12">
              <a:alphaModFix/>
            </a:blip>
            <a:tile tx="0" ty="0" sx="100000" sy="100000" flip="none" algn="tl"/>
          </a:blipFill>
          <a:ln>
            <a:noFill/>
          </a:ln>
          <a:effectLst>
            <a:outerShdw blurRad="203200" dist="241300" dir="21540000" sx="87000" sy="87000" algn="ctr">
              <a:srgbClr val="000000">
                <a:alpha val="17647"/>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r>
              <a:rPr lang="en-US" sz="1800" b="1">
                <a:solidFill>
                  <a:srgbClr val="833C0B"/>
                </a:solidFill>
                <a:latin typeface="Calibri"/>
                <a:ea typeface="Calibri"/>
                <a:cs typeface="Calibri"/>
                <a:sym typeface="Calibri"/>
              </a:rPr>
              <a:t>ZEERESERVAAT</a:t>
            </a:r>
            <a:r>
              <a:rPr lang="en-US" sz="1800" b="1">
                <a:solidFill>
                  <a:schemeClr val="dk1"/>
                </a:solidFill>
                <a:latin typeface="Calibri"/>
                <a:ea typeface="Calibri"/>
                <a:cs typeface="Calibri"/>
                <a:sym typeface="Calibri"/>
              </a:rPr>
              <a:t/>
            </a:r>
            <a:br>
              <a:rPr lang="en-US" sz="1800" b="1">
                <a:solidFill>
                  <a:schemeClr val="dk1"/>
                </a:solidFill>
                <a:latin typeface="Calibri"/>
                <a:ea typeface="Calibri"/>
                <a:cs typeface="Calibri"/>
                <a:sym typeface="Calibri"/>
              </a:rPr>
            </a:b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endParaRPr sz="1800" b="1">
              <a:solidFill>
                <a:schemeClr val="dk1"/>
              </a:solidFill>
              <a:latin typeface="Calibri"/>
              <a:ea typeface="Calibri"/>
              <a:cs typeface="Calibri"/>
              <a:sym typeface="Calibri"/>
            </a:endParaRPr>
          </a:p>
          <a:p>
            <a:pPr marL="0" marR="0" lvl="0" indent="0" algn="ctr" rtl="0">
              <a:spcBef>
                <a:spcPts val="0"/>
              </a:spcBef>
              <a:spcAft>
                <a:spcPts val="0"/>
              </a:spcAft>
              <a:buNone/>
            </a:pPr>
            <a:r>
              <a:rPr lang="en-US" sz="1500" b="1">
                <a:solidFill>
                  <a:srgbClr val="833C0B"/>
                </a:solidFill>
                <a:latin typeface="Calibri"/>
                <a:ea typeface="Calibri"/>
                <a:cs typeface="Calibri"/>
                <a:sym typeface="Calibri"/>
              </a:rPr>
              <a:t>! VERBODEN TE VISSEN !</a:t>
            </a:r>
            <a:endParaRPr sz="1500" b="1">
              <a:solidFill>
                <a:srgbClr val="833C0B"/>
              </a:solidFill>
              <a:latin typeface="Calibri"/>
              <a:ea typeface="Calibri"/>
              <a:cs typeface="Calibri"/>
              <a:sym typeface="Calibri"/>
            </a:endParaRPr>
          </a:p>
        </p:txBody>
      </p:sp>
      <p:pic>
        <p:nvPicPr>
          <p:cNvPr id="452" name="Shape 452"/>
          <p:cNvPicPr preferRelativeResize="0"/>
          <p:nvPr/>
        </p:nvPicPr>
        <p:blipFill rotWithShape="1">
          <a:blip r:embed="rId13">
            <a:alphaModFix/>
          </a:blip>
          <a:srcRect/>
          <a:stretch/>
        </p:blipFill>
        <p:spPr>
          <a:xfrm>
            <a:off x="6007379" y="2850064"/>
            <a:ext cx="1190010" cy="901719"/>
          </a:xfrm>
          <a:prstGeom prst="rect">
            <a:avLst/>
          </a:prstGeom>
          <a:noFill/>
          <a:ln>
            <a:noFill/>
          </a:ln>
          <a:effectLst>
            <a:outerShdw blurRad="50800" dist="38100" dir="2700000" algn="tl" rotWithShape="0">
              <a:srgbClr val="E60000">
                <a:alpha val="64705"/>
              </a:srgbClr>
            </a:outerShdw>
          </a:effectLst>
        </p:spPr>
      </p:pic>
      <p:pic>
        <p:nvPicPr>
          <p:cNvPr id="453" name="Shape 453" descr="http://i.dailymail.co.uk/i/pix/2012/12/26/article-2253327-0E78B3CE00000578-327_306x423.jpg"/>
          <p:cNvPicPr preferRelativeResize="0"/>
          <p:nvPr/>
        </p:nvPicPr>
        <p:blipFill rotWithShape="1">
          <a:blip r:embed="rId14">
            <a:alphaModFix/>
          </a:blip>
          <a:srcRect/>
          <a:stretch/>
        </p:blipFill>
        <p:spPr>
          <a:xfrm rot="9677428" flipH="1">
            <a:off x="7052743" y="2172152"/>
            <a:ext cx="756532" cy="1045795"/>
          </a:xfrm>
          <a:prstGeom prst="rect">
            <a:avLst/>
          </a:prstGeom>
          <a:noFill/>
          <a:ln>
            <a:noFill/>
          </a:ln>
        </p:spPr>
      </p:pic>
      <p:pic>
        <p:nvPicPr>
          <p:cNvPr id="454" name="Shape 454" descr="http://i.dailymail.co.uk/i/pix/2012/12/26/article-2253327-0E78B3CE00000578-327_306x423.jpg"/>
          <p:cNvPicPr preferRelativeResize="0"/>
          <p:nvPr/>
        </p:nvPicPr>
        <p:blipFill rotWithShape="1">
          <a:blip r:embed="rId15">
            <a:alphaModFix/>
          </a:blip>
          <a:srcRect/>
          <a:stretch/>
        </p:blipFill>
        <p:spPr>
          <a:xfrm rot="-7001066">
            <a:off x="5692813" y="2296202"/>
            <a:ext cx="756532" cy="1045795"/>
          </a:xfrm>
          <a:prstGeom prst="rect">
            <a:avLst/>
          </a:prstGeom>
          <a:noFill/>
          <a:ln>
            <a:noFill/>
          </a:ln>
        </p:spPr>
      </p:pic>
      <p:pic>
        <p:nvPicPr>
          <p:cNvPr id="455" name="Shape 455" descr="http://i.dailymail.co.uk/i/pix/2012/12/26/article-2253327-0E78B3CE00000578-327_306x423.jpg"/>
          <p:cNvPicPr preferRelativeResize="0"/>
          <p:nvPr/>
        </p:nvPicPr>
        <p:blipFill rotWithShape="1">
          <a:blip r:embed="rId16">
            <a:alphaModFix/>
          </a:blip>
          <a:srcRect/>
          <a:stretch/>
        </p:blipFill>
        <p:spPr>
          <a:xfrm rot="-9677426">
            <a:off x="7192942" y="2667924"/>
            <a:ext cx="756532" cy="1045795"/>
          </a:xfrm>
          <a:prstGeom prst="rect">
            <a:avLst/>
          </a:prstGeom>
          <a:noFill/>
          <a:ln>
            <a:noFill/>
          </a:ln>
        </p:spPr>
      </p:pic>
      <p:pic>
        <p:nvPicPr>
          <p:cNvPr id="456" name="Shape 456"/>
          <p:cNvPicPr preferRelativeResize="0"/>
          <p:nvPr/>
        </p:nvPicPr>
        <p:blipFill rotWithShape="1">
          <a:blip r:embed="rId17">
            <a:alphaModFix/>
          </a:blip>
          <a:srcRect/>
          <a:stretch/>
        </p:blipFill>
        <p:spPr>
          <a:xfrm rot="181998">
            <a:off x="4586068" y="4524375"/>
            <a:ext cx="1276653" cy="797908"/>
          </a:xfrm>
          <a:prstGeom prst="rect">
            <a:avLst/>
          </a:prstGeom>
          <a:noFill/>
          <a:ln>
            <a:noFill/>
          </a:ln>
          <a:effectLst>
            <a:outerShdw blurRad="50800" dist="38100" dir="2700000" algn="tl" rotWithShape="0">
              <a:srgbClr val="000000">
                <a:alpha val="40000"/>
              </a:srgbClr>
            </a:outerShdw>
          </a:effectLst>
        </p:spPr>
      </p:pic>
      <p:sp>
        <p:nvSpPr>
          <p:cNvPr id="457" name="Shape 457"/>
          <p:cNvSpPr txBox="1"/>
          <p:nvPr/>
        </p:nvSpPr>
        <p:spPr>
          <a:xfrm>
            <a:off x="-1" y="299933"/>
            <a:ext cx="6731100" cy="577200"/>
          </a:xfrm>
          <a:prstGeom prst="rect">
            <a:avLst/>
          </a:prstGeom>
          <a:blipFill rotWithShape="1">
            <a:blip r:embed="rId18">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pic>
        <p:nvPicPr>
          <p:cNvPr id="458" name="Shape 458"/>
          <p:cNvPicPr preferRelativeResize="0"/>
          <p:nvPr/>
        </p:nvPicPr>
        <p:blipFill rotWithShape="1">
          <a:blip r:embed="rId19">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pic>
        <p:nvPicPr>
          <p:cNvPr id="464" name="Shape 464"/>
          <p:cNvPicPr preferRelativeResize="0"/>
          <p:nvPr/>
        </p:nvPicPr>
        <p:blipFill rotWithShape="1">
          <a:blip r:embed="rId3">
            <a:alphaModFix/>
          </a:blip>
          <a:srcRect l="-1" r="-2205" b="49774"/>
          <a:stretch/>
        </p:blipFill>
        <p:spPr>
          <a:xfrm rot="-156970">
            <a:off x="85946" y="646522"/>
            <a:ext cx="4507694" cy="4119980"/>
          </a:xfrm>
          <a:prstGeom prst="rect">
            <a:avLst/>
          </a:prstGeom>
          <a:noFill/>
          <a:ln>
            <a:noFill/>
          </a:ln>
          <a:effectLst>
            <a:outerShdw blurRad="50800" dist="38100" dir="2700000" algn="tl" rotWithShape="0">
              <a:srgbClr val="000000">
                <a:alpha val="40000"/>
              </a:srgbClr>
            </a:outerShdw>
          </a:effectLst>
        </p:spPr>
      </p:pic>
      <p:sp>
        <p:nvSpPr>
          <p:cNvPr id="465" name="Shape 46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66" name="Shape 466"/>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67" name="Shape 467"/>
          <p:cNvSpPr txBox="1"/>
          <p:nvPr/>
        </p:nvSpPr>
        <p:spPr>
          <a:xfrm>
            <a:off x="0" y="299933"/>
            <a:ext cx="7118700" cy="577200"/>
          </a:xfrm>
          <a:prstGeom prst="rect">
            <a:avLst/>
          </a:prstGeom>
          <a:blipFill rotWithShape="1">
            <a:blip r:embed="rId4">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pic>
        <p:nvPicPr>
          <p:cNvPr id="468" name="Shape 468" descr="Afbeeldingsresultaat voor people planet profit duurzaamheid"/>
          <p:cNvPicPr preferRelativeResize="0"/>
          <p:nvPr/>
        </p:nvPicPr>
        <p:blipFill rotWithShape="1">
          <a:blip r:embed="rId5">
            <a:alphaModFix/>
          </a:blip>
          <a:srcRect l="5612" r="3442"/>
          <a:stretch/>
        </p:blipFill>
        <p:spPr>
          <a:xfrm rot="-480777">
            <a:off x="4644892" y="1426481"/>
            <a:ext cx="4215190" cy="2175792"/>
          </a:xfrm>
          <a:prstGeom prst="rect">
            <a:avLst/>
          </a:prstGeom>
          <a:noFill/>
          <a:ln w="762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469" name="Shape 469"/>
          <p:cNvSpPr/>
          <p:nvPr/>
        </p:nvSpPr>
        <p:spPr>
          <a:xfrm rot="-164730">
            <a:off x="1017342" y="1848784"/>
            <a:ext cx="3194166" cy="2839169"/>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dirty="0" err="1">
                <a:solidFill>
                  <a:srgbClr val="666666"/>
                </a:solidFill>
                <a:latin typeface="Calibri"/>
                <a:ea typeface="Calibri"/>
                <a:cs typeface="Calibri"/>
                <a:sym typeface="Calibri"/>
              </a:rPr>
              <a:t>Opdracht</a:t>
            </a:r>
            <a:r>
              <a:rPr lang="en-US" b="1" dirty="0">
                <a:solidFill>
                  <a:srgbClr val="666666"/>
                </a:solidFill>
                <a:latin typeface="Calibri"/>
                <a:ea typeface="Calibri"/>
                <a:cs typeface="Calibri"/>
                <a:sym typeface="Calibri"/>
              </a:rPr>
              <a:t> 3: people, planet, profit</a:t>
            </a:r>
            <a:endParaRPr dirty="0">
              <a:solidFill>
                <a:srgbClr val="666666"/>
              </a:solidFill>
            </a:endParaRPr>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err="1" smtClean="0">
                <a:solidFill>
                  <a:srgbClr val="73BE1E"/>
                </a:solidFill>
                <a:latin typeface="Calibri"/>
                <a:ea typeface="Calibri"/>
                <a:cs typeface="Calibri"/>
                <a:sym typeface="Calibri"/>
              </a:rPr>
              <a:t>Bij</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een</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duurzame</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keuze</a:t>
            </a:r>
            <a:r>
              <a:rPr lang="en-US" dirty="0" smtClean="0">
                <a:solidFill>
                  <a:srgbClr val="73BE1E"/>
                </a:solidFill>
                <a:latin typeface="Calibri"/>
                <a:ea typeface="Calibri"/>
                <a:cs typeface="Calibri"/>
                <a:sym typeface="Calibri"/>
              </a:rPr>
              <a:t> is </a:t>
            </a:r>
            <a:r>
              <a:rPr lang="en-US" dirty="0" err="1" smtClean="0">
                <a:solidFill>
                  <a:srgbClr val="73BE1E"/>
                </a:solidFill>
                <a:latin typeface="Calibri"/>
                <a:ea typeface="Calibri"/>
                <a:cs typeface="Calibri"/>
                <a:sym typeface="Calibri"/>
              </a:rPr>
              <a:t>er</a:t>
            </a:r>
            <a:r>
              <a:rPr lang="en-US" dirty="0" smtClean="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een</a:t>
            </a:r>
            <a:r>
              <a:rPr lang="en-US" dirty="0" smtClean="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goede</a:t>
            </a:r>
            <a:r>
              <a:rPr lang="en-US" dirty="0">
                <a:solidFill>
                  <a:srgbClr val="73BE1E"/>
                </a:solidFill>
                <a:latin typeface="Calibri"/>
                <a:ea typeface="Calibri"/>
                <a:cs typeface="Calibri"/>
                <a:sym typeface="Calibri"/>
              </a:rPr>
              <a:t> </a:t>
            </a:r>
            <a:r>
              <a:rPr lang="en-US" dirty="0" err="1">
                <a:solidFill>
                  <a:srgbClr val="73BE1E"/>
                </a:solidFill>
                <a:latin typeface="Calibri"/>
                <a:ea typeface="Calibri"/>
                <a:cs typeface="Calibri"/>
                <a:sym typeface="Calibri"/>
              </a:rPr>
              <a:t>balans</a:t>
            </a:r>
            <a:r>
              <a:rPr lang="en-US" dirty="0">
                <a:solidFill>
                  <a:srgbClr val="73BE1E"/>
                </a:solidFill>
                <a:latin typeface="Calibri"/>
                <a:ea typeface="Calibri"/>
                <a:cs typeface="Calibri"/>
                <a:sym typeface="Calibri"/>
              </a:rPr>
              <a:t> </a:t>
            </a:r>
            <a:r>
              <a:rPr lang="en-US" dirty="0" err="1" smtClean="0">
                <a:solidFill>
                  <a:srgbClr val="73BE1E"/>
                </a:solidFill>
                <a:latin typeface="Calibri"/>
                <a:ea typeface="Calibri"/>
                <a:cs typeface="Calibri"/>
                <a:sym typeface="Calibri"/>
              </a:rPr>
              <a:t>tussen</a:t>
            </a:r>
            <a:r>
              <a:rPr lang="en-US" dirty="0" smtClean="0">
                <a:solidFill>
                  <a:srgbClr val="73BE1E"/>
                </a:solidFill>
                <a:latin typeface="Calibri"/>
                <a:ea typeface="Calibri"/>
                <a:cs typeface="Calibri"/>
                <a:sym typeface="Calibri"/>
              </a:rPr>
              <a:t>:</a:t>
            </a:r>
            <a:endParaRPr dirty="0">
              <a:solidFill>
                <a:srgbClr val="73BE1E"/>
              </a:solidFill>
              <a:latin typeface="Calibri"/>
              <a:ea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en-US" b="1" dirty="0" err="1">
                <a:solidFill>
                  <a:srgbClr val="73BE1E"/>
                </a:solidFill>
                <a:latin typeface="Calibri"/>
                <a:ea typeface="Calibri"/>
                <a:cs typeface="Calibri"/>
                <a:sym typeface="Calibri"/>
              </a:rPr>
              <a:t>mensen</a:t>
            </a:r>
            <a:endParaRPr b="1" dirty="0">
              <a:solidFill>
                <a:srgbClr val="73BE1E"/>
              </a:solidFill>
              <a:latin typeface="Calibri"/>
              <a:ea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en-US" b="1" dirty="0">
                <a:solidFill>
                  <a:srgbClr val="73BE1E"/>
                </a:solidFill>
                <a:latin typeface="Calibri"/>
                <a:ea typeface="Calibri"/>
                <a:cs typeface="Calibri"/>
                <a:sym typeface="Calibri"/>
              </a:rPr>
              <a:t>de </a:t>
            </a:r>
            <a:r>
              <a:rPr lang="en-US" b="1" dirty="0" err="1">
                <a:solidFill>
                  <a:srgbClr val="73BE1E"/>
                </a:solidFill>
                <a:latin typeface="Calibri"/>
                <a:ea typeface="Calibri"/>
                <a:cs typeface="Calibri"/>
                <a:sym typeface="Calibri"/>
              </a:rPr>
              <a:t>planeet</a:t>
            </a:r>
            <a:r>
              <a:rPr lang="en-US" b="1" dirty="0">
                <a:solidFill>
                  <a:srgbClr val="73BE1E"/>
                </a:solidFill>
                <a:latin typeface="Calibri"/>
                <a:ea typeface="Calibri"/>
                <a:cs typeface="Calibri"/>
                <a:sym typeface="Calibri"/>
              </a:rPr>
              <a:t> </a:t>
            </a:r>
            <a:endParaRPr b="1" dirty="0">
              <a:solidFill>
                <a:srgbClr val="73BE1E"/>
              </a:solidFill>
              <a:latin typeface="Calibri"/>
              <a:ea typeface="Calibri"/>
              <a:cs typeface="Calibri"/>
              <a:sym typeface="Calibri"/>
            </a:endParaRPr>
          </a:p>
          <a:p>
            <a:pPr marL="285750" marR="0" lvl="0" indent="-285750" algn="l" rtl="0">
              <a:spcBef>
                <a:spcPts val="0"/>
              </a:spcBef>
              <a:spcAft>
                <a:spcPts val="0"/>
              </a:spcAft>
              <a:buFont typeface="Arial" panose="020B0604020202020204" pitchFamily="34" charset="0"/>
              <a:buChar char="•"/>
            </a:pPr>
            <a:r>
              <a:rPr lang="en-US" b="1" dirty="0" err="1">
                <a:solidFill>
                  <a:srgbClr val="73BE1E"/>
                </a:solidFill>
                <a:latin typeface="Calibri"/>
                <a:ea typeface="Calibri"/>
                <a:cs typeface="Calibri"/>
                <a:sym typeface="Calibri"/>
              </a:rPr>
              <a:t>economie</a:t>
            </a:r>
            <a:endParaRPr b="1" dirty="0">
              <a:solidFill>
                <a:srgbClr val="73BE1E"/>
              </a:solidFill>
            </a:endParaRPr>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smtClean="0">
                <a:solidFill>
                  <a:srgbClr val="666666"/>
                </a:solidFill>
                <a:latin typeface="Calibri"/>
                <a:ea typeface="Calibri"/>
                <a:cs typeface="Calibri"/>
                <a:sym typeface="Calibri"/>
              </a:rPr>
              <a:t>Op je </a:t>
            </a:r>
            <a:r>
              <a:rPr lang="en-US" dirty="0" err="1" smtClean="0">
                <a:solidFill>
                  <a:srgbClr val="666666"/>
                </a:solidFill>
                <a:latin typeface="Calibri"/>
                <a:ea typeface="Calibri"/>
                <a:cs typeface="Calibri"/>
                <a:sym typeface="Calibri"/>
              </a:rPr>
              <a:t>werkblad</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staan</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verschillende</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partijen</a:t>
            </a:r>
            <a:r>
              <a:rPr lang="en-US" dirty="0" smtClean="0">
                <a:solidFill>
                  <a:srgbClr val="666666"/>
                </a:solidFill>
                <a:latin typeface="Calibri"/>
                <a:ea typeface="Calibri"/>
                <a:cs typeface="Calibri"/>
                <a:sym typeface="Calibri"/>
              </a:rPr>
              <a:t>. </a:t>
            </a:r>
            <a:r>
              <a:rPr lang="en-US" dirty="0" smtClean="0">
                <a:solidFill>
                  <a:srgbClr val="666666"/>
                </a:solidFill>
                <a:latin typeface="Calibri"/>
                <a:ea typeface="Calibri"/>
                <a:cs typeface="Calibri"/>
                <a:sym typeface="Calibri"/>
              </a:rPr>
              <a:t>Wat </a:t>
            </a:r>
            <a:r>
              <a:rPr lang="en-US" dirty="0" err="1" smtClean="0">
                <a:solidFill>
                  <a:srgbClr val="666666"/>
                </a:solidFill>
                <a:latin typeface="Calibri"/>
                <a:ea typeface="Calibri"/>
                <a:cs typeface="Calibri"/>
                <a:sym typeface="Calibri"/>
              </a:rPr>
              <a:t>denk</a:t>
            </a:r>
            <a:r>
              <a:rPr lang="en-US" dirty="0" smtClean="0">
                <a:solidFill>
                  <a:srgbClr val="666666"/>
                </a:solidFill>
                <a:latin typeface="Calibri"/>
                <a:ea typeface="Calibri"/>
                <a:cs typeface="Calibri"/>
                <a:sym typeface="Calibri"/>
              </a:rPr>
              <a:t> je </a:t>
            </a:r>
            <a:r>
              <a:rPr lang="en-US" dirty="0" err="1" smtClean="0">
                <a:solidFill>
                  <a:srgbClr val="666666"/>
                </a:solidFill>
                <a:latin typeface="Calibri"/>
                <a:ea typeface="Calibri"/>
                <a:cs typeface="Calibri"/>
                <a:sym typeface="Calibri"/>
              </a:rPr>
              <a:t>dat</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zij</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belangrijk</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vinden</a:t>
            </a:r>
            <a:r>
              <a:rPr lang="en-US" dirty="0" smtClean="0">
                <a:solidFill>
                  <a:srgbClr val="666666"/>
                </a:solidFill>
                <a:latin typeface="Calibri"/>
                <a:ea typeface="Calibri"/>
                <a:cs typeface="Calibri"/>
                <a:sym typeface="Calibri"/>
              </a:rPr>
              <a:t>? </a:t>
            </a:r>
            <a:endParaRPr dirty="0">
              <a:solidFill>
                <a:srgbClr val="666666"/>
              </a:solidFill>
              <a:latin typeface="Calibri"/>
              <a:ea typeface="Calibri"/>
              <a:cs typeface="Calibri"/>
              <a:sym typeface="Calibri"/>
            </a:endParaRPr>
          </a:p>
        </p:txBody>
      </p:sp>
      <p:pic>
        <p:nvPicPr>
          <p:cNvPr id="470" name="Shape 470"/>
          <p:cNvPicPr preferRelativeResize="0"/>
          <p:nvPr/>
        </p:nvPicPr>
        <p:blipFill rotWithShape="1">
          <a:blip r:embed="rId6">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pic>
        <p:nvPicPr>
          <p:cNvPr id="476" name="Shape 476"/>
          <p:cNvPicPr preferRelativeResize="0"/>
          <p:nvPr/>
        </p:nvPicPr>
        <p:blipFill rotWithShape="1">
          <a:blip r:embed="rId3">
            <a:alphaModFix/>
          </a:blip>
          <a:srcRect b="50702"/>
          <a:stretch/>
        </p:blipFill>
        <p:spPr>
          <a:xfrm rot="-227994">
            <a:off x="551377" y="877013"/>
            <a:ext cx="6394160" cy="3562639"/>
          </a:xfrm>
          <a:prstGeom prst="rect">
            <a:avLst/>
          </a:prstGeom>
          <a:noFill/>
          <a:ln>
            <a:noFill/>
          </a:ln>
          <a:effectLst>
            <a:outerShdw blurRad="50800" dist="38100" dir="2700000" algn="tl" rotWithShape="0">
              <a:srgbClr val="000000">
                <a:alpha val="40000"/>
              </a:srgbClr>
            </a:outerShdw>
          </a:effectLst>
        </p:spPr>
      </p:pic>
      <p:sp>
        <p:nvSpPr>
          <p:cNvPr id="477" name="Shape 477"/>
          <p:cNvSpPr/>
          <p:nvPr/>
        </p:nvSpPr>
        <p:spPr>
          <a:xfrm rot="-5557789">
            <a:off x="210156" y="4715329"/>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78" name="Shape 478"/>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479" name="Shape 479"/>
          <p:cNvSpPr txBox="1"/>
          <p:nvPr/>
        </p:nvSpPr>
        <p:spPr>
          <a:xfrm>
            <a:off x="0" y="299933"/>
            <a:ext cx="7118700" cy="577200"/>
          </a:xfrm>
          <a:prstGeom prst="rect">
            <a:avLst/>
          </a:prstGeom>
          <a:blipFill rotWithShape="1">
            <a:blip r:embed="rId4">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OVERBEVISSING EN VISMETHODES</a:t>
            </a:r>
            <a:endParaRPr sz="3300" b="1">
              <a:solidFill>
                <a:schemeClr val="lt1"/>
              </a:solidFill>
              <a:latin typeface="Calibri"/>
              <a:ea typeface="Calibri"/>
              <a:cs typeface="Calibri"/>
              <a:sym typeface="Calibri"/>
            </a:endParaRPr>
          </a:p>
        </p:txBody>
      </p:sp>
      <p:sp>
        <p:nvSpPr>
          <p:cNvPr id="480" name="Shape 480"/>
          <p:cNvSpPr txBox="1"/>
          <p:nvPr/>
        </p:nvSpPr>
        <p:spPr>
          <a:xfrm rot="-251870">
            <a:off x="1812214" y="1820631"/>
            <a:ext cx="4889317" cy="2758399"/>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dirty="0" err="1">
                <a:solidFill>
                  <a:srgbClr val="666666"/>
                </a:solidFill>
                <a:latin typeface="Calibri"/>
                <a:ea typeface="Calibri"/>
                <a:cs typeface="Calibri"/>
                <a:sym typeface="Calibri"/>
              </a:rPr>
              <a:t>Opdracht</a:t>
            </a:r>
            <a:r>
              <a:rPr lang="en-US" b="1" dirty="0">
                <a:solidFill>
                  <a:srgbClr val="666666"/>
                </a:solidFill>
                <a:latin typeface="Calibri"/>
                <a:ea typeface="Calibri"/>
                <a:cs typeface="Calibri"/>
                <a:sym typeface="Calibri"/>
              </a:rPr>
              <a:t> 4: </a:t>
            </a:r>
            <a:r>
              <a:rPr lang="en-US" b="1" dirty="0" err="1">
                <a:solidFill>
                  <a:srgbClr val="666666"/>
                </a:solidFill>
                <a:latin typeface="Calibri"/>
                <a:ea typeface="Calibri"/>
                <a:cs typeface="Calibri"/>
                <a:sym typeface="Calibri"/>
              </a:rPr>
              <a:t>debat</a:t>
            </a:r>
            <a:r>
              <a:rPr lang="en-US" b="1" dirty="0">
                <a:solidFill>
                  <a:srgbClr val="666666"/>
                </a:solidFill>
                <a:latin typeface="Calibri"/>
                <a:ea typeface="Calibri"/>
                <a:cs typeface="Calibri"/>
                <a:sym typeface="Calibri"/>
              </a:rPr>
              <a:t> over </a:t>
            </a:r>
            <a:r>
              <a:rPr lang="en-US" b="1" dirty="0" err="1">
                <a:solidFill>
                  <a:srgbClr val="666666"/>
                </a:solidFill>
                <a:latin typeface="Calibri"/>
                <a:ea typeface="Calibri"/>
                <a:cs typeface="Calibri"/>
                <a:sym typeface="Calibri"/>
              </a:rPr>
              <a:t>zeereservaten</a:t>
            </a:r>
            <a:endParaRPr b="1" dirty="0">
              <a:solidFill>
                <a:srgbClr val="666666"/>
              </a:solidFill>
              <a:latin typeface="Calibri"/>
              <a:ea typeface="Calibri"/>
              <a:cs typeface="Calibri"/>
              <a:sym typeface="Calibri"/>
            </a:endParaRPr>
          </a:p>
          <a:p>
            <a:pPr marL="0" marR="0" lvl="0" indent="0" algn="l" rtl="0">
              <a:spcBef>
                <a:spcPts val="0"/>
              </a:spcBef>
              <a:spcAft>
                <a:spcPts val="0"/>
              </a:spcAft>
              <a:buNone/>
            </a:pPr>
            <a:endParaRPr b="1"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a:solidFill>
                  <a:srgbClr val="666666"/>
                </a:solidFill>
                <a:latin typeface="Calibri"/>
                <a:ea typeface="Calibri"/>
                <a:cs typeface="Calibri"/>
                <a:sym typeface="Calibri"/>
              </a:rPr>
              <a:t>Lees het </a:t>
            </a:r>
            <a:r>
              <a:rPr lang="en-US" dirty="0" err="1" smtClean="0">
                <a:solidFill>
                  <a:srgbClr val="666666"/>
                </a:solidFill>
                <a:latin typeface="Calibri"/>
                <a:ea typeface="Calibri"/>
                <a:cs typeface="Calibri"/>
                <a:sym typeface="Calibri"/>
              </a:rPr>
              <a:t>nieuwsartikel</a:t>
            </a:r>
            <a:r>
              <a:rPr lang="en-US" dirty="0">
                <a:solidFill>
                  <a:srgbClr val="666666"/>
                </a:solidFill>
                <a:latin typeface="Calibri"/>
                <a:ea typeface="Calibri"/>
                <a:cs typeface="Calibri"/>
                <a:sym typeface="Calibri"/>
              </a:rPr>
              <a:t>.</a:t>
            </a: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err="1">
                <a:solidFill>
                  <a:srgbClr val="666666"/>
                </a:solidFill>
                <a:latin typeface="Calibri"/>
                <a:ea typeface="Calibri"/>
                <a:cs typeface="Calibri"/>
                <a:sym typeface="Calibri"/>
              </a:rPr>
              <a:t>Schrijf</a:t>
            </a:r>
            <a:r>
              <a:rPr lang="en-US" dirty="0">
                <a:solidFill>
                  <a:srgbClr val="666666"/>
                </a:solidFill>
                <a:latin typeface="Calibri"/>
                <a:ea typeface="Calibri"/>
                <a:cs typeface="Calibri"/>
                <a:sym typeface="Calibri"/>
              </a:rPr>
              <a:t> op je </a:t>
            </a:r>
            <a:r>
              <a:rPr lang="en-US" dirty="0" err="1">
                <a:solidFill>
                  <a:srgbClr val="666666"/>
                </a:solidFill>
                <a:latin typeface="Calibri"/>
                <a:ea typeface="Calibri"/>
                <a:cs typeface="Calibri"/>
                <a:sym typeface="Calibri"/>
              </a:rPr>
              <a:t>werkblad</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argumenten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bij</a:t>
            </a:r>
            <a:r>
              <a:rPr lang="en-US" dirty="0">
                <a:solidFill>
                  <a:srgbClr val="666666"/>
                </a:solidFill>
                <a:latin typeface="Calibri"/>
                <a:ea typeface="Calibri"/>
                <a:cs typeface="Calibri"/>
                <a:sym typeface="Calibri"/>
              </a:rPr>
              <a:t> de </a:t>
            </a:r>
            <a:r>
              <a:rPr lang="en-US" dirty="0" err="1">
                <a:solidFill>
                  <a:srgbClr val="666666"/>
                </a:solidFill>
                <a:latin typeface="Calibri"/>
                <a:ea typeface="Calibri"/>
                <a:cs typeface="Calibri"/>
                <a:sym typeface="Calibri"/>
              </a:rPr>
              <a:t>stelling</a:t>
            </a:r>
            <a:r>
              <a:rPr lang="en-US" dirty="0">
                <a:solidFill>
                  <a:srgbClr val="666666"/>
                </a:solidFill>
                <a:latin typeface="Calibri"/>
                <a:ea typeface="Calibri"/>
                <a:cs typeface="Calibri"/>
                <a:sym typeface="Calibri"/>
              </a:rPr>
              <a:t>:</a:t>
            </a:r>
            <a:endParaRPr dirty="0">
              <a:solidFill>
                <a:srgbClr val="666666"/>
              </a:solidFill>
              <a:latin typeface="Calibri"/>
              <a:ea typeface="Calibri"/>
              <a:cs typeface="Calibri"/>
              <a:sym typeface="Calibri"/>
            </a:endParaRPr>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i="1" dirty="0">
                <a:solidFill>
                  <a:srgbClr val="73BE1E"/>
                </a:solidFill>
                <a:latin typeface="Calibri"/>
                <a:ea typeface="Calibri"/>
                <a:cs typeface="Calibri"/>
                <a:sym typeface="Calibri"/>
              </a:rPr>
              <a:t>‘</a:t>
            </a:r>
            <a:r>
              <a:rPr lang="en-US" i="1" dirty="0" err="1">
                <a:solidFill>
                  <a:srgbClr val="73BE1E"/>
                </a:solidFill>
                <a:latin typeface="Calibri"/>
                <a:ea typeface="Calibri"/>
                <a:cs typeface="Calibri"/>
                <a:sym typeface="Calibri"/>
              </a:rPr>
              <a:t>Alleen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gebieden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waar</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vissoorten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dreigen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uit</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te</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sterven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moeten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een</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zeereservaat</a:t>
            </a:r>
            <a:r>
              <a:rPr lang="en-US" i="1" dirty="0">
                <a:solidFill>
                  <a:srgbClr val="73BE1E"/>
                </a:solidFill>
                <a:latin typeface="Calibri"/>
                <a:ea typeface="Calibri"/>
                <a:cs typeface="Calibri"/>
                <a:sym typeface="Calibri"/>
              </a:rPr>
              <a:t> </a:t>
            </a:r>
            <a:r>
              <a:rPr lang="en-US" i="1" dirty="0" err="1">
                <a:solidFill>
                  <a:srgbClr val="73BE1E"/>
                </a:solidFill>
                <a:latin typeface="Calibri"/>
                <a:ea typeface="Calibri"/>
                <a:cs typeface="Calibri"/>
                <a:sym typeface="Calibri"/>
              </a:rPr>
              <a:t>worden</a:t>
            </a:r>
            <a:r>
              <a:rPr lang="en-US" i="1" dirty="0">
                <a:solidFill>
                  <a:srgbClr val="73BE1E"/>
                </a:solidFill>
                <a:latin typeface="Calibri"/>
                <a:ea typeface="Calibri"/>
                <a:cs typeface="Calibri"/>
                <a:sym typeface="Calibri"/>
              </a:rPr>
              <a:t>. </a:t>
            </a:r>
            <a:r>
              <a:rPr lang="en-US" i="1" dirty="0" smtClean="0">
                <a:solidFill>
                  <a:srgbClr val="73BE1E"/>
                </a:solidFill>
                <a:latin typeface="Calibri"/>
                <a:ea typeface="Calibri"/>
                <a:cs typeface="Calibri"/>
                <a:sym typeface="Calibri"/>
              </a:rPr>
              <a:t>De </a:t>
            </a:r>
            <a:r>
              <a:rPr lang="en-US" i="1" dirty="0" err="1" smtClean="0">
                <a:solidFill>
                  <a:srgbClr val="73BE1E"/>
                </a:solidFill>
                <a:latin typeface="Calibri"/>
                <a:ea typeface="Calibri"/>
                <a:cs typeface="Calibri"/>
                <a:sym typeface="Calibri"/>
              </a:rPr>
              <a:t>Zuidpoolzee</a:t>
            </a:r>
            <a:r>
              <a:rPr lang="en-US" i="1" dirty="0" smtClean="0">
                <a:solidFill>
                  <a:srgbClr val="73BE1E"/>
                </a:solidFill>
                <a:latin typeface="Calibri"/>
                <a:ea typeface="Calibri"/>
                <a:cs typeface="Calibri"/>
                <a:sym typeface="Calibri"/>
              </a:rPr>
              <a:t> </a:t>
            </a:r>
            <a:r>
              <a:rPr lang="en-US" i="1" dirty="0" err="1" smtClean="0">
                <a:solidFill>
                  <a:srgbClr val="73BE1E"/>
                </a:solidFill>
                <a:latin typeface="Calibri"/>
                <a:ea typeface="Calibri"/>
                <a:cs typeface="Calibri"/>
                <a:sym typeface="Calibri"/>
              </a:rPr>
              <a:t>niet</a:t>
            </a:r>
            <a:r>
              <a:rPr lang="en-US" i="1" dirty="0" smtClean="0">
                <a:solidFill>
                  <a:srgbClr val="73BE1E"/>
                </a:solidFill>
                <a:latin typeface="Calibri"/>
                <a:ea typeface="Calibri"/>
                <a:cs typeface="Calibri"/>
                <a:sym typeface="Calibri"/>
              </a:rPr>
              <a:t>.’</a:t>
            </a: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b="1" dirty="0">
              <a:solidFill>
                <a:srgbClr val="666666"/>
              </a:solidFill>
              <a:latin typeface="Calibri"/>
              <a:ea typeface="Calibri"/>
              <a:cs typeface="Calibri"/>
              <a:sym typeface="Calibri"/>
            </a:endParaRPr>
          </a:p>
        </p:txBody>
      </p:sp>
      <p:sp>
        <p:nvSpPr>
          <p:cNvPr id="481" name="Shape 481"/>
          <p:cNvSpPr/>
          <p:nvPr/>
        </p:nvSpPr>
        <p:spPr>
          <a:xfrm rot="3388">
            <a:off x="7626954" y="381296"/>
            <a:ext cx="1522201" cy="1428001"/>
          </a:xfrm>
          <a:prstGeom prst="roundRect">
            <a:avLst>
              <a:gd name="adj" fmla="val 1666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482" name="Shape 482"/>
          <p:cNvPicPr preferRelativeResize="0"/>
          <p:nvPr/>
        </p:nvPicPr>
        <p:blipFill rotWithShape="1">
          <a:blip r:embed="rId5">
            <a:alphaModFix/>
          </a:blip>
          <a:srcRect/>
          <a:stretch/>
        </p:blipFill>
        <p:spPr>
          <a:xfrm rot="3435">
            <a:off x="7796537" y="476464"/>
            <a:ext cx="1148540" cy="1160492"/>
          </a:xfrm>
          <a:prstGeom prst="rect">
            <a:avLst/>
          </a:prstGeom>
          <a:noFill/>
          <a:ln>
            <a:noFill/>
          </a:ln>
        </p:spPr>
      </p:pic>
      <p:sp>
        <p:nvSpPr>
          <p:cNvPr id="483" name="Shape 483"/>
          <p:cNvSpPr/>
          <p:nvPr/>
        </p:nvSpPr>
        <p:spPr>
          <a:xfrm rot="47753">
            <a:off x="7615098" y="1891918"/>
            <a:ext cx="1468642" cy="1420634"/>
          </a:xfrm>
          <a:prstGeom prst="roundRect">
            <a:avLst>
              <a:gd name="adj" fmla="val 1666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484" name="Shape 484"/>
          <p:cNvPicPr preferRelativeResize="0"/>
          <p:nvPr/>
        </p:nvPicPr>
        <p:blipFill rotWithShape="1">
          <a:blip r:embed="rId6">
            <a:alphaModFix/>
          </a:blip>
          <a:srcRect/>
          <a:stretch/>
        </p:blipFill>
        <p:spPr>
          <a:xfrm rot="47520" flipH="1">
            <a:off x="7743419" y="1912510"/>
            <a:ext cx="1339439" cy="1403621"/>
          </a:xfrm>
          <a:prstGeom prst="rect">
            <a:avLst/>
          </a:prstGeom>
          <a:noFill/>
          <a:ln>
            <a:noFill/>
          </a:ln>
        </p:spPr>
      </p:pic>
      <p:sp>
        <p:nvSpPr>
          <p:cNvPr id="485" name="Shape 485"/>
          <p:cNvSpPr/>
          <p:nvPr/>
        </p:nvSpPr>
        <p:spPr>
          <a:xfrm rot="41391">
            <a:off x="7614348" y="3367231"/>
            <a:ext cx="1470107" cy="1350997"/>
          </a:xfrm>
          <a:prstGeom prst="roundRect">
            <a:avLst>
              <a:gd name="adj" fmla="val 1666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486" name="Shape 486"/>
          <p:cNvPicPr preferRelativeResize="0"/>
          <p:nvPr/>
        </p:nvPicPr>
        <p:blipFill rotWithShape="1">
          <a:blip r:embed="rId7">
            <a:alphaModFix/>
          </a:blip>
          <a:srcRect/>
          <a:stretch/>
        </p:blipFill>
        <p:spPr>
          <a:xfrm rot="41201">
            <a:off x="7759747" y="3488623"/>
            <a:ext cx="1179311" cy="1108078"/>
          </a:xfrm>
          <a:prstGeom prst="rect">
            <a:avLst/>
          </a:prstGeom>
          <a:noFill/>
          <a:ln>
            <a:noFill/>
          </a:ln>
        </p:spPr>
      </p:pic>
      <p:pic>
        <p:nvPicPr>
          <p:cNvPr id="487" name="Shape 487"/>
          <p:cNvPicPr preferRelativeResize="0"/>
          <p:nvPr/>
        </p:nvPicPr>
        <p:blipFill rotWithShape="1">
          <a:blip r:embed="rId8">
            <a:alphaModFix/>
          </a:blip>
          <a:srcRect/>
          <a:stretch/>
        </p:blipFill>
        <p:spPr>
          <a:xfrm>
            <a:off x="7783411" y="1068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Shape 493"/>
          <p:cNvSpPr txBox="1"/>
          <p:nvPr/>
        </p:nvSpPr>
        <p:spPr>
          <a:xfrm>
            <a:off x="2051" y="228880"/>
            <a:ext cx="3518045" cy="7620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500" b="1" dirty="0">
                <a:solidFill>
                  <a:schemeClr val="lt1"/>
                </a:solidFill>
                <a:latin typeface="Calibri"/>
                <a:ea typeface="Calibri"/>
                <a:cs typeface="Calibri"/>
                <a:sym typeface="Calibri"/>
              </a:rPr>
              <a:t> JE </a:t>
            </a:r>
            <a:r>
              <a:rPr lang="en-US" sz="4500" b="1" dirty="0" smtClean="0">
                <a:solidFill>
                  <a:schemeClr val="lt1"/>
                </a:solidFill>
                <a:latin typeface="Calibri"/>
                <a:ea typeface="Calibri"/>
                <a:cs typeface="Calibri"/>
                <a:sym typeface="Calibri"/>
              </a:rPr>
              <a:t>WEET </a:t>
            </a:r>
            <a:r>
              <a:rPr lang="en-US" sz="4500" b="1" dirty="0">
                <a:solidFill>
                  <a:schemeClr val="lt1"/>
                </a:solidFill>
                <a:latin typeface="Calibri"/>
                <a:ea typeface="Calibri"/>
                <a:cs typeface="Calibri"/>
                <a:sym typeface="Calibri"/>
              </a:rPr>
              <a:t>NU:</a:t>
            </a:r>
            <a:endParaRPr sz="4500" b="1" dirty="0">
              <a:solidFill>
                <a:schemeClr val="lt1"/>
              </a:solidFill>
              <a:latin typeface="Calibri"/>
              <a:ea typeface="Calibri"/>
              <a:cs typeface="Calibri"/>
              <a:sym typeface="Calibri"/>
            </a:endParaRPr>
          </a:p>
        </p:txBody>
      </p:sp>
      <p:sp>
        <p:nvSpPr>
          <p:cNvPr id="494" name="Shape 494"/>
          <p:cNvSpPr txBox="1"/>
          <p:nvPr/>
        </p:nvSpPr>
        <p:spPr>
          <a:xfrm>
            <a:off x="1876666" y="1529914"/>
            <a:ext cx="2023800" cy="2232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495" name="Shape 495"/>
          <p:cNvGrpSpPr/>
          <p:nvPr/>
        </p:nvGrpSpPr>
        <p:grpSpPr>
          <a:xfrm>
            <a:off x="3288550" y="1438482"/>
            <a:ext cx="2387909" cy="2365969"/>
            <a:chOff x="4333806" y="2279061"/>
            <a:chExt cx="3488544" cy="3456493"/>
          </a:xfrm>
        </p:grpSpPr>
        <p:pic>
          <p:nvPicPr>
            <p:cNvPr id="496" name="Shape 496">
              <a:hlinkClick r:id="rId4"/>
            </p:cNvPr>
            <p:cNvPicPr preferRelativeResize="0"/>
            <p:nvPr/>
          </p:nvPicPr>
          <p:blipFill rotWithShape="1">
            <a:blip r:embed="rId5">
              <a:alphaModFix/>
            </a:blip>
            <a:srcRect b="42896"/>
            <a:stretch/>
          </p:blipFill>
          <p:spPr>
            <a:xfrm>
              <a:off x="4333821" y="2279061"/>
              <a:ext cx="3488529" cy="2298607"/>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497" name="Shape 497">
              <a:hlinkClick r:id="rId6"/>
            </p:cNvPr>
            <p:cNvSpPr txBox="1"/>
            <p:nvPr/>
          </p:nvSpPr>
          <p:spPr>
            <a:xfrm>
              <a:off x="4333806" y="5027553"/>
              <a:ext cx="3488400" cy="7080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2: OVERBEVISSING EN VISMETHODEN</a:t>
              </a:r>
              <a:endParaRPr sz="1200" b="1">
                <a:solidFill>
                  <a:schemeClr val="accent6"/>
                </a:solidFill>
                <a:latin typeface="Calibri"/>
                <a:ea typeface="Calibri"/>
                <a:cs typeface="Calibri"/>
                <a:sym typeface="Calibri"/>
              </a:endParaRPr>
            </a:p>
          </p:txBody>
        </p:sp>
      </p:grpSp>
      <p:grpSp>
        <p:nvGrpSpPr>
          <p:cNvPr id="498" name="Shape 498"/>
          <p:cNvGrpSpPr/>
          <p:nvPr/>
        </p:nvGrpSpPr>
        <p:grpSpPr>
          <a:xfrm>
            <a:off x="502095" y="1439989"/>
            <a:ext cx="2647372" cy="2163375"/>
            <a:chOff x="8233213" y="2274242"/>
            <a:chExt cx="3867600" cy="3160519"/>
          </a:xfrm>
        </p:grpSpPr>
        <p:pic>
          <p:nvPicPr>
            <p:cNvPr id="499" name="Shape 499">
              <a:hlinkClick r:id="rId7"/>
            </p:cNvPr>
            <p:cNvPicPr preferRelativeResize="0"/>
            <p:nvPr/>
          </p:nvPicPr>
          <p:blipFill rotWithShape="1">
            <a:blip r:embed="rId8">
              <a:alphaModFix/>
            </a:blip>
            <a:srcRect/>
            <a:stretch/>
          </p:blipFill>
          <p:spPr>
            <a:xfrm>
              <a:off x="8259718" y="2274242"/>
              <a:ext cx="3727965"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500" name="Shape 500">
              <a:hlinkClick r:id="rId9"/>
            </p:cNvPr>
            <p:cNvSpPr txBox="1"/>
            <p:nvPr/>
          </p:nvSpPr>
          <p:spPr>
            <a:xfrm>
              <a:off x="8233213" y="5034561"/>
              <a:ext cx="38676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1: KLIMAATVERANDERING</a:t>
              </a:r>
              <a:endParaRPr sz="1200" b="1">
                <a:solidFill>
                  <a:schemeClr val="accent6"/>
                </a:solidFill>
                <a:latin typeface="Calibri"/>
                <a:ea typeface="Calibri"/>
                <a:cs typeface="Calibri"/>
                <a:sym typeface="Calibri"/>
              </a:endParaRPr>
            </a:p>
          </p:txBody>
        </p:sp>
      </p:grpSp>
      <p:grpSp>
        <p:nvGrpSpPr>
          <p:cNvPr id="501" name="Shape 501"/>
          <p:cNvGrpSpPr/>
          <p:nvPr/>
        </p:nvGrpSpPr>
        <p:grpSpPr>
          <a:xfrm>
            <a:off x="5989671" y="998620"/>
            <a:ext cx="2770254" cy="2604742"/>
            <a:chOff x="351721" y="1596580"/>
            <a:chExt cx="4047120" cy="3805321"/>
          </a:xfrm>
        </p:grpSpPr>
        <p:pic>
          <p:nvPicPr>
            <p:cNvPr id="502" name="Shape 502">
              <a:hlinkClick r:id="rId10"/>
            </p:cNvPr>
            <p:cNvPicPr preferRelativeResize="0"/>
            <p:nvPr/>
          </p:nvPicPr>
          <p:blipFill rotWithShape="1">
            <a:blip r:embed="rId11">
              <a:alphaModFix/>
            </a:blip>
            <a:srcRect/>
            <a:stretch/>
          </p:blipFill>
          <p:spPr>
            <a:xfrm>
              <a:off x="351761" y="2229551"/>
              <a:ext cx="3462366"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503" name="Shape 503">
              <a:hlinkClick r:id="rId12"/>
            </p:cNvPr>
            <p:cNvSpPr txBox="1"/>
            <p:nvPr/>
          </p:nvSpPr>
          <p:spPr>
            <a:xfrm>
              <a:off x="351721" y="5001701"/>
              <a:ext cx="34623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3: VERVUILING</a:t>
              </a:r>
              <a:endParaRPr sz="1200" b="1">
                <a:solidFill>
                  <a:schemeClr val="accent6"/>
                </a:solidFill>
                <a:latin typeface="Calibri"/>
                <a:ea typeface="Calibri"/>
                <a:cs typeface="Calibri"/>
                <a:sym typeface="Calibri"/>
              </a:endParaRPr>
            </a:p>
          </p:txBody>
        </p:sp>
        <p:pic>
          <p:nvPicPr>
            <p:cNvPr id="504" name="Shape 504"/>
            <p:cNvPicPr preferRelativeResize="0"/>
            <p:nvPr/>
          </p:nvPicPr>
          <p:blipFill rotWithShape="1">
            <a:blip r:embed="rId13">
              <a:alphaModFix/>
            </a:blip>
            <a:srcRect/>
            <a:stretch/>
          </p:blipFill>
          <p:spPr>
            <a:xfrm rot="-1602883">
              <a:off x="3178147" y="1782730"/>
              <a:ext cx="1058841" cy="971487"/>
            </a:xfrm>
            <a:prstGeom prst="rect">
              <a:avLst/>
            </a:prstGeom>
            <a:noFill/>
            <a:ln>
              <a:noFill/>
            </a:ln>
            <a:effectLst>
              <a:outerShdw blurRad="50800" dist="38100" dir="2700000" algn="tl" rotWithShape="0">
                <a:srgbClr val="000000">
                  <a:alpha val="40000"/>
                </a:srgbClr>
              </a:outerShdw>
            </a:effectLst>
          </p:spPr>
        </p:pic>
      </p:grpSp>
      <p:pic>
        <p:nvPicPr>
          <p:cNvPr id="505" name="Shape 505"/>
          <p:cNvPicPr preferRelativeResize="0"/>
          <p:nvPr/>
        </p:nvPicPr>
        <p:blipFill rotWithShape="1">
          <a:blip r:embed="rId14">
            <a:alphaModFix/>
          </a:blip>
          <a:srcRect/>
          <a:stretch/>
        </p:blipFill>
        <p:spPr>
          <a:xfrm>
            <a:off x="5608531" y="905602"/>
            <a:ext cx="768560" cy="825683"/>
          </a:xfrm>
          <a:prstGeom prst="rect">
            <a:avLst/>
          </a:prstGeom>
          <a:noFill/>
          <a:ln>
            <a:noFill/>
          </a:ln>
          <a:effectLst>
            <a:outerShdw blurRad="50800" dist="38100" dir="2700000" algn="tl" rotWithShape="0">
              <a:srgbClr val="000000">
                <a:alpha val="40000"/>
              </a:srgbClr>
            </a:outerShdw>
          </a:effectLst>
        </p:spPr>
      </p:pic>
      <p:sp>
        <p:nvSpPr>
          <p:cNvPr id="506" name="Shape 506"/>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07" name="Shape 507"/>
          <p:cNvPicPr preferRelativeResize="0"/>
          <p:nvPr/>
        </p:nvPicPr>
        <p:blipFill rotWithShape="1">
          <a:blip r:embed="rId15">
            <a:alphaModFix/>
          </a:blip>
          <a:srcRect/>
          <a:stretch/>
        </p:blipFill>
        <p:spPr>
          <a:xfrm>
            <a:off x="7707923" y="216524"/>
            <a:ext cx="1215202" cy="193051"/>
          </a:xfrm>
          <a:prstGeom prst="rect">
            <a:avLst/>
          </a:prstGeom>
          <a:noFill/>
          <a:ln>
            <a:noFill/>
          </a:ln>
        </p:spPr>
      </p:pic>
      <p:sp>
        <p:nvSpPr>
          <p:cNvPr id="508" name="Shape 508"/>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09" name="Shape 509"/>
          <p:cNvSpPr txBox="1"/>
          <p:nvPr/>
        </p:nvSpPr>
        <p:spPr>
          <a:xfrm>
            <a:off x="3175325" y="3440525"/>
            <a:ext cx="2977800" cy="11211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dirty="0">
                <a:solidFill>
                  <a:srgbClr val="73BE1E"/>
                </a:solidFill>
                <a:latin typeface="Calibri"/>
                <a:ea typeface="Calibri"/>
                <a:cs typeface="Calibri"/>
                <a:sym typeface="Calibri"/>
              </a:rPr>
              <a:t> </a:t>
            </a:r>
            <a:endParaRPr dirty="0">
              <a:solidFill>
                <a:srgbClr val="73BE1E"/>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a:p>
            <a:pPr marL="215900" marR="0" lvl="0" indent="-1905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De </a:t>
            </a:r>
            <a:r>
              <a:rPr lang="en-US" dirty="0" err="1">
                <a:solidFill>
                  <a:srgbClr val="666666"/>
                </a:solidFill>
                <a:latin typeface="Calibri"/>
                <a:ea typeface="Calibri"/>
                <a:cs typeface="Calibri"/>
                <a:sym typeface="Calibri"/>
              </a:rPr>
              <a:t>gevolgen</a:t>
            </a:r>
            <a:r>
              <a:rPr lang="en-US" dirty="0">
                <a:solidFill>
                  <a:srgbClr val="666666"/>
                </a:solidFill>
                <a:latin typeface="Calibri"/>
                <a:ea typeface="Calibri"/>
                <a:cs typeface="Calibri"/>
                <a:sym typeface="Calibri"/>
              </a:rPr>
              <a:t> van </a:t>
            </a:r>
            <a:r>
              <a:rPr lang="en-US" dirty="0" err="1">
                <a:solidFill>
                  <a:srgbClr val="666666"/>
                </a:solidFill>
                <a:latin typeface="Calibri"/>
                <a:ea typeface="Calibri"/>
                <a:cs typeface="Calibri"/>
                <a:sym typeface="Calibri"/>
              </a:rPr>
              <a:t>overbevissing</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bijvangst</a:t>
            </a:r>
            <a:r>
              <a:rPr lang="en-US" dirty="0">
                <a:solidFill>
                  <a:srgbClr val="666666"/>
                </a:solidFill>
                <a:latin typeface="Calibri"/>
                <a:ea typeface="Calibri"/>
                <a:cs typeface="Calibri"/>
                <a:sym typeface="Calibri"/>
              </a:rPr>
              <a:t> </a:t>
            </a:r>
            <a:endParaRPr dirty="0">
              <a:solidFill>
                <a:srgbClr val="666666"/>
              </a:solidFill>
              <a:latin typeface="Calibri"/>
              <a:ea typeface="Calibri"/>
              <a:cs typeface="Calibri"/>
              <a:sym typeface="Calibri"/>
            </a:endParaRPr>
          </a:p>
          <a:p>
            <a:pPr marL="215900" marR="0" lvl="0" indent="-1905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Wat </a:t>
            </a:r>
            <a:r>
              <a:rPr lang="en-US" dirty="0" err="1">
                <a:solidFill>
                  <a:srgbClr val="666666"/>
                </a:solidFill>
                <a:latin typeface="Calibri"/>
                <a:ea typeface="Calibri"/>
                <a:cs typeface="Calibri"/>
                <a:sym typeface="Calibri"/>
              </a:rPr>
              <a:t>duurzame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visserij</a:t>
            </a:r>
            <a:r>
              <a:rPr lang="en-US" dirty="0">
                <a:solidFill>
                  <a:srgbClr val="666666"/>
                </a:solidFill>
                <a:latin typeface="Calibri"/>
                <a:ea typeface="Calibri"/>
                <a:cs typeface="Calibri"/>
                <a:sym typeface="Calibri"/>
              </a:rPr>
              <a:t> is</a:t>
            </a:r>
            <a:endParaRPr dirty="0">
              <a:solidFill>
                <a:srgbClr val="666666"/>
              </a:solidFill>
            </a:endParaRPr>
          </a:p>
          <a:p>
            <a:pPr marL="215900" marR="0" lvl="0" indent="-1905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Wat </a:t>
            </a:r>
            <a:r>
              <a:rPr lang="en-US" dirty="0" err="1">
                <a:solidFill>
                  <a:srgbClr val="666666"/>
                </a:solidFill>
                <a:latin typeface="Calibri"/>
                <a:ea typeface="Calibri"/>
                <a:cs typeface="Calibri"/>
                <a:sym typeface="Calibri"/>
              </a:rPr>
              <a:t>zeereservaten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zijn</a:t>
            </a:r>
            <a:r>
              <a:rPr lang="en-US" dirty="0">
                <a:solidFill>
                  <a:srgbClr val="666666"/>
                </a:solidFill>
                <a:latin typeface="Calibri"/>
                <a:ea typeface="Calibri"/>
                <a:cs typeface="Calibri"/>
                <a:sym typeface="Calibri"/>
              </a:rPr>
              <a:t> </a:t>
            </a:r>
            <a:endParaRPr dirty="0">
              <a:solidFill>
                <a:srgbClr val="666666"/>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Shape 515"/>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2: EXTRA</a:t>
            </a:r>
            <a:endParaRPr sz="3300" b="1">
              <a:solidFill>
                <a:schemeClr val="lt1"/>
              </a:solidFill>
              <a:latin typeface="Calibri"/>
              <a:ea typeface="Calibri"/>
              <a:cs typeface="Calibri"/>
              <a:sym typeface="Calibri"/>
            </a:endParaRPr>
          </a:p>
        </p:txBody>
      </p:sp>
      <p:sp>
        <p:nvSpPr>
          <p:cNvPr id="516" name="Shape 516"/>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17" name="Shape 517"/>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18" name="Shape 518"/>
          <p:cNvPicPr preferRelativeResize="0"/>
          <p:nvPr/>
        </p:nvPicPr>
        <p:blipFill rotWithShape="1">
          <a:blip r:embed="rId4">
            <a:alphaModFix/>
          </a:blip>
          <a:srcRect/>
          <a:stretch/>
        </p:blipFill>
        <p:spPr>
          <a:xfrm>
            <a:off x="7707211" y="183074"/>
            <a:ext cx="1215203" cy="193051"/>
          </a:xfrm>
          <a:prstGeom prst="rect">
            <a:avLst/>
          </a:prstGeom>
          <a:noFill/>
          <a:ln>
            <a:noFill/>
          </a:ln>
        </p:spPr>
      </p:pic>
      <p:sp>
        <p:nvSpPr>
          <p:cNvPr id="520" name="Shape 520"/>
          <p:cNvSpPr txBox="1"/>
          <p:nvPr/>
        </p:nvSpPr>
        <p:spPr>
          <a:xfrm>
            <a:off x="5197853" y="4021242"/>
            <a:ext cx="3284552" cy="139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200" b="1" dirty="0">
              <a:solidFill>
                <a:srgbClr val="666666"/>
              </a:solidFill>
              <a:latin typeface="Calibri"/>
              <a:ea typeface="Calibri"/>
              <a:cs typeface="Calibri"/>
              <a:sym typeface="Calibri"/>
            </a:endParaRPr>
          </a:p>
          <a:p>
            <a:pPr marL="0" lvl="0" indent="0" algn="ctr" rtl="0">
              <a:spcBef>
                <a:spcPts val="0"/>
              </a:spcBef>
              <a:spcAft>
                <a:spcPts val="0"/>
              </a:spcAft>
              <a:buNone/>
            </a:pPr>
            <a:r>
              <a:rPr lang="en-US" sz="1200" b="1" dirty="0" err="1" smtClean="0">
                <a:solidFill>
                  <a:srgbClr val="666666"/>
                </a:solidFill>
                <a:latin typeface="Calibri"/>
                <a:ea typeface="Calibri"/>
                <a:cs typeface="Calibri"/>
                <a:sym typeface="Calibri"/>
              </a:rPr>
              <a:t>Animatie</a:t>
            </a:r>
            <a:r>
              <a:rPr lang="en-US" sz="1200" b="1" dirty="0" smtClean="0">
                <a:solidFill>
                  <a:srgbClr val="666666"/>
                </a:solidFill>
                <a:latin typeface="Calibri"/>
                <a:ea typeface="Calibri"/>
                <a:cs typeface="Calibri"/>
                <a:sym typeface="Calibri"/>
              </a:rPr>
              <a:t> over  </a:t>
            </a:r>
            <a:r>
              <a:rPr lang="en-US" sz="1200" b="1" dirty="0" err="1">
                <a:solidFill>
                  <a:srgbClr val="666666"/>
                </a:solidFill>
                <a:latin typeface="Calibri"/>
                <a:ea typeface="Calibri"/>
                <a:cs typeface="Calibri"/>
                <a:sym typeface="Calibri"/>
              </a:rPr>
              <a:t>overbevissing</a:t>
            </a:r>
            <a:r>
              <a:rPr lang="en-US" sz="1200" b="1" dirty="0">
                <a:solidFill>
                  <a:srgbClr val="666666"/>
                </a:solidFill>
                <a:latin typeface="Calibri"/>
                <a:ea typeface="Calibri"/>
                <a:cs typeface="Calibri"/>
                <a:sym typeface="Calibri"/>
              </a:rPr>
              <a:t>. </a:t>
            </a:r>
            <a:endParaRPr sz="1200" b="1" dirty="0">
              <a:solidFill>
                <a:srgbClr val="666666"/>
              </a:solidFill>
              <a:latin typeface="Calibri"/>
              <a:ea typeface="Calibri"/>
              <a:cs typeface="Calibri"/>
              <a:sym typeface="Calibri"/>
            </a:endParaRPr>
          </a:p>
        </p:txBody>
      </p:sp>
      <p:sp>
        <p:nvSpPr>
          <p:cNvPr id="521" name="Shape 521"/>
          <p:cNvSpPr txBox="1"/>
          <p:nvPr/>
        </p:nvSpPr>
        <p:spPr>
          <a:xfrm>
            <a:off x="299372" y="4073029"/>
            <a:ext cx="3758280" cy="139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200" b="1" dirty="0">
              <a:solidFill>
                <a:srgbClr val="666666"/>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US" sz="1200" b="1" dirty="0">
                <a:solidFill>
                  <a:srgbClr val="666666"/>
                </a:solidFill>
                <a:latin typeface="Calibri"/>
                <a:ea typeface="Calibri"/>
                <a:cs typeface="Calibri"/>
                <a:sym typeface="Calibri"/>
              </a:rPr>
              <a:t>Wat is het </a:t>
            </a:r>
            <a:r>
              <a:rPr lang="en-US" sz="1200" b="1" dirty="0" err="1">
                <a:solidFill>
                  <a:srgbClr val="666666"/>
                </a:solidFill>
                <a:latin typeface="Calibri"/>
                <a:ea typeface="Calibri"/>
                <a:cs typeface="Calibri"/>
                <a:sym typeface="Calibri"/>
              </a:rPr>
              <a:t>verband</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tussen</a:t>
            </a:r>
            <a:r>
              <a:rPr lang="en-US" sz="1200" b="1" dirty="0">
                <a:solidFill>
                  <a:srgbClr val="666666"/>
                </a:solidFill>
                <a:latin typeface="Calibri"/>
                <a:ea typeface="Calibri"/>
                <a:cs typeface="Calibri"/>
                <a:sym typeface="Calibri"/>
              </a:rPr>
              <a:t> de sushi </a:t>
            </a:r>
            <a:r>
              <a:rPr lang="en-US" sz="1200" b="1" dirty="0" err="1">
                <a:solidFill>
                  <a:srgbClr val="666666"/>
                </a:solidFill>
                <a:latin typeface="Calibri"/>
                <a:ea typeface="Calibri"/>
                <a:cs typeface="Calibri"/>
                <a:sym typeface="Calibri"/>
              </a:rPr>
              <a:t>en</a:t>
            </a:r>
            <a:r>
              <a:rPr lang="en-US" sz="1200" b="1" dirty="0">
                <a:solidFill>
                  <a:srgbClr val="666666"/>
                </a:solidFill>
                <a:latin typeface="Calibri"/>
                <a:ea typeface="Calibri"/>
                <a:cs typeface="Calibri"/>
                <a:sym typeface="Calibri"/>
              </a:rPr>
              <a:t> de </a:t>
            </a:r>
            <a:r>
              <a:rPr lang="en-US" sz="1200" b="1" dirty="0" err="1">
                <a:solidFill>
                  <a:srgbClr val="666666"/>
                </a:solidFill>
                <a:latin typeface="Calibri"/>
                <a:ea typeface="Calibri"/>
                <a:cs typeface="Calibri"/>
                <a:sym typeface="Calibri"/>
              </a:rPr>
              <a:t>schildpad</a:t>
            </a:r>
            <a:r>
              <a:rPr lang="en-US" sz="1200" b="1" dirty="0">
                <a:solidFill>
                  <a:srgbClr val="666666"/>
                </a:solidFill>
                <a:latin typeface="Calibri"/>
                <a:ea typeface="Calibri"/>
                <a:cs typeface="Calibri"/>
                <a:sym typeface="Calibri"/>
              </a:rPr>
              <a:t>?</a:t>
            </a:r>
            <a:endParaRPr sz="1200" b="1" dirty="0">
              <a:solidFill>
                <a:srgbClr val="666666"/>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2300" dirty="0">
              <a:solidFill>
                <a:schemeClr val="dk1"/>
              </a:solidFill>
              <a:latin typeface="Roboto"/>
              <a:ea typeface="Roboto"/>
              <a:cs typeface="Roboto"/>
              <a:sym typeface="Roboto"/>
            </a:endParaRPr>
          </a:p>
          <a:p>
            <a:pPr marL="0" lvl="0" indent="0" algn="ctr" rtl="0">
              <a:spcBef>
                <a:spcPts val="0"/>
              </a:spcBef>
              <a:spcAft>
                <a:spcPts val="0"/>
              </a:spcAft>
              <a:buNone/>
            </a:pPr>
            <a:endParaRPr sz="1200" b="1" dirty="0">
              <a:solidFill>
                <a:srgbClr val="666666"/>
              </a:solidFill>
              <a:latin typeface="Calibri"/>
              <a:ea typeface="Calibri"/>
              <a:cs typeface="Calibri"/>
              <a:sym typeface="Calibri"/>
            </a:endParaRPr>
          </a:p>
        </p:txBody>
      </p:sp>
      <p:sp>
        <p:nvSpPr>
          <p:cNvPr id="522" name="Shape 522" descr="Sushi met schildpad is geen nieuwe culinaire trend. Vissen en schildpadden delen nochtans hetzelfde lot. Overbevissing veroorzaakt een forse daling of zelfs bijna het uitsterven van bepaalde vissen. Bovendien raken duizenden tonnen zeedieren per ongeluk verstrikt in netten en worden die dood of stervende terug in zee geworpen, zoals zeeschildpadden, die zelf bedreigd zijn.   Wat en hoe we produceren en verbruiken, kan leiden tot de overexploitatie van soorten en de biodiversiteit bedreigen.  #BeBiodiversity www.bebiodiversity.be" title="Wat is het verband tussen de sushi en de schildpad?">
            <a:hlinkClick r:id="rId5"/>
          </p:cNvPr>
          <p:cNvSpPr/>
          <p:nvPr/>
        </p:nvSpPr>
        <p:spPr>
          <a:xfrm>
            <a:off x="236666" y="1076390"/>
            <a:ext cx="4151619" cy="3113714"/>
          </a:xfrm>
          <a:prstGeom prst="rect">
            <a:avLst/>
          </a:prstGeom>
          <a:blipFill>
            <a:blip r:embed="rId6">
              <a:alphaModFix/>
            </a:blip>
            <a:stretch>
              <a:fillRect/>
            </a:stretch>
          </a:blipFill>
          <a:ln>
            <a:noFill/>
          </a:ln>
          <a:effectLst>
            <a:outerShdw blurRad="50800" dist="38100" dir="2700000" algn="tl" rotWithShape="0">
              <a:prstClr val="black">
                <a:alpha val="40000"/>
              </a:prstClr>
            </a:outerShdw>
          </a:effectLst>
        </p:spPr>
      </p:sp>
      <p:sp>
        <p:nvSpPr>
          <p:cNvPr id="523" name="Shape 523" descr=" " title="Maak een einde aan overbevissing">
            <a:hlinkClick r:id="rId7"/>
          </p:cNvPr>
          <p:cNvSpPr/>
          <p:nvPr/>
        </p:nvSpPr>
        <p:spPr>
          <a:xfrm>
            <a:off x="4770796" y="1076391"/>
            <a:ext cx="4151618" cy="3113713"/>
          </a:xfrm>
          <a:prstGeom prst="rect">
            <a:avLst/>
          </a:prstGeom>
          <a:blipFill>
            <a:blip r:embed="rId8">
              <a:alphaModFix/>
            </a:blip>
            <a:stretch>
              <a:fillRect/>
            </a:stretch>
          </a:blipFill>
          <a:ln>
            <a:noFill/>
          </a:ln>
          <a:effectLst>
            <a:outerShdw blurRad="50800" dist="38100" dir="2700000" algn="tl" rotWithShape="0">
              <a:prstClr val="black">
                <a:alpha val="40000"/>
              </a:prstClr>
            </a:outerShdw>
          </a:effectLst>
        </p:spPr>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pic>
        <p:nvPicPr>
          <p:cNvPr id="530" name="Shape 530"/>
          <p:cNvPicPr preferRelativeResize="0"/>
          <p:nvPr/>
        </p:nvPicPr>
        <p:blipFill rotWithShape="1">
          <a:blip r:embed="rId3">
            <a:alphaModFix/>
          </a:blip>
          <a:srcRect/>
          <a:stretch/>
        </p:blipFill>
        <p:spPr>
          <a:xfrm rot="4009019">
            <a:off x="3786145" y="3950567"/>
            <a:ext cx="1023448" cy="1439837"/>
          </a:xfrm>
          <a:prstGeom prst="rect">
            <a:avLst/>
          </a:prstGeom>
          <a:noFill/>
          <a:ln>
            <a:noFill/>
          </a:ln>
          <a:effectLst>
            <a:outerShdw blurRad="50800" dist="38100" dir="2700000" algn="tl" rotWithShape="0">
              <a:srgbClr val="000000">
                <a:alpha val="40000"/>
              </a:srgbClr>
            </a:outerShdw>
          </a:effectLst>
        </p:spPr>
      </p:pic>
      <p:pic>
        <p:nvPicPr>
          <p:cNvPr id="531" name="Shape 531"/>
          <p:cNvPicPr preferRelativeResize="0"/>
          <p:nvPr/>
        </p:nvPicPr>
        <p:blipFill rotWithShape="1">
          <a:blip r:embed="rId4">
            <a:alphaModFix/>
          </a:blip>
          <a:srcRect t="60170"/>
          <a:stretch/>
        </p:blipFill>
        <p:spPr>
          <a:xfrm>
            <a:off x="299372" y="-93445"/>
            <a:ext cx="8909078" cy="2357510"/>
          </a:xfrm>
          <a:prstGeom prst="rect">
            <a:avLst/>
          </a:prstGeom>
          <a:noFill/>
          <a:ln>
            <a:noFill/>
          </a:ln>
        </p:spPr>
      </p:pic>
      <p:pic>
        <p:nvPicPr>
          <p:cNvPr id="532" name="Shape 532"/>
          <p:cNvPicPr preferRelativeResize="0"/>
          <p:nvPr/>
        </p:nvPicPr>
        <p:blipFill rotWithShape="1">
          <a:blip r:embed="rId5">
            <a:alphaModFix/>
          </a:blip>
          <a:srcRect/>
          <a:stretch/>
        </p:blipFill>
        <p:spPr>
          <a:xfrm flipH="1">
            <a:off x="-467740" y="2824743"/>
            <a:ext cx="2135175" cy="1903809"/>
          </a:xfrm>
          <a:prstGeom prst="rect">
            <a:avLst/>
          </a:prstGeom>
          <a:noFill/>
          <a:ln>
            <a:noFill/>
          </a:ln>
        </p:spPr>
      </p:pic>
      <p:pic>
        <p:nvPicPr>
          <p:cNvPr id="533" name="Shape 533"/>
          <p:cNvPicPr preferRelativeResize="0"/>
          <p:nvPr/>
        </p:nvPicPr>
        <p:blipFill rotWithShape="1">
          <a:blip r:embed="rId6">
            <a:alphaModFix/>
          </a:blip>
          <a:srcRect t="28575" b="30099"/>
          <a:stretch/>
        </p:blipFill>
        <p:spPr>
          <a:xfrm>
            <a:off x="2603440" y="4433495"/>
            <a:ext cx="5384699" cy="710005"/>
          </a:xfrm>
          <a:prstGeom prst="rect">
            <a:avLst/>
          </a:prstGeom>
          <a:noFill/>
          <a:ln>
            <a:noFill/>
          </a:ln>
        </p:spPr>
      </p:pic>
      <p:pic>
        <p:nvPicPr>
          <p:cNvPr id="534" name="Shape 534"/>
          <p:cNvPicPr preferRelativeResize="0"/>
          <p:nvPr/>
        </p:nvPicPr>
        <p:blipFill rotWithShape="1">
          <a:blip r:embed="rId7">
            <a:alphaModFix/>
          </a:blip>
          <a:srcRect/>
          <a:stretch/>
        </p:blipFill>
        <p:spPr>
          <a:xfrm rot="2466866">
            <a:off x="517269" y="3339780"/>
            <a:ext cx="873736" cy="873736"/>
          </a:xfrm>
          <a:prstGeom prst="rect">
            <a:avLst/>
          </a:prstGeom>
          <a:noFill/>
          <a:ln>
            <a:noFill/>
          </a:ln>
        </p:spPr>
      </p:pic>
      <p:pic>
        <p:nvPicPr>
          <p:cNvPr id="535" name="Shape 535"/>
          <p:cNvPicPr preferRelativeResize="0"/>
          <p:nvPr/>
        </p:nvPicPr>
        <p:blipFill rotWithShape="1">
          <a:blip r:embed="rId8">
            <a:alphaModFix/>
          </a:blip>
          <a:srcRect/>
          <a:stretch/>
        </p:blipFill>
        <p:spPr>
          <a:xfrm>
            <a:off x="-205446" y="3431250"/>
            <a:ext cx="3429000" cy="1750219"/>
          </a:xfrm>
          <a:prstGeom prst="rect">
            <a:avLst/>
          </a:prstGeom>
          <a:noFill/>
          <a:ln>
            <a:noFill/>
          </a:ln>
          <a:effectLst>
            <a:outerShdw blurRad="50800" dist="38100" dir="2700000" algn="tl" rotWithShape="0">
              <a:srgbClr val="000000">
                <a:alpha val="40000"/>
              </a:srgbClr>
            </a:outerShdw>
          </a:effectLst>
        </p:spPr>
      </p:pic>
      <p:pic>
        <p:nvPicPr>
          <p:cNvPr id="536" name="Shape 536"/>
          <p:cNvPicPr preferRelativeResize="0"/>
          <p:nvPr/>
        </p:nvPicPr>
        <p:blipFill rotWithShape="1">
          <a:blip r:embed="rId9">
            <a:alphaModFix/>
          </a:blip>
          <a:srcRect/>
          <a:stretch/>
        </p:blipFill>
        <p:spPr>
          <a:xfrm rot="-3563894">
            <a:off x="2014459" y="3842999"/>
            <a:ext cx="1025387" cy="1534662"/>
          </a:xfrm>
          <a:prstGeom prst="rect">
            <a:avLst/>
          </a:prstGeom>
          <a:noFill/>
          <a:ln>
            <a:noFill/>
          </a:ln>
          <a:effectLst>
            <a:outerShdw blurRad="50800" dist="38100" dir="8100000" algn="tr" rotWithShape="0">
              <a:srgbClr val="000000">
                <a:alpha val="40000"/>
              </a:srgbClr>
            </a:outerShdw>
          </a:effectLst>
        </p:spPr>
      </p:pic>
      <p:pic>
        <p:nvPicPr>
          <p:cNvPr id="537" name="Shape 537"/>
          <p:cNvPicPr preferRelativeResize="0"/>
          <p:nvPr/>
        </p:nvPicPr>
        <p:blipFill rotWithShape="1">
          <a:blip r:embed="rId10">
            <a:alphaModFix/>
          </a:blip>
          <a:srcRect/>
          <a:stretch/>
        </p:blipFill>
        <p:spPr>
          <a:xfrm rot="4797768">
            <a:off x="6062067" y="4142138"/>
            <a:ext cx="831186" cy="1243227"/>
          </a:xfrm>
          <a:prstGeom prst="rect">
            <a:avLst/>
          </a:prstGeom>
          <a:noFill/>
          <a:ln>
            <a:noFill/>
          </a:ln>
          <a:effectLst>
            <a:outerShdw blurRad="50800" dist="38100" dir="2700000" algn="tl" rotWithShape="0">
              <a:srgbClr val="000000">
                <a:alpha val="40000"/>
              </a:srgbClr>
            </a:outerShdw>
          </a:effectLst>
        </p:spPr>
      </p:pic>
      <p:pic>
        <p:nvPicPr>
          <p:cNvPr id="538" name="Shape 538"/>
          <p:cNvPicPr preferRelativeResize="0"/>
          <p:nvPr/>
        </p:nvPicPr>
        <p:blipFill rotWithShape="1">
          <a:blip r:embed="rId11">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40000"/>
              </a:srgbClr>
            </a:outerShdw>
          </a:effectLst>
        </p:spPr>
      </p:pic>
      <p:sp>
        <p:nvSpPr>
          <p:cNvPr id="539" name="Shape 539"/>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40" name="Shape 540"/>
          <p:cNvPicPr preferRelativeResize="0"/>
          <p:nvPr/>
        </p:nvPicPr>
        <p:blipFill rotWithShape="1">
          <a:blip r:embed="rId12">
            <a:alphaModFix/>
          </a:blip>
          <a:srcRect/>
          <a:stretch/>
        </p:blipFill>
        <p:spPr>
          <a:xfrm rot="805438">
            <a:off x="7941180" y="3446329"/>
            <a:ext cx="828775" cy="1082587"/>
          </a:xfrm>
          <a:prstGeom prst="rect">
            <a:avLst/>
          </a:prstGeom>
          <a:noFill/>
          <a:ln>
            <a:noFill/>
          </a:ln>
          <a:effectLst>
            <a:outerShdw blurRad="50800" dist="38100" dir="2700000" algn="tl" rotWithShape="0">
              <a:srgbClr val="000000">
                <a:alpha val="40000"/>
              </a:srgbClr>
            </a:outerShdw>
          </a:effectLst>
        </p:spPr>
      </p:pic>
      <p:sp>
        <p:nvSpPr>
          <p:cNvPr id="541" name="Shape 541"/>
          <p:cNvSpPr txBox="1"/>
          <p:nvPr/>
        </p:nvSpPr>
        <p:spPr>
          <a:xfrm>
            <a:off x="0" y="299933"/>
            <a:ext cx="3727500" cy="577200"/>
          </a:xfrm>
          <a:prstGeom prst="rect">
            <a:avLst/>
          </a:prstGeom>
          <a:blipFill rotWithShape="1">
            <a:blip r:embed="rId1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3: VERVUILING</a:t>
            </a:r>
            <a:endParaRPr sz="3300" b="1">
              <a:solidFill>
                <a:schemeClr val="lt1"/>
              </a:solidFill>
              <a:latin typeface="Calibri"/>
              <a:ea typeface="Calibri"/>
              <a:cs typeface="Calibri"/>
              <a:sym typeface="Calibri"/>
            </a:endParaRPr>
          </a:p>
        </p:txBody>
      </p:sp>
      <p:sp>
        <p:nvSpPr>
          <p:cNvPr id="542" name="Shape 542"/>
          <p:cNvSpPr/>
          <p:nvPr/>
        </p:nvSpPr>
        <p:spPr>
          <a:xfrm>
            <a:off x="2038544" y="2133338"/>
            <a:ext cx="5514300" cy="11772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b="1" dirty="0">
                <a:solidFill>
                  <a:srgbClr val="73BE1E"/>
                </a:solidFill>
                <a:latin typeface="Calibri"/>
                <a:ea typeface="Calibri"/>
                <a:cs typeface="Calibri"/>
                <a:sym typeface="Calibri"/>
              </a:rPr>
              <a:t>Je </a:t>
            </a:r>
            <a:r>
              <a:rPr lang="en-US" sz="1800" b="1" dirty="0" err="1">
                <a:solidFill>
                  <a:srgbClr val="73BE1E"/>
                </a:solidFill>
                <a:latin typeface="Calibri"/>
                <a:ea typeface="Calibri"/>
                <a:cs typeface="Calibri"/>
                <a:sym typeface="Calibri"/>
              </a:rPr>
              <a:t>leert</a:t>
            </a:r>
            <a:r>
              <a:rPr lang="en-US" sz="1800" b="1" dirty="0">
                <a:solidFill>
                  <a:srgbClr val="73BE1E"/>
                </a:solidFill>
                <a:latin typeface="Calibri"/>
                <a:ea typeface="Calibri"/>
                <a:cs typeface="Calibri"/>
                <a:sym typeface="Calibri"/>
              </a:rPr>
              <a:t>:</a:t>
            </a:r>
            <a:endParaRPr sz="1800" b="1" dirty="0">
              <a:solidFill>
                <a:srgbClr val="73BE1E"/>
              </a:solidFill>
              <a:latin typeface="Calibri"/>
              <a:ea typeface="Calibri"/>
              <a:cs typeface="Calibri"/>
              <a:sym typeface="Calibri"/>
            </a:endParaRPr>
          </a:p>
          <a:p>
            <a:pPr marL="215900" marR="0" lvl="0" indent="-215900" algn="l" rtl="0">
              <a:spcBef>
                <a:spcPts val="0"/>
              </a:spcBef>
              <a:spcAft>
                <a:spcPts val="0"/>
              </a:spcAft>
              <a:buClr>
                <a:srgbClr val="73BE1E"/>
              </a:buClr>
              <a:buSzPts val="1800"/>
              <a:buFont typeface="Arial"/>
              <a:buChar char="•"/>
            </a:pPr>
            <a:r>
              <a:rPr lang="en-US" sz="1800" b="1" dirty="0" err="1">
                <a:solidFill>
                  <a:srgbClr val="73BE1E"/>
                </a:solidFill>
                <a:latin typeface="Calibri"/>
                <a:ea typeface="Calibri"/>
                <a:cs typeface="Calibri"/>
                <a:sym typeface="Calibri"/>
              </a:rPr>
              <a:t>welke</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soorten</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afval</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er</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zijn</a:t>
            </a:r>
            <a:r>
              <a:rPr lang="en-US" sz="1800" b="1" dirty="0">
                <a:solidFill>
                  <a:srgbClr val="73BE1E"/>
                </a:solidFill>
                <a:latin typeface="Calibri"/>
                <a:ea typeface="Calibri"/>
                <a:cs typeface="Calibri"/>
                <a:sym typeface="Calibri"/>
              </a:rPr>
              <a:t> </a:t>
            </a:r>
            <a:r>
              <a:rPr lang="en-US" sz="1800" b="1" dirty="0" err="1" smtClean="0">
                <a:solidFill>
                  <a:srgbClr val="73BE1E"/>
                </a:solidFill>
                <a:latin typeface="Calibri"/>
                <a:ea typeface="Calibri"/>
                <a:cs typeface="Calibri"/>
                <a:sym typeface="Calibri"/>
              </a:rPr>
              <a:t>en</a:t>
            </a:r>
            <a:r>
              <a:rPr lang="en-US" sz="1800" b="1" dirty="0" smtClean="0">
                <a:solidFill>
                  <a:srgbClr val="73BE1E"/>
                </a:solidFill>
                <a:latin typeface="Calibri"/>
                <a:ea typeface="Calibri"/>
                <a:cs typeface="Calibri"/>
                <a:sym typeface="Calibri"/>
              </a:rPr>
              <a:t> hoe het in de zee </a:t>
            </a:r>
            <a:r>
              <a:rPr lang="en-US" sz="1800" b="1" dirty="0" err="1" smtClean="0">
                <a:solidFill>
                  <a:srgbClr val="73BE1E"/>
                </a:solidFill>
                <a:latin typeface="Calibri"/>
                <a:ea typeface="Calibri"/>
                <a:cs typeface="Calibri"/>
                <a:sym typeface="Calibri"/>
              </a:rPr>
              <a:t>komt</a:t>
            </a:r>
            <a:endParaRPr sz="1800" b="1" dirty="0">
              <a:solidFill>
                <a:srgbClr val="73BE1E"/>
              </a:solidFill>
              <a:latin typeface="Calibri"/>
              <a:ea typeface="Calibri"/>
              <a:cs typeface="Calibri"/>
              <a:sym typeface="Calibri"/>
            </a:endParaRPr>
          </a:p>
          <a:p>
            <a:pPr marL="215900" marR="0" lvl="0" indent="-215900" algn="l" rtl="0">
              <a:spcBef>
                <a:spcPts val="0"/>
              </a:spcBef>
              <a:spcAft>
                <a:spcPts val="0"/>
              </a:spcAft>
              <a:buClr>
                <a:srgbClr val="73BE1E"/>
              </a:buClr>
              <a:buSzPts val="1800"/>
              <a:buFont typeface="Arial"/>
              <a:buChar char="•"/>
            </a:pPr>
            <a:r>
              <a:rPr lang="en-US" sz="1800" b="1" dirty="0">
                <a:solidFill>
                  <a:srgbClr val="73BE1E"/>
                </a:solidFill>
                <a:latin typeface="Calibri"/>
                <a:ea typeface="Calibri"/>
                <a:cs typeface="Calibri"/>
                <a:sym typeface="Calibri"/>
              </a:rPr>
              <a:t>de </a:t>
            </a:r>
            <a:r>
              <a:rPr lang="en-US" sz="1800" b="1" dirty="0" err="1">
                <a:solidFill>
                  <a:srgbClr val="73BE1E"/>
                </a:solidFill>
                <a:latin typeface="Calibri"/>
                <a:ea typeface="Calibri"/>
                <a:cs typeface="Calibri"/>
                <a:sym typeface="Calibri"/>
              </a:rPr>
              <a:t>gevolgen</a:t>
            </a:r>
            <a:r>
              <a:rPr lang="en-US" sz="1800" b="1" dirty="0">
                <a:solidFill>
                  <a:srgbClr val="73BE1E"/>
                </a:solidFill>
                <a:latin typeface="Calibri"/>
                <a:ea typeface="Calibri"/>
                <a:cs typeface="Calibri"/>
                <a:sym typeface="Calibri"/>
              </a:rPr>
              <a:t> van </a:t>
            </a:r>
            <a:r>
              <a:rPr lang="en-US" sz="1800" b="1" dirty="0" err="1">
                <a:solidFill>
                  <a:srgbClr val="73BE1E"/>
                </a:solidFill>
                <a:latin typeface="Calibri"/>
                <a:ea typeface="Calibri"/>
                <a:cs typeface="Calibri"/>
                <a:sym typeface="Calibri"/>
              </a:rPr>
              <a:t>vervuiling</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voor</a:t>
            </a:r>
            <a:r>
              <a:rPr lang="en-US" sz="1800" b="1" dirty="0">
                <a:solidFill>
                  <a:srgbClr val="73BE1E"/>
                </a:solidFill>
                <a:latin typeface="Calibri"/>
                <a:ea typeface="Calibri"/>
                <a:cs typeface="Calibri"/>
                <a:sym typeface="Calibri"/>
              </a:rPr>
              <a:t> de </a:t>
            </a:r>
            <a:r>
              <a:rPr lang="en-US" sz="1800" b="1" dirty="0" err="1">
                <a:solidFill>
                  <a:srgbClr val="73BE1E"/>
                </a:solidFill>
                <a:latin typeface="Calibri"/>
                <a:ea typeface="Calibri"/>
                <a:cs typeface="Calibri"/>
                <a:sym typeface="Calibri"/>
              </a:rPr>
              <a:t>oceanen</a:t>
            </a:r>
            <a:endParaRPr sz="1100" dirty="0"/>
          </a:p>
          <a:p>
            <a:pPr marL="215900" marR="0" lvl="0" indent="-215900" algn="l" rtl="0">
              <a:spcBef>
                <a:spcPts val="0"/>
              </a:spcBef>
              <a:spcAft>
                <a:spcPts val="0"/>
              </a:spcAft>
              <a:buClr>
                <a:srgbClr val="73BE1E"/>
              </a:buClr>
              <a:buSzPts val="1800"/>
              <a:buFont typeface="Arial"/>
              <a:buChar char="•"/>
            </a:pPr>
            <a:r>
              <a:rPr lang="en-US" sz="1800" b="1" dirty="0">
                <a:solidFill>
                  <a:srgbClr val="73BE1E"/>
                </a:solidFill>
                <a:latin typeface="Calibri"/>
                <a:ea typeface="Calibri"/>
                <a:cs typeface="Calibri"/>
                <a:sym typeface="Calibri"/>
              </a:rPr>
              <a:t>wat </a:t>
            </a:r>
            <a:r>
              <a:rPr lang="en-US" sz="1800" b="1" dirty="0" err="1">
                <a:solidFill>
                  <a:srgbClr val="73BE1E"/>
                </a:solidFill>
                <a:latin typeface="Calibri"/>
                <a:ea typeface="Calibri"/>
                <a:cs typeface="Calibri"/>
                <a:sym typeface="Calibri"/>
              </a:rPr>
              <a:t>jij</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kan</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doen</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voor</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schone</a:t>
            </a:r>
            <a:r>
              <a:rPr lang="en-US" sz="1800" b="1" dirty="0">
                <a:solidFill>
                  <a:srgbClr val="73BE1E"/>
                </a:solidFill>
                <a:latin typeface="Calibri"/>
                <a:ea typeface="Calibri"/>
                <a:cs typeface="Calibri"/>
                <a:sym typeface="Calibri"/>
              </a:rPr>
              <a:t> </a:t>
            </a:r>
            <a:r>
              <a:rPr lang="en-US" sz="1800" b="1" dirty="0" err="1">
                <a:solidFill>
                  <a:srgbClr val="73BE1E"/>
                </a:solidFill>
                <a:latin typeface="Calibri"/>
                <a:ea typeface="Calibri"/>
                <a:cs typeface="Calibri"/>
                <a:sym typeface="Calibri"/>
              </a:rPr>
              <a:t>oceanen</a:t>
            </a:r>
            <a:endParaRPr sz="1100" dirty="0"/>
          </a:p>
        </p:txBody>
      </p:sp>
      <p:sp>
        <p:nvSpPr>
          <p:cNvPr id="543" name="Shape 543"/>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44" name="Shape 544"/>
          <p:cNvPicPr preferRelativeResize="0"/>
          <p:nvPr/>
        </p:nvPicPr>
        <p:blipFill rotWithShape="1">
          <a:blip r:embed="rId14">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0" name="Shape 550"/>
          <p:cNvSpPr txBox="1"/>
          <p:nvPr/>
        </p:nvSpPr>
        <p:spPr>
          <a:xfrm>
            <a:off x="0" y="299933"/>
            <a:ext cx="37275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3: VERVUILING</a:t>
            </a:r>
            <a:endParaRPr sz="3300" b="1">
              <a:solidFill>
                <a:schemeClr val="lt1"/>
              </a:solidFill>
              <a:latin typeface="Calibri"/>
              <a:ea typeface="Calibri"/>
              <a:cs typeface="Calibri"/>
              <a:sym typeface="Calibri"/>
            </a:endParaRPr>
          </a:p>
        </p:txBody>
      </p:sp>
      <p:sp>
        <p:nvSpPr>
          <p:cNvPr id="551" name="Shape 551"/>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52" name="Shape 552"/>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53" name="Shape 553"/>
          <p:cNvPicPr preferRelativeResize="0"/>
          <p:nvPr/>
        </p:nvPicPr>
        <p:blipFill rotWithShape="1">
          <a:blip r:embed="rId4">
            <a:alphaModFix/>
          </a:blip>
          <a:srcRect/>
          <a:stretch/>
        </p:blipFill>
        <p:spPr>
          <a:xfrm>
            <a:off x="7707211" y="183074"/>
            <a:ext cx="1215203" cy="193051"/>
          </a:xfrm>
          <a:prstGeom prst="rect">
            <a:avLst/>
          </a:prstGeom>
          <a:noFill/>
          <a:ln>
            <a:noFill/>
          </a:ln>
        </p:spPr>
      </p:pic>
      <p:sp>
        <p:nvSpPr>
          <p:cNvPr id="554" name="Shape 554" descr="A Plastic Ocean is an adventure documentary shot on more than 20 locations over the past 4 years. Explorers Craig Leeson and Tanya Streeter and a team of international scientists reveal the causes and consequences of plastic pollution and share solutions. WANT TO SEE THIS FILM? GO TO http://aplasticocean.film/ AND JOIN OUR CAUSE! https://youtu.be/6zrn4-FfbXw   COMING SOON  Release date: 2016 Facebook: https://www.facebook.com/aplasticoceanfilm/  Site: www.aplasticocean.film" title="A Plastic Ocean Official Trailer">
            <a:hlinkClick r:id="rId5"/>
          </p:cNvPr>
          <p:cNvSpPr/>
          <p:nvPr/>
        </p:nvSpPr>
        <p:spPr>
          <a:xfrm>
            <a:off x="2311467" y="980675"/>
            <a:ext cx="5192609" cy="3894450"/>
          </a:xfrm>
          <a:prstGeom prst="rect">
            <a:avLst/>
          </a:prstGeom>
          <a:blipFill>
            <a:blip r:embed="rId6">
              <a:alphaModFix/>
            </a:blip>
            <a:stretch>
              <a:fillRect/>
            </a:stretch>
          </a:blipFill>
          <a:ln>
            <a:noFill/>
          </a:ln>
        </p:spPr>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Shape 560"/>
          <p:cNvSpPr txBox="1"/>
          <p:nvPr/>
        </p:nvSpPr>
        <p:spPr>
          <a:xfrm>
            <a:off x="510875" y="1186750"/>
            <a:ext cx="3111900" cy="1644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800" b="1">
                <a:solidFill>
                  <a:srgbClr val="73BE1E"/>
                </a:solidFill>
                <a:latin typeface="Calibri"/>
                <a:ea typeface="Calibri"/>
                <a:cs typeface="Calibri"/>
                <a:sym typeface="Calibri"/>
              </a:rPr>
              <a:t>Waar komt al dat afval vandaan?</a:t>
            </a:r>
            <a:endParaRPr sz="2100" b="1">
              <a:solidFill>
                <a:srgbClr val="73BE1E"/>
              </a:solidFill>
              <a:latin typeface="Calibri"/>
              <a:ea typeface="Calibri"/>
              <a:cs typeface="Calibri"/>
              <a:sym typeface="Calibri"/>
            </a:endParaRPr>
          </a:p>
        </p:txBody>
      </p:sp>
      <p:sp>
        <p:nvSpPr>
          <p:cNvPr id="561" name="Shape 561"/>
          <p:cNvSpPr txBox="1"/>
          <p:nvPr/>
        </p:nvSpPr>
        <p:spPr>
          <a:xfrm>
            <a:off x="0" y="299933"/>
            <a:ext cx="37275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3: VERVUILING</a:t>
            </a:r>
            <a:endParaRPr sz="3300" b="1">
              <a:solidFill>
                <a:schemeClr val="lt1"/>
              </a:solidFill>
              <a:latin typeface="Calibri"/>
              <a:ea typeface="Calibri"/>
              <a:cs typeface="Calibri"/>
              <a:sym typeface="Calibri"/>
            </a:endParaRPr>
          </a:p>
        </p:txBody>
      </p:sp>
      <p:pic>
        <p:nvPicPr>
          <p:cNvPr id="562" name="Shape 562"/>
          <p:cNvPicPr preferRelativeResize="0"/>
          <p:nvPr/>
        </p:nvPicPr>
        <p:blipFill rotWithShape="1">
          <a:blip r:embed="rId4">
            <a:alphaModFix/>
          </a:blip>
          <a:srcRect/>
          <a:stretch/>
        </p:blipFill>
        <p:spPr>
          <a:xfrm>
            <a:off x="9116" y="2744934"/>
            <a:ext cx="1159880" cy="1515093"/>
          </a:xfrm>
          <a:prstGeom prst="rect">
            <a:avLst/>
          </a:prstGeom>
          <a:noFill/>
          <a:ln>
            <a:noFill/>
          </a:ln>
          <a:effectLst>
            <a:outerShdw blurRad="50800" dist="38100" dir="2700000" algn="tl" rotWithShape="0">
              <a:srgbClr val="000000">
                <a:alpha val="40000"/>
              </a:srgbClr>
            </a:outerShdw>
          </a:effectLst>
        </p:spPr>
      </p:pic>
      <p:sp>
        <p:nvSpPr>
          <p:cNvPr id="564" name="Shape 564"/>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65" name="Shape 56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66" name="Shape 566"/>
          <p:cNvPicPr preferRelativeResize="0"/>
          <p:nvPr/>
        </p:nvPicPr>
        <p:blipFill rotWithShape="1">
          <a:blip r:embed="rId5">
            <a:alphaModFix/>
          </a:blip>
          <a:srcRect/>
          <a:stretch/>
        </p:blipFill>
        <p:spPr>
          <a:xfrm rot="1433780">
            <a:off x="661127" y="4035335"/>
            <a:ext cx="941463" cy="941463"/>
          </a:xfrm>
          <a:prstGeom prst="rect">
            <a:avLst/>
          </a:prstGeom>
          <a:noFill/>
          <a:ln>
            <a:noFill/>
          </a:ln>
          <a:effectLst>
            <a:outerShdw blurRad="50800" dist="38100" dir="2700000" algn="tl" rotWithShape="0">
              <a:srgbClr val="000000">
                <a:alpha val="40000"/>
              </a:srgbClr>
            </a:outerShdw>
          </a:effectLst>
        </p:spPr>
      </p:pic>
      <p:pic>
        <p:nvPicPr>
          <p:cNvPr id="567" name="Shape 567"/>
          <p:cNvPicPr preferRelativeResize="0"/>
          <p:nvPr/>
        </p:nvPicPr>
        <p:blipFill rotWithShape="1">
          <a:blip r:embed="rId6">
            <a:alphaModFix/>
          </a:blip>
          <a:srcRect b="53881"/>
          <a:stretch/>
        </p:blipFill>
        <p:spPr>
          <a:xfrm rot="-156970">
            <a:off x="3055787" y="1663470"/>
            <a:ext cx="5958760" cy="2980305"/>
          </a:xfrm>
          <a:prstGeom prst="rect">
            <a:avLst/>
          </a:prstGeom>
          <a:noFill/>
          <a:ln>
            <a:noFill/>
          </a:ln>
          <a:effectLst>
            <a:outerShdw blurRad="50800" dist="38100" dir="2700000" algn="tl" rotWithShape="0">
              <a:srgbClr val="000000">
                <a:alpha val="40000"/>
              </a:srgbClr>
            </a:outerShdw>
          </a:effectLst>
        </p:spPr>
      </p:pic>
      <p:sp>
        <p:nvSpPr>
          <p:cNvPr id="568" name="Shape 568"/>
          <p:cNvSpPr/>
          <p:nvPr/>
        </p:nvSpPr>
        <p:spPr>
          <a:xfrm rot="-127925">
            <a:off x="4211173" y="2559782"/>
            <a:ext cx="5223274" cy="2562277"/>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dirty="0" err="1">
                <a:solidFill>
                  <a:srgbClr val="666666"/>
                </a:solidFill>
                <a:latin typeface="Calibri"/>
                <a:ea typeface="Calibri"/>
                <a:cs typeface="Calibri"/>
                <a:sym typeface="Calibri"/>
              </a:rPr>
              <a:t>Opdracht</a:t>
            </a:r>
            <a:r>
              <a:rPr lang="en-US" b="1" dirty="0">
                <a:solidFill>
                  <a:srgbClr val="666666"/>
                </a:solidFill>
                <a:latin typeface="Calibri"/>
                <a:ea typeface="Calibri"/>
                <a:cs typeface="Calibri"/>
                <a:sym typeface="Calibri"/>
              </a:rPr>
              <a:t> 1</a:t>
            </a:r>
            <a:r>
              <a:rPr lang="en-US"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overal</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afval</a:t>
            </a:r>
            <a:endParaRPr b="1" dirty="0">
              <a:solidFill>
                <a:srgbClr val="666666"/>
              </a:solidFill>
              <a:latin typeface="Calibri"/>
              <a:ea typeface="Calibri"/>
              <a:cs typeface="Calibri"/>
              <a:sym typeface="Calibri"/>
            </a:endParaRPr>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err="1">
                <a:solidFill>
                  <a:srgbClr val="666666"/>
                </a:solidFill>
                <a:latin typeface="Calibri"/>
                <a:ea typeface="Calibri"/>
                <a:cs typeface="Calibri"/>
                <a:sym typeface="Calibri"/>
              </a:rPr>
              <a:t>Kijk</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rond</a:t>
            </a:r>
            <a:r>
              <a:rPr lang="en-US" dirty="0">
                <a:solidFill>
                  <a:srgbClr val="666666"/>
                </a:solidFill>
                <a:latin typeface="Calibri"/>
                <a:ea typeface="Calibri"/>
                <a:cs typeface="Calibri"/>
                <a:sym typeface="Calibri"/>
              </a:rPr>
              <a:t> de school wat </a:t>
            </a:r>
            <a:r>
              <a:rPr lang="en-US" dirty="0" err="1">
                <a:solidFill>
                  <a:srgbClr val="666666"/>
                </a:solidFill>
                <a:latin typeface="Calibri"/>
                <a:ea typeface="Calibri"/>
                <a:cs typeface="Calibri"/>
                <a:sym typeface="Calibri"/>
              </a:rPr>
              <a:t>voor</a:t>
            </a:r>
            <a:r>
              <a:rPr lang="en-US" dirty="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soort</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afval</a:t>
            </a:r>
            <a:r>
              <a:rPr lang="en-US" dirty="0" smtClean="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er</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ligt</a:t>
            </a:r>
            <a:r>
              <a:rPr lang="en-US" dirty="0">
                <a:solidFill>
                  <a:srgbClr val="666666"/>
                </a:solidFill>
                <a:latin typeface="Calibri"/>
                <a:ea typeface="Calibri"/>
                <a:cs typeface="Calibri"/>
                <a:sym typeface="Calibri"/>
              </a:rPr>
              <a:t>. </a:t>
            </a:r>
            <a:endParaRPr lang="en-US" dirty="0" smtClean="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err="1" smtClean="0">
                <a:solidFill>
                  <a:srgbClr val="666666"/>
                </a:solidFill>
                <a:latin typeface="Calibri"/>
                <a:ea typeface="Calibri"/>
                <a:cs typeface="Calibri"/>
                <a:sym typeface="Calibri"/>
              </a:rPr>
              <a:t>Zoek</a:t>
            </a:r>
            <a:r>
              <a:rPr lang="en-US" dirty="0" smtClean="0">
                <a:solidFill>
                  <a:srgbClr val="666666"/>
                </a:solidFill>
                <a:latin typeface="Calibri"/>
                <a:ea typeface="Calibri"/>
                <a:cs typeface="Calibri"/>
                <a:sym typeface="Calibri"/>
              </a:rPr>
              <a:t> </a:t>
            </a:r>
            <a:r>
              <a:rPr lang="en-US" dirty="0">
                <a:solidFill>
                  <a:srgbClr val="666666"/>
                </a:solidFill>
                <a:latin typeface="Calibri"/>
                <a:ea typeface="Calibri"/>
                <a:cs typeface="Calibri"/>
                <a:sym typeface="Calibri"/>
              </a:rPr>
              <a:t>per </a:t>
            </a:r>
            <a:r>
              <a:rPr lang="en-US" dirty="0" err="1">
                <a:solidFill>
                  <a:srgbClr val="666666"/>
                </a:solidFill>
                <a:latin typeface="Calibri"/>
                <a:ea typeface="Calibri"/>
                <a:cs typeface="Calibri"/>
                <a:sym typeface="Calibri"/>
              </a:rPr>
              <a:t>categorie</a:t>
            </a:r>
            <a:r>
              <a:rPr lang="en-US" dirty="0">
                <a:solidFill>
                  <a:srgbClr val="666666"/>
                </a:solidFill>
                <a:latin typeface="Calibri"/>
                <a:ea typeface="Calibri"/>
                <a:cs typeface="Calibri"/>
                <a:sym typeface="Calibri"/>
              </a:rPr>
              <a:t> op hoe </a:t>
            </a:r>
            <a:r>
              <a:rPr lang="en-US" dirty="0" err="1">
                <a:solidFill>
                  <a:srgbClr val="666666"/>
                </a:solidFill>
                <a:latin typeface="Calibri"/>
                <a:ea typeface="Calibri"/>
                <a:cs typeface="Calibri"/>
                <a:sym typeface="Calibri"/>
              </a:rPr>
              <a:t>lang</a:t>
            </a:r>
            <a:r>
              <a:rPr lang="en-US" dirty="0">
                <a:solidFill>
                  <a:srgbClr val="666666"/>
                </a:solidFill>
                <a:latin typeface="Calibri"/>
                <a:ea typeface="Calibri"/>
                <a:cs typeface="Calibri"/>
                <a:sym typeface="Calibri"/>
              </a:rPr>
              <a:t> het </a:t>
            </a:r>
            <a:r>
              <a:rPr lang="en-US" dirty="0" err="1">
                <a:solidFill>
                  <a:srgbClr val="666666"/>
                </a:solidFill>
                <a:latin typeface="Calibri"/>
                <a:ea typeface="Calibri"/>
                <a:cs typeface="Calibri"/>
                <a:sym typeface="Calibri"/>
              </a:rPr>
              <a:t>duurt</a:t>
            </a:r>
            <a:r>
              <a:rPr lang="en-US" dirty="0">
                <a:solidFill>
                  <a:srgbClr val="666666"/>
                </a:solidFill>
                <a:latin typeface="Calibri"/>
                <a:ea typeface="Calibri"/>
                <a:cs typeface="Calibri"/>
                <a:sym typeface="Calibri"/>
              </a:rPr>
              <a:t> om </a:t>
            </a:r>
            <a:r>
              <a:rPr lang="en-US" dirty="0" err="1">
                <a:solidFill>
                  <a:srgbClr val="666666"/>
                </a:solidFill>
                <a:latin typeface="Calibri"/>
                <a:ea typeface="Calibri"/>
                <a:cs typeface="Calibri"/>
                <a:sym typeface="Calibri"/>
              </a:rPr>
              <a:t>dit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af</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te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breken</a:t>
            </a:r>
            <a:r>
              <a:rPr lang="en-US" dirty="0">
                <a:solidFill>
                  <a:srgbClr val="666666"/>
                </a:solidFill>
                <a:latin typeface="Calibri"/>
                <a:ea typeface="Calibri"/>
                <a:cs typeface="Calibri"/>
                <a:sym typeface="Calibri"/>
              </a:rPr>
              <a:t>. </a:t>
            </a:r>
            <a:endParaRPr dirty="0">
              <a:solidFill>
                <a:srgbClr val="666666"/>
              </a:solidFill>
            </a:endParaRPr>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b="1" dirty="0">
                <a:solidFill>
                  <a:srgbClr val="666666"/>
                </a:solidFill>
                <a:latin typeface="Calibri"/>
                <a:ea typeface="Calibri"/>
                <a:cs typeface="Calibri"/>
                <a:sym typeface="Calibri"/>
              </a:rPr>
              <a:t>Welk </a:t>
            </a:r>
            <a:r>
              <a:rPr lang="en-US" b="1" dirty="0" err="1">
                <a:solidFill>
                  <a:srgbClr val="666666"/>
                </a:solidFill>
                <a:latin typeface="Calibri"/>
                <a:ea typeface="Calibri"/>
                <a:cs typeface="Calibri"/>
                <a:sym typeface="Calibri"/>
              </a:rPr>
              <a:t>soort</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afval</a:t>
            </a:r>
            <a:r>
              <a:rPr lang="en-US" b="1" dirty="0">
                <a:solidFill>
                  <a:srgbClr val="666666"/>
                </a:solidFill>
                <a:latin typeface="Calibri"/>
                <a:ea typeface="Calibri"/>
                <a:cs typeface="Calibri"/>
                <a:sym typeface="Calibri"/>
              </a:rPr>
              <a:t> is het </a:t>
            </a:r>
            <a:r>
              <a:rPr lang="en-US" b="1" dirty="0" err="1">
                <a:solidFill>
                  <a:srgbClr val="666666"/>
                </a:solidFill>
                <a:latin typeface="Calibri"/>
                <a:ea typeface="Calibri"/>
                <a:cs typeface="Calibri"/>
                <a:sym typeface="Calibri"/>
              </a:rPr>
              <a:t>meest</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schadelijk</a:t>
            </a:r>
            <a:r>
              <a:rPr lang="en-US" b="1" dirty="0">
                <a:solidFill>
                  <a:srgbClr val="666666"/>
                </a:solidFill>
                <a:latin typeface="Calibri"/>
                <a:ea typeface="Calibri"/>
                <a:cs typeface="Calibri"/>
                <a:sym typeface="Calibri"/>
              </a:rPr>
              <a:t> </a:t>
            </a:r>
            <a:r>
              <a:rPr lang="en-US" b="1" dirty="0" err="1" smtClean="0">
                <a:solidFill>
                  <a:srgbClr val="666666"/>
                </a:solidFill>
                <a:latin typeface="Calibri"/>
                <a:ea typeface="Calibri"/>
                <a:cs typeface="Calibri"/>
                <a:sym typeface="Calibri"/>
              </a:rPr>
              <a:t>voor</a:t>
            </a:r>
            <a:r>
              <a:rPr lang="en-US" b="1" dirty="0" smtClean="0">
                <a:solidFill>
                  <a:srgbClr val="666666"/>
                </a:solidFill>
                <a:latin typeface="Calibri"/>
                <a:ea typeface="Calibri"/>
                <a:cs typeface="Calibri"/>
                <a:sym typeface="Calibri"/>
              </a:rPr>
              <a:t> </a:t>
            </a:r>
            <a:r>
              <a:rPr lang="en-US" b="1" dirty="0">
                <a:solidFill>
                  <a:srgbClr val="666666"/>
                </a:solidFill>
                <a:latin typeface="Calibri"/>
                <a:ea typeface="Calibri"/>
                <a:cs typeface="Calibri"/>
                <a:sym typeface="Calibri"/>
              </a:rPr>
              <a:t>de </a:t>
            </a:r>
            <a:r>
              <a:rPr lang="en-US" b="1" dirty="0" err="1">
                <a:solidFill>
                  <a:srgbClr val="666666"/>
                </a:solidFill>
                <a:latin typeface="Calibri"/>
                <a:ea typeface="Calibri"/>
                <a:cs typeface="Calibri"/>
                <a:sym typeface="Calibri"/>
              </a:rPr>
              <a:t>natuur</a:t>
            </a:r>
            <a:r>
              <a:rPr lang="en-US" b="1" dirty="0">
                <a:solidFill>
                  <a:srgbClr val="666666"/>
                </a:solidFill>
                <a:latin typeface="Calibri"/>
                <a:ea typeface="Calibri"/>
                <a:cs typeface="Calibri"/>
                <a:sym typeface="Calibri"/>
              </a:rPr>
              <a:t>?</a:t>
            </a:r>
            <a:endParaRPr b="1" dirty="0">
              <a:solidFill>
                <a:srgbClr val="666666"/>
              </a:solidFill>
            </a:endParaRPr>
          </a:p>
        </p:txBody>
      </p:sp>
      <p:pic>
        <p:nvPicPr>
          <p:cNvPr id="569" name="Shape 569"/>
          <p:cNvPicPr preferRelativeResize="0"/>
          <p:nvPr/>
        </p:nvPicPr>
        <p:blipFill rotWithShape="1">
          <a:blip r:embed="rId7">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pic>
        <p:nvPicPr>
          <p:cNvPr id="575" name="Shape 575"/>
          <p:cNvPicPr preferRelativeResize="0">
            <a:picLocks noGrp="1"/>
          </p:cNvPicPr>
          <p:nvPr>
            <p:ph type="body" idx="1"/>
          </p:nvPr>
        </p:nvPicPr>
        <p:blipFill rotWithShape="1">
          <a:blip r:embed="rId3">
            <a:alphaModFix/>
          </a:blip>
          <a:srcRect b="57997"/>
          <a:stretch/>
        </p:blipFill>
        <p:spPr>
          <a:xfrm>
            <a:off x="1514568" y="995565"/>
            <a:ext cx="6114900" cy="4147800"/>
          </a:xfrm>
          <a:prstGeom prst="rect">
            <a:avLst/>
          </a:prstGeom>
          <a:noFill/>
          <a:ln>
            <a:noFill/>
          </a:ln>
          <a:effectLst>
            <a:outerShdw blurRad="50800" dist="38100" dir="2700000" algn="tl" rotWithShape="0">
              <a:srgbClr val="000000">
                <a:alpha val="40000"/>
              </a:srgbClr>
            </a:outerShdw>
          </a:effectLst>
        </p:spPr>
      </p:pic>
      <p:sp>
        <p:nvSpPr>
          <p:cNvPr id="576" name="Shape 576"/>
          <p:cNvSpPr txBox="1"/>
          <p:nvPr/>
        </p:nvSpPr>
        <p:spPr>
          <a:xfrm>
            <a:off x="0" y="299933"/>
            <a:ext cx="3727500" cy="577200"/>
          </a:xfrm>
          <a:prstGeom prst="rect">
            <a:avLst/>
          </a:prstGeom>
          <a:blipFill rotWithShape="1">
            <a:blip r:embed="rId4">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dirty="0">
                <a:solidFill>
                  <a:schemeClr val="lt1"/>
                </a:solidFill>
                <a:latin typeface="Calibri"/>
                <a:ea typeface="Calibri"/>
                <a:cs typeface="Calibri"/>
                <a:sym typeface="Calibri"/>
              </a:rPr>
              <a:t> </a:t>
            </a:r>
            <a:r>
              <a:rPr lang="en-US" sz="3300" b="1" dirty="0" smtClean="0">
                <a:solidFill>
                  <a:schemeClr val="lt1"/>
                </a:solidFill>
                <a:latin typeface="Calibri"/>
                <a:ea typeface="Calibri"/>
                <a:cs typeface="Calibri"/>
                <a:sym typeface="Calibri"/>
              </a:rPr>
              <a:t>3: </a:t>
            </a:r>
            <a:r>
              <a:rPr lang="en-US" sz="3300" b="1" dirty="0">
                <a:solidFill>
                  <a:schemeClr val="lt1"/>
                </a:solidFill>
                <a:latin typeface="Calibri"/>
                <a:ea typeface="Calibri"/>
                <a:cs typeface="Calibri"/>
                <a:sym typeface="Calibri"/>
              </a:rPr>
              <a:t>VERVUILING</a:t>
            </a:r>
            <a:endParaRPr sz="3300" b="1" dirty="0">
              <a:solidFill>
                <a:schemeClr val="lt1"/>
              </a:solidFill>
              <a:latin typeface="Calibri"/>
              <a:ea typeface="Calibri"/>
              <a:cs typeface="Calibri"/>
              <a:sym typeface="Calibri"/>
            </a:endParaRPr>
          </a:p>
        </p:txBody>
      </p:sp>
      <p:pic>
        <p:nvPicPr>
          <p:cNvPr id="577" name="Shape 577"/>
          <p:cNvPicPr preferRelativeResize="0"/>
          <p:nvPr/>
        </p:nvPicPr>
        <p:blipFill rotWithShape="1">
          <a:blip r:embed="rId5">
            <a:alphaModFix/>
          </a:blip>
          <a:srcRect/>
          <a:stretch/>
        </p:blipFill>
        <p:spPr>
          <a:xfrm rot="-1423534">
            <a:off x="4092365" y="695632"/>
            <a:ext cx="1233179" cy="481314"/>
          </a:xfrm>
          <a:prstGeom prst="rect">
            <a:avLst/>
          </a:prstGeom>
          <a:noFill/>
          <a:ln>
            <a:noFill/>
          </a:ln>
        </p:spPr>
      </p:pic>
      <p:sp>
        <p:nvSpPr>
          <p:cNvPr id="578" name="Shape 578"/>
          <p:cNvSpPr/>
          <p:nvPr/>
        </p:nvSpPr>
        <p:spPr>
          <a:xfrm rot="5400000">
            <a:off x="8740695" y="4723953"/>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79" name="Shape 579"/>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80" name="Shape 580"/>
          <p:cNvPicPr preferRelativeResize="0"/>
          <p:nvPr/>
        </p:nvPicPr>
        <p:blipFill rotWithShape="1">
          <a:blip r:embed="rId6">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p:nvPr/>
        </p:nvSpPr>
        <p:spPr>
          <a:xfrm>
            <a:off x="2051" y="228880"/>
            <a:ext cx="5067600" cy="7620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500" b="1">
                <a:solidFill>
                  <a:schemeClr val="lt1"/>
                </a:solidFill>
                <a:latin typeface="Calibri"/>
                <a:ea typeface="Calibri"/>
                <a:cs typeface="Calibri"/>
                <a:sym typeface="Calibri"/>
              </a:rPr>
              <a:t>LEVENDE OCEANEN</a:t>
            </a:r>
            <a:endParaRPr sz="4500" b="1">
              <a:solidFill>
                <a:schemeClr val="lt1"/>
              </a:solidFill>
              <a:latin typeface="Calibri"/>
              <a:ea typeface="Calibri"/>
              <a:cs typeface="Calibri"/>
              <a:sym typeface="Calibri"/>
            </a:endParaRPr>
          </a:p>
        </p:txBody>
      </p:sp>
      <p:sp>
        <p:nvSpPr>
          <p:cNvPr id="123" name="Shape 123"/>
          <p:cNvSpPr txBox="1"/>
          <p:nvPr/>
        </p:nvSpPr>
        <p:spPr>
          <a:xfrm>
            <a:off x="1876666" y="1529914"/>
            <a:ext cx="2023800" cy="2232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124" name="Shape 124"/>
          <p:cNvGrpSpPr/>
          <p:nvPr/>
        </p:nvGrpSpPr>
        <p:grpSpPr>
          <a:xfrm>
            <a:off x="3288550" y="1438482"/>
            <a:ext cx="2387909" cy="2365969"/>
            <a:chOff x="4333806" y="2279061"/>
            <a:chExt cx="3488544" cy="3456493"/>
          </a:xfrm>
        </p:grpSpPr>
        <p:pic>
          <p:nvPicPr>
            <p:cNvPr id="125" name="Shape 125">
              <a:hlinkClick r:id="rId4" action="ppaction://hlinksldjump"/>
            </p:cNvPr>
            <p:cNvPicPr preferRelativeResize="0"/>
            <p:nvPr/>
          </p:nvPicPr>
          <p:blipFill rotWithShape="1">
            <a:blip r:embed="rId5">
              <a:alphaModFix/>
            </a:blip>
            <a:srcRect b="42896"/>
            <a:stretch/>
          </p:blipFill>
          <p:spPr>
            <a:xfrm>
              <a:off x="4333821" y="2279061"/>
              <a:ext cx="3488529" cy="2298607"/>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126" name="Shape 126">
              <a:hlinkClick r:id="rId6"/>
            </p:cNvPr>
            <p:cNvSpPr txBox="1"/>
            <p:nvPr/>
          </p:nvSpPr>
          <p:spPr>
            <a:xfrm>
              <a:off x="4333806" y="5027553"/>
              <a:ext cx="3488400" cy="7080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dirty="0">
                  <a:solidFill>
                    <a:schemeClr val="accent6"/>
                  </a:solidFill>
                  <a:latin typeface="Calibri"/>
                  <a:ea typeface="Calibri"/>
                  <a:cs typeface="Calibri"/>
                  <a:sym typeface="Calibri"/>
                </a:rPr>
                <a:t>THEMA 2: </a:t>
              </a:r>
              <a:r>
                <a:rPr lang="en-US" sz="1200" b="1" dirty="0">
                  <a:solidFill>
                    <a:schemeClr val="accent6"/>
                  </a:solidFill>
                  <a:latin typeface="Calibri"/>
                  <a:ea typeface="Calibri"/>
                  <a:cs typeface="Calibri"/>
                  <a:sym typeface="Calibri"/>
                  <a:hlinkClick r:id="rId4" action="ppaction://hlinksldjump"/>
                </a:rPr>
                <a:t>OVERBEVISSING EN VISMETHODEN</a:t>
              </a:r>
              <a:endParaRPr sz="1200" b="1" dirty="0">
                <a:solidFill>
                  <a:schemeClr val="accent6"/>
                </a:solidFill>
                <a:latin typeface="Calibri"/>
                <a:ea typeface="Calibri"/>
                <a:cs typeface="Calibri"/>
                <a:sym typeface="Calibri"/>
              </a:endParaRPr>
            </a:p>
          </p:txBody>
        </p:sp>
      </p:grpSp>
      <p:grpSp>
        <p:nvGrpSpPr>
          <p:cNvPr id="127" name="Shape 127"/>
          <p:cNvGrpSpPr/>
          <p:nvPr/>
        </p:nvGrpSpPr>
        <p:grpSpPr>
          <a:xfrm>
            <a:off x="502095" y="1439989"/>
            <a:ext cx="2647372" cy="2163375"/>
            <a:chOff x="8233213" y="2274242"/>
            <a:chExt cx="3867600" cy="3160519"/>
          </a:xfrm>
        </p:grpSpPr>
        <p:pic>
          <p:nvPicPr>
            <p:cNvPr id="128" name="Shape 128">
              <a:hlinkClick r:id="rId7" action="ppaction://hlinksldjump"/>
            </p:cNvPr>
            <p:cNvPicPr preferRelativeResize="0"/>
            <p:nvPr/>
          </p:nvPicPr>
          <p:blipFill rotWithShape="1">
            <a:blip r:embed="rId8">
              <a:alphaModFix/>
            </a:blip>
            <a:srcRect/>
            <a:stretch/>
          </p:blipFill>
          <p:spPr>
            <a:xfrm>
              <a:off x="8259718" y="2274242"/>
              <a:ext cx="3727965"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129" name="Shape 129">
              <a:hlinkClick r:id="rId9"/>
            </p:cNvPr>
            <p:cNvSpPr txBox="1"/>
            <p:nvPr/>
          </p:nvSpPr>
          <p:spPr>
            <a:xfrm>
              <a:off x="8233213" y="5034561"/>
              <a:ext cx="38676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dirty="0">
                  <a:solidFill>
                    <a:schemeClr val="accent6"/>
                  </a:solidFill>
                  <a:latin typeface="Calibri"/>
                  <a:ea typeface="Calibri"/>
                  <a:cs typeface="Calibri"/>
                  <a:sym typeface="Calibri"/>
                </a:rPr>
                <a:t>THEMA 1: </a:t>
              </a:r>
              <a:r>
                <a:rPr lang="en-US" sz="1200" b="1" dirty="0">
                  <a:solidFill>
                    <a:schemeClr val="accent6"/>
                  </a:solidFill>
                  <a:latin typeface="Calibri"/>
                  <a:ea typeface="Calibri"/>
                  <a:cs typeface="Calibri"/>
                  <a:sym typeface="Calibri"/>
                  <a:hlinkClick r:id="rId7" action="ppaction://hlinksldjump"/>
                </a:rPr>
                <a:t>KLIMAATVERANDERING</a:t>
              </a:r>
              <a:endParaRPr sz="1200" b="1" dirty="0">
                <a:solidFill>
                  <a:schemeClr val="accent6"/>
                </a:solidFill>
                <a:latin typeface="Calibri"/>
                <a:ea typeface="Calibri"/>
                <a:cs typeface="Calibri"/>
                <a:sym typeface="Calibri"/>
              </a:endParaRPr>
            </a:p>
          </p:txBody>
        </p:sp>
      </p:grpSp>
      <p:grpSp>
        <p:nvGrpSpPr>
          <p:cNvPr id="130" name="Shape 130"/>
          <p:cNvGrpSpPr/>
          <p:nvPr/>
        </p:nvGrpSpPr>
        <p:grpSpPr>
          <a:xfrm>
            <a:off x="5989671" y="998620"/>
            <a:ext cx="2770254" cy="2604742"/>
            <a:chOff x="351721" y="1596580"/>
            <a:chExt cx="4047120" cy="3805321"/>
          </a:xfrm>
        </p:grpSpPr>
        <p:pic>
          <p:nvPicPr>
            <p:cNvPr id="131" name="Shape 131">
              <a:hlinkClick r:id="rId10" action="ppaction://hlinksldjump"/>
            </p:cNvPr>
            <p:cNvPicPr preferRelativeResize="0"/>
            <p:nvPr/>
          </p:nvPicPr>
          <p:blipFill rotWithShape="1">
            <a:blip r:embed="rId11">
              <a:alphaModFix/>
            </a:blip>
            <a:srcRect/>
            <a:stretch/>
          </p:blipFill>
          <p:spPr>
            <a:xfrm>
              <a:off x="351761" y="2229551"/>
              <a:ext cx="3462366"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132" name="Shape 132">
              <a:hlinkClick r:id="rId12"/>
            </p:cNvPr>
            <p:cNvSpPr txBox="1"/>
            <p:nvPr/>
          </p:nvSpPr>
          <p:spPr>
            <a:xfrm>
              <a:off x="351721" y="5001701"/>
              <a:ext cx="34623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dirty="0" smtClean="0">
                  <a:solidFill>
                    <a:schemeClr val="accent6"/>
                  </a:solidFill>
                  <a:latin typeface="Calibri"/>
                  <a:ea typeface="Calibri"/>
                  <a:cs typeface="Calibri"/>
                  <a:sym typeface="Calibri"/>
                </a:rPr>
                <a:t>THEMA </a:t>
              </a:r>
              <a:r>
                <a:rPr lang="en-US" sz="1200" b="1" dirty="0">
                  <a:solidFill>
                    <a:schemeClr val="accent6"/>
                  </a:solidFill>
                  <a:latin typeface="Calibri"/>
                  <a:ea typeface="Calibri"/>
                  <a:cs typeface="Calibri"/>
                  <a:sym typeface="Calibri"/>
                </a:rPr>
                <a:t>3: </a:t>
              </a:r>
              <a:r>
                <a:rPr lang="en-US" sz="1200" b="1" dirty="0">
                  <a:solidFill>
                    <a:schemeClr val="accent6"/>
                  </a:solidFill>
                  <a:latin typeface="Calibri"/>
                  <a:ea typeface="Calibri"/>
                  <a:cs typeface="Calibri"/>
                  <a:sym typeface="Calibri"/>
                  <a:hlinkClick r:id="rId10" action="ppaction://hlinksldjump"/>
                </a:rPr>
                <a:t>VERVUILING</a:t>
              </a:r>
              <a:endParaRPr sz="1200" b="1" dirty="0">
                <a:solidFill>
                  <a:schemeClr val="accent6"/>
                </a:solidFill>
                <a:latin typeface="Calibri"/>
                <a:ea typeface="Calibri"/>
                <a:cs typeface="Calibri"/>
                <a:sym typeface="Calibri"/>
              </a:endParaRPr>
            </a:p>
          </p:txBody>
        </p:sp>
        <p:pic>
          <p:nvPicPr>
            <p:cNvPr id="133" name="Shape 133"/>
            <p:cNvPicPr preferRelativeResize="0"/>
            <p:nvPr/>
          </p:nvPicPr>
          <p:blipFill rotWithShape="1">
            <a:blip r:embed="rId13">
              <a:alphaModFix/>
            </a:blip>
            <a:srcRect/>
            <a:stretch/>
          </p:blipFill>
          <p:spPr>
            <a:xfrm rot="-1602883">
              <a:off x="3178147" y="1782730"/>
              <a:ext cx="1058841" cy="971487"/>
            </a:xfrm>
            <a:prstGeom prst="rect">
              <a:avLst/>
            </a:prstGeom>
            <a:noFill/>
            <a:ln>
              <a:noFill/>
            </a:ln>
            <a:effectLst>
              <a:outerShdw blurRad="50800" dist="38100" dir="2700000" algn="tl" rotWithShape="0">
                <a:srgbClr val="000000">
                  <a:alpha val="40000"/>
                </a:srgbClr>
              </a:outerShdw>
            </a:effectLst>
          </p:spPr>
        </p:pic>
      </p:grpSp>
      <p:pic>
        <p:nvPicPr>
          <p:cNvPr id="134" name="Shape 134"/>
          <p:cNvPicPr preferRelativeResize="0"/>
          <p:nvPr/>
        </p:nvPicPr>
        <p:blipFill rotWithShape="1">
          <a:blip r:embed="rId14">
            <a:alphaModFix/>
          </a:blip>
          <a:srcRect/>
          <a:stretch/>
        </p:blipFill>
        <p:spPr>
          <a:xfrm>
            <a:off x="5608531" y="905602"/>
            <a:ext cx="768560" cy="825683"/>
          </a:xfrm>
          <a:prstGeom prst="rect">
            <a:avLst/>
          </a:prstGeom>
          <a:noFill/>
          <a:ln>
            <a:noFill/>
          </a:ln>
          <a:effectLst>
            <a:outerShdw blurRad="50800" dist="38100" dir="2700000" algn="tl" rotWithShape="0">
              <a:srgbClr val="000000">
                <a:alpha val="40000"/>
              </a:srgbClr>
            </a:outerShdw>
          </a:effectLst>
        </p:spPr>
      </p:pic>
      <p:sp>
        <p:nvSpPr>
          <p:cNvPr id="135" name="Shape 135"/>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36" name="Shape 136"/>
          <p:cNvPicPr preferRelativeResize="0"/>
          <p:nvPr/>
        </p:nvPicPr>
        <p:blipFill rotWithShape="1">
          <a:blip r:embed="rId15">
            <a:alphaModFix/>
          </a:blip>
          <a:srcRect/>
          <a:stretch/>
        </p:blipFill>
        <p:spPr>
          <a:xfrm>
            <a:off x="7707923" y="216524"/>
            <a:ext cx="1215202" cy="193051"/>
          </a:xfrm>
          <a:prstGeom prst="rect">
            <a:avLst/>
          </a:prstGeom>
          <a:noFill/>
          <a:ln>
            <a:noFill/>
          </a:ln>
        </p:spPr>
      </p:pic>
      <p:sp>
        <p:nvSpPr>
          <p:cNvPr id="137" name="Shape 137"/>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pic>
        <p:nvPicPr>
          <p:cNvPr id="585" name="Shape 585"/>
          <p:cNvPicPr preferRelativeResize="0"/>
          <p:nvPr/>
        </p:nvPicPr>
        <p:blipFill rotWithShape="1">
          <a:blip r:embed="rId3">
            <a:alphaModFix/>
          </a:blip>
          <a:srcRect l="-152" t="41910" r="152" b="6998"/>
          <a:stretch/>
        </p:blipFill>
        <p:spPr>
          <a:xfrm>
            <a:off x="1504562" y="0"/>
            <a:ext cx="6124869" cy="5045530"/>
          </a:xfrm>
          <a:prstGeom prst="rect">
            <a:avLst/>
          </a:prstGeom>
          <a:noFill/>
          <a:ln>
            <a:noFill/>
          </a:ln>
          <a:effectLst>
            <a:outerShdw blurRad="50800" dist="38100" dir="2700000" algn="tl" rotWithShape="0">
              <a:srgbClr val="000000">
                <a:alpha val="40000"/>
              </a:srgbClr>
            </a:outerShdw>
          </a:effectLst>
        </p:spPr>
      </p:pic>
      <p:sp>
        <p:nvSpPr>
          <p:cNvPr id="586" name="Shape 586"/>
          <p:cNvSpPr/>
          <p:nvPr/>
        </p:nvSpPr>
        <p:spPr>
          <a:xfrm rot="5400000">
            <a:off x="8740695" y="4723953"/>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587" name="Shape 587"/>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588" name="Shape 588"/>
          <p:cNvPicPr preferRelativeResize="0">
            <a:picLocks noGrp="1"/>
          </p:cNvPicPr>
          <p:nvPr>
            <p:ph type="body" idx="1"/>
          </p:nvPr>
        </p:nvPicPr>
        <p:blipFill rotWithShape="1">
          <a:blip r:embed="rId4">
            <a:alphaModFix/>
          </a:blip>
          <a:srcRect/>
          <a:stretch/>
        </p:blipFill>
        <p:spPr>
          <a:xfrm rot="1226865">
            <a:off x="314610" y="3450212"/>
            <a:ext cx="910254" cy="834973"/>
          </a:xfrm>
          <a:prstGeom prst="rect">
            <a:avLst/>
          </a:prstGeom>
          <a:noFill/>
          <a:ln>
            <a:noFill/>
          </a:ln>
          <a:effectLst>
            <a:outerShdw blurRad="50800" dist="38100" dir="2700000" algn="tl" rotWithShape="0">
              <a:srgbClr val="000000">
                <a:alpha val="40000"/>
              </a:srgbClr>
            </a:outerShdw>
          </a:effectLst>
        </p:spPr>
      </p:pic>
      <p:pic>
        <p:nvPicPr>
          <p:cNvPr id="589" name="Shape 589"/>
          <p:cNvPicPr preferRelativeResize="0"/>
          <p:nvPr/>
        </p:nvPicPr>
        <p:blipFill rotWithShape="1">
          <a:blip r:embed="rId5">
            <a:alphaModFix/>
          </a:blip>
          <a:srcRect/>
          <a:stretch/>
        </p:blipFill>
        <p:spPr>
          <a:xfrm>
            <a:off x="7707211" y="183074"/>
            <a:ext cx="1215203" cy="193051"/>
          </a:xfrm>
          <a:prstGeom prst="rect">
            <a:avLst/>
          </a:prstGeom>
          <a:noFill/>
          <a:ln>
            <a:noFill/>
          </a:ln>
        </p:spPr>
      </p:pic>
    </p:spTree>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Shape 59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US" sz="3300" b="0" i="0" u="none" strike="noStrike" cap="none">
                <a:solidFill>
                  <a:schemeClr val="dk1"/>
                </a:solidFill>
                <a:latin typeface="Calibri"/>
                <a:ea typeface="Calibri"/>
                <a:cs typeface="Calibri"/>
                <a:sym typeface="Calibri"/>
              </a:rPr>
              <a:t> </a:t>
            </a:r>
            <a:endParaRPr sz="3300" b="0" i="0" u="none" strike="noStrike" cap="none">
              <a:solidFill>
                <a:schemeClr val="dk1"/>
              </a:solidFill>
              <a:latin typeface="Calibri"/>
              <a:ea typeface="Calibri"/>
              <a:cs typeface="Calibri"/>
              <a:sym typeface="Calibri"/>
            </a:endParaRPr>
          </a:p>
        </p:txBody>
      </p:sp>
      <p:sp>
        <p:nvSpPr>
          <p:cNvPr id="596" name="Shape 596"/>
          <p:cNvSpPr txBox="1"/>
          <p:nvPr/>
        </p:nvSpPr>
        <p:spPr>
          <a:xfrm>
            <a:off x="0" y="299933"/>
            <a:ext cx="37275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3: VERVUILING</a:t>
            </a:r>
            <a:endParaRPr sz="3300" b="1">
              <a:solidFill>
                <a:schemeClr val="lt1"/>
              </a:solidFill>
              <a:latin typeface="Calibri"/>
              <a:ea typeface="Calibri"/>
              <a:cs typeface="Calibri"/>
              <a:sym typeface="Calibri"/>
            </a:endParaRPr>
          </a:p>
        </p:txBody>
      </p:sp>
      <p:pic>
        <p:nvPicPr>
          <p:cNvPr id="597" name="Shape 597"/>
          <p:cNvPicPr preferRelativeResize="0"/>
          <p:nvPr/>
        </p:nvPicPr>
        <p:blipFill rotWithShape="1">
          <a:blip r:embed="rId4">
            <a:alphaModFix/>
          </a:blip>
          <a:srcRect b="65598"/>
          <a:stretch/>
        </p:blipFill>
        <p:spPr>
          <a:xfrm rot="414148">
            <a:off x="1977946" y="1528888"/>
            <a:ext cx="5728820" cy="2245938"/>
          </a:xfrm>
          <a:prstGeom prst="rect">
            <a:avLst/>
          </a:prstGeom>
          <a:noFill/>
          <a:ln>
            <a:noFill/>
          </a:ln>
          <a:effectLst>
            <a:outerShdw blurRad="50800" dist="38100" dir="2700000" algn="tl" rotWithShape="0">
              <a:srgbClr val="000000">
                <a:alpha val="40000"/>
              </a:srgbClr>
            </a:outerShdw>
          </a:effectLst>
        </p:spPr>
      </p:pic>
      <p:sp>
        <p:nvSpPr>
          <p:cNvPr id="598" name="Shape 598"/>
          <p:cNvSpPr txBox="1"/>
          <p:nvPr/>
        </p:nvSpPr>
        <p:spPr>
          <a:xfrm rot="453423">
            <a:off x="3002098" y="2432555"/>
            <a:ext cx="2990575" cy="392507"/>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dirty="0" err="1">
                <a:solidFill>
                  <a:srgbClr val="666666"/>
                </a:solidFill>
                <a:latin typeface="Calibri"/>
                <a:ea typeface="Calibri"/>
                <a:cs typeface="Calibri"/>
                <a:sym typeface="Calibri"/>
              </a:rPr>
              <a:t>Opdracht</a:t>
            </a:r>
            <a:r>
              <a:rPr lang="en-US" b="1" dirty="0">
                <a:solidFill>
                  <a:srgbClr val="666666"/>
                </a:solidFill>
                <a:latin typeface="Calibri"/>
                <a:ea typeface="Calibri"/>
                <a:cs typeface="Calibri"/>
                <a:sym typeface="Calibri"/>
              </a:rPr>
              <a:t> 2: </a:t>
            </a:r>
            <a:r>
              <a:rPr lang="en-US" b="1" dirty="0" err="1">
                <a:solidFill>
                  <a:srgbClr val="666666"/>
                </a:solidFill>
                <a:latin typeface="Calibri"/>
                <a:ea typeface="Calibri"/>
                <a:cs typeface="Calibri"/>
                <a:sym typeface="Calibri"/>
              </a:rPr>
              <a:t>actie</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tegen</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afval</a:t>
            </a:r>
            <a:r>
              <a:rPr lang="en-US" b="1" dirty="0">
                <a:solidFill>
                  <a:srgbClr val="666666"/>
                </a:solidFill>
                <a:latin typeface="Calibri"/>
                <a:ea typeface="Calibri"/>
                <a:cs typeface="Calibri"/>
                <a:sym typeface="Calibri"/>
              </a:rPr>
              <a:t>!</a:t>
            </a:r>
            <a:endParaRPr b="1" dirty="0">
              <a:solidFill>
                <a:srgbClr val="666666"/>
              </a:solidFill>
              <a:latin typeface="Calibri"/>
              <a:ea typeface="Calibri"/>
              <a:cs typeface="Calibri"/>
              <a:sym typeface="Calibri"/>
            </a:endParaRPr>
          </a:p>
        </p:txBody>
      </p:sp>
      <p:sp>
        <p:nvSpPr>
          <p:cNvPr id="599" name="Shape 599"/>
          <p:cNvSpPr/>
          <p:nvPr/>
        </p:nvSpPr>
        <p:spPr>
          <a:xfrm rot="426459">
            <a:off x="2904547" y="2978199"/>
            <a:ext cx="4298734" cy="1129746"/>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dirty="0" err="1">
                <a:solidFill>
                  <a:srgbClr val="666666"/>
                </a:solidFill>
                <a:latin typeface="Calibri"/>
                <a:ea typeface="Calibri"/>
                <a:cs typeface="Calibri"/>
                <a:sym typeface="Calibri"/>
              </a:rPr>
              <a:t>Verzin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samen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een</a:t>
            </a:r>
            <a:r>
              <a:rPr lang="en-US" dirty="0">
                <a:solidFill>
                  <a:srgbClr val="666666"/>
                </a:solidFill>
                <a:latin typeface="Calibri"/>
                <a:ea typeface="Calibri"/>
                <a:cs typeface="Calibri"/>
                <a:sym typeface="Calibri"/>
              </a:rPr>
              <a:t> plan om het </a:t>
            </a:r>
            <a:r>
              <a:rPr lang="en-US" dirty="0" err="1">
                <a:solidFill>
                  <a:srgbClr val="666666"/>
                </a:solidFill>
                <a:latin typeface="Calibri"/>
                <a:ea typeface="Calibri"/>
                <a:cs typeface="Calibri"/>
                <a:sym typeface="Calibri"/>
              </a:rPr>
              <a:t>zwerfafval</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rondom</a:t>
            </a:r>
            <a:r>
              <a:rPr lang="en-US" dirty="0">
                <a:solidFill>
                  <a:srgbClr val="666666"/>
                </a:solidFill>
                <a:latin typeface="Calibri"/>
                <a:ea typeface="Calibri"/>
                <a:cs typeface="Calibri"/>
                <a:sym typeface="Calibri"/>
              </a:rPr>
              <a:t> de school </a:t>
            </a:r>
            <a:r>
              <a:rPr lang="en-US" dirty="0" err="1">
                <a:solidFill>
                  <a:srgbClr val="666666"/>
                </a:solidFill>
                <a:latin typeface="Calibri"/>
                <a:ea typeface="Calibri"/>
                <a:cs typeface="Calibri"/>
                <a:sym typeface="Calibri"/>
              </a:rPr>
              <a:t>te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verminderen</a:t>
            </a:r>
            <a:r>
              <a:rPr lang="en-US" dirty="0">
                <a:solidFill>
                  <a:srgbClr val="666666"/>
                </a:solidFill>
                <a:latin typeface="Calibri"/>
                <a:ea typeface="Calibri"/>
                <a:cs typeface="Calibri"/>
                <a:sym typeface="Calibri"/>
              </a:rPr>
              <a:t>. </a:t>
            </a:r>
            <a:endParaRPr dirty="0">
              <a:solidFill>
                <a:srgbClr val="666666"/>
              </a:solidFill>
              <a:latin typeface="Calibri"/>
              <a:ea typeface="Calibri"/>
              <a:cs typeface="Calibri"/>
              <a:sym typeface="Calibri"/>
            </a:endParaRPr>
          </a:p>
        </p:txBody>
      </p:sp>
      <p:pic>
        <p:nvPicPr>
          <p:cNvPr id="600" name="Shape 600"/>
          <p:cNvPicPr preferRelativeResize="0"/>
          <p:nvPr/>
        </p:nvPicPr>
        <p:blipFill rotWithShape="1">
          <a:blip r:embed="rId5">
            <a:alphaModFix/>
          </a:blip>
          <a:srcRect/>
          <a:stretch/>
        </p:blipFill>
        <p:spPr>
          <a:xfrm rot="-2302022">
            <a:off x="-55420" y="2496050"/>
            <a:ext cx="1106795" cy="1655463"/>
          </a:xfrm>
          <a:prstGeom prst="rect">
            <a:avLst/>
          </a:prstGeom>
          <a:noFill/>
          <a:ln>
            <a:noFill/>
          </a:ln>
          <a:effectLst>
            <a:outerShdw blurRad="50800" dist="38100" dir="2700000" algn="tl" rotWithShape="0">
              <a:srgbClr val="000000">
                <a:alpha val="40000"/>
              </a:srgbClr>
            </a:outerShdw>
          </a:effectLst>
        </p:spPr>
      </p:pic>
      <p:sp>
        <p:nvSpPr>
          <p:cNvPr id="601" name="Shape 601"/>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602" name="Shape 602"/>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603" name="Shape 603"/>
          <p:cNvPicPr preferRelativeResize="0"/>
          <p:nvPr/>
        </p:nvPicPr>
        <p:blipFill rotWithShape="1">
          <a:blip r:embed="rId6">
            <a:alphaModFix/>
          </a:blip>
          <a:srcRect/>
          <a:stretch/>
        </p:blipFill>
        <p:spPr>
          <a:xfrm rot="1290226">
            <a:off x="7935410" y="898900"/>
            <a:ext cx="1159879" cy="1515092"/>
          </a:xfrm>
          <a:prstGeom prst="rect">
            <a:avLst/>
          </a:prstGeom>
          <a:noFill/>
          <a:ln>
            <a:noFill/>
          </a:ln>
          <a:effectLst>
            <a:outerShdw blurRad="50800" dist="38100" dir="2700000" algn="tl" rotWithShape="0">
              <a:srgbClr val="000000">
                <a:alpha val="40000"/>
              </a:srgbClr>
            </a:outerShdw>
          </a:effectLst>
        </p:spPr>
      </p:pic>
      <p:pic>
        <p:nvPicPr>
          <p:cNvPr id="604" name="Shape 604"/>
          <p:cNvPicPr preferRelativeResize="0"/>
          <p:nvPr/>
        </p:nvPicPr>
        <p:blipFill rotWithShape="1">
          <a:blip r:embed="rId7">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sp>
        <p:nvSpPr>
          <p:cNvPr id="605" name="Shape 605"/>
          <p:cNvSpPr/>
          <p:nvPr/>
        </p:nvSpPr>
        <p:spPr>
          <a:xfrm rot="-5400000">
            <a:off x="270070" y="48304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US" sz="1400">
                <a:solidFill>
                  <a:schemeClr val="lt1"/>
                </a:solidFill>
                <a:latin typeface="Calibri"/>
                <a:ea typeface="Calibri"/>
                <a:cs typeface="Calibri"/>
                <a:sym typeface="Calibri"/>
              </a:rPr>
              <a:t>v</a:t>
            </a:r>
            <a:endParaRPr sz="1400">
              <a:solidFill>
                <a:schemeClr val="lt1"/>
              </a:solidFill>
              <a:latin typeface="Calibri"/>
              <a:ea typeface="Calibri"/>
              <a:cs typeface="Calibri"/>
              <a:sym typeface="Calibri"/>
            </a:endParaRPr>
          </a:p>
        </p:txBody>
      </p:sp>
      <p:pic>
        <p:nvPicPr>
          <p:cNvPr id="606" name="Shape 606"/>
          <p:cNvPicPr preferRelativeResize="0"/>
          <p:nvPr/>
        </p:nvPicPr>
        <p:blipFill rotWithShape="1">
          <a:blip r:embed="rId8">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Shape 612"/>
          <p:cNvSpPr txBox="1"/>
          <p:nvPr/>
        </p:nvSpPr>
        <p:spPr>
          <a:xfrm>
            <a:off x="2051" y="228880"/>
            <a:ext cx="5067600" cy="7620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4500" b="1">
                <a:solidFill>
                  <a:schemeClr val="lt1"/>
                </a:solidFill>
                <a:latin typeface="Calibri"/>
                <a:ea typeface="Calibri"/>
                <a:cs typeface="Calibri"/>
                <a:sym typeface="Calibri"/>
              </a:rPr>
              <a:t> JE WEET NU:</a:t>
            </a:r>
            <a:endParaRPr sz="4500" b="1">
              <a:solidFill>
                <a:schemeClr val="lt1"/>
              </a:solidFill>
              <a:latin typeface="Calibri"/>
              <a:ea typeface="Calibri"/>
              <a:cs typeface="Calibri"/>
              <a:sym typeface="Calibri"/>
            </a:endParaRPr>
          </a:p>
        </p:txBody>
      </p:sp>
      <p:sp>
        <p:nvSpPr>
          <p:cNvPr id="613" name="Shape 613"/>
          <p:cNvSpPr txBox="1"/>
          <p:nvPr/>
        </p:nvSpPr>
        <p:spPr>
          <a:xfrm>
            <a:off x="1876666" y="1529914"/>
            <a:ext cx="2023800" cy="2232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614" name="Shape 614"/>
          <p:cNvGrpSpPr/>
          <p:nvPr/>
        </p:nvGrpSpPr>
        <p:grpSpPr>
          <a:xfrm>
            <a:off x="3288550" y="1438482"/>
            <a:ext cx="2387909" cy="2365969"/>
            <a:chOff x="4333806" y="2279061"/>
            <a:chExt cx="3488544" cy="3456493"/>
          </a:xfrm>
        </p:grpSpPr>
        <p:pic>
          <p:nvPicPr>
            <p:cNvPr id="615" name="Shape 615">
              <a:hlinkClick r:id="rId4"/>
            </p:cNvPr>
            <p:cNvPicPr preferRelativeResize="0"/>
            <p:nvPr/>
          </p:nvPicPr>
          <p:blipFill rotWithShape="1">
            <a:blip r:embed="rId5">
              <a:alphaModFix/>
            </a:blip>
            <a:srcRect b="42896"/>
            <a:stretch/>
          </p:blipFill>
          <p:spPr>
            <a:xfrm>
              <a:off x="4333821" y="2279061"/>
              <a:ext cx="3488529" cy="2298607"/>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616" name="Shape 616">
              <a:hlinkClick r:id="rId6"/>
            </p:cNvPr>
            <p:cNvSpPr txBox="1"/>
            <p:nvPr/>
          </p:nvSpPr>
          <p:spPr>
            <a:xfrm>
              <a:off x="4333806" y="5027553"/>
              <a:ext cx="3488400" cy="7080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2: OVERBEVISSING EN VISMETHODEN</a:t>
              </a:r>
              <a:endParaRPr sz="1200" b="1">
                <a:solidFill>
                  <a:schemeClr val="accent6"/>
                </a:solidFill>
                <a:latin typeface="Calibri"/>
                <a:ea typeface="Calibri"/>
                <a:cs typeface="Calibri"/>
                <a:sym typeface="Calibri"/>
              </a:endParaRPr>
            </a:p>
          </p:txBody>
        </p:sp>
      </p:grpSp>
      <p:grpSp>
        <p:nvGrpSpPr>
          <p:cNvPr id="617" name="Shape 617"/>
          <p:cNvGrpSpPr/>
          <p:nvPr/>
        </p:nvGrpSpPr>
        <p:grpSpPr>
          <a:xfrm>
            <a:off x="502095" y="1439989"/>
            <a:ext cx="2647372" cy="2163375"/>
            <a:chOff x="8233213" y="2274242"/>
            <a:chExt cx="3867600" cy="3160519"/>
          </a:xfrm>
        </p:grpSpPr>
        <p:pic>
          <p:nvPicPr>
            <p:cNvPr id="618" name="Shape 618">
              <a:hlinkClick r:id="rId7"/>
            </p:cNvPr>
            <p:cNvPicPr preferRelativeResize="0"/>
            <p:nvPr/>
          </p:nvPicPr>
          <p:blipFill rotWithShape="1">
            <a:blip r:embed="rId8">
              <a:alphaModFix/>
            </a:blip>
            <a:srcRect/>
            <a:stretch/>
          </p:blipFill>
          <p:spPr>
            <a:xfrm>
              <a:off x="8259718" y="2274242"/>
              <a:ext cx="3727965"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619" name="Shape 619">
              <a:hlinkClick r:id="rId9"/>
            </p:cNvPr>
            <p:cNvSpPr txBox="1"/>
            <p:nvPr/>
          </p:nvSpPr>
          <p:spPr>
            <a:xfrm>
              <a:off x="8233213" y="5034561"/>
              <a:ext cx="38676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1: KLIMAATVERANDERING</a:t>
              </a:r>
              <a:endParaRPr sz="1200" b="1">
                <a:solidFill>
                  <a:schemeClr val="accent6"/>
                </a:solidFill>
                <a:latin typeface="Calibri"/>
                <a:ea typeface="Calibri"/>
                <a:cs typeface="Calibri"/>
                <a:sym typeface="Calibri"/>
              </a:endParaRPr>
            </a:p>
          </p:txBody>
        </p:sp>
      </p:grpSp>
      <p:grpSp>
        <p:nvGrpSpPr>
          <p:cNvPr id="620" name="Shape 620"/>
          <p:cNvGrpSpPr/>
          <p:nvPr/>
        </p:nvGrpSpPr>
        <p:grpSpPr>
          <a:xfrm>
            <a:off x="5989671" y="998620"/>
            <a:ext cx="2770254" cy="2604742"/>
            <a:chOff x="351721" y="1596580"/>
            <a:chExt cx="4047120" cy="3805321"/>
          </a:xfrm>
        </p:grpSpPr>
        <p:pic>
          <p:nvPicPr>
            <p:cNvPr id="621" name="Shape 621">
              <a:hlinkClick r:id="rId10"/>
            </p:cNvPr>
            <p:cNvPicPr preferRelativeResize="0"/>
            <p:nvPr/>
          </p:nvPicPr>
          <p:blipFill rotWithShape="1">
            <a:blip r:embed="rId11">
              <a:alphaModFix/>
            </a:blip>
            <a:srcRect/>
            <a:stretch/>
          </p:blipFill>
          <p:spPr>
            <a:xfrm>
              <a:off x="351761" y="2229551"/>
              <a:ext cx="3462366" cy="2308244"/>
            </a:xfrm>
            <a:prstGeom prst="rect">
              <a:avLst/>
            </a:prstGeom>
            <a:noFill/>
            <a:ln w="50800" cap="flat" cmpd="sng">
              <a:solidFill>
                <a:schemeClr val="lt1"/>
              </a:solidFill>
              <a:prstDash val="solid"/>
              <a:round/>
              <a:headEnd type="none" w="sm" len="sm"/>
              <a:tailEnd type="none" w="sm" len="sm"/>
            </a:ln>
            <a:effectLst>
              <a:outerShdw blurRad="50800" dist="38100" dir="2700000" algn="tl" rotWithShape="0">
                <a:srgbClr val="000000">
                  <a:alpha val="40000"/>
                </a:srgbClr>
              </a:outerShdw>
            </a:effectLst>
          </p:spPr>
        </p:pic>
        <p:sp>
          <p:nvSpPr>
            <p:cNvPr id="622" name="Shape 622">
              <a:hlinkClick r:id="rId12"/>
            </p:cNvPr>
            <p:cNvSpPr txBox="1"/>
            <p:nvPr/>
          </p:nvSpPr>
          <p:spPr>
            <a:xfrm>
              <a:off x="351721" y="5001701"/>
              <a:ext cx="3462300" cy="400200"/>
            </a:xfrm>
            <a:prstGeom prst="rect">
              <a:avLst/>
            </a:prstGeom>
            <a:noFill/>
            <a:ln>
              <a:noFill/>
            </a:ln>
          </p:spPr>
          <p:txBody>
            <a:bodyPr spcFirstLastPara="1" wrap="square" lIns="68575" tIns="34275" rIns="68575" bIns="34275" anchor="t" anchorCtr="0">
              <a:noAutofit/>
            </a:bodyPr>
            <a:lstStyle/>
            <a:p>
              <a:pPr marL="0" marR="0" lvl="0" indent="0" algn="ctr" rtl="0">
                <a:spcBef>
                  <a:spcPts val="0"/>
                </a:spcBef>
                <a:spcAft>
                  <a:spcPts val="0"/>
                </a:spcAft>
                <a:buNone/>
              </a:pPr>
              <a:r>
                <a:rPr lang="en-US" sz="1200" b="1">
                  <a:solidFill>
                    <a:schemeClr val="accent6"/>
                  </a:solidFill>
                  <a:latin typeface="Calibri"/>
                  <a:ea typeface="Calibri"/>
                  <a:cs typeface="Calibri"/>
                  <a:sym typeface="Calibri"/>
                </a:rPr>
                <a:t>THEMA 3: VERVUILING</a:t>
              </a:r>
              <a:endParaRPr sz="1200" b="1">
                <a:solidFill>
                  <a:schemeClr val="accent6"/>
                </a:solidFill>
                <a:latin typeface="Calibri"/>
                <a:ea typeface="Calibri"/>
                <a:cs typeface="Calibri"/>
                <a:sym typeface="Calibri"/>
              </a:endParaRPr>
            </a:p>
          </p:txBody>
        </p:sp>
        <p:pic>
          <p:nvPicPr>
            <p:cNvPr id="623" name="Shape 623"/>
            <p:cNvPicPr preferRelativeResize="0"/>
            <p:nvPr/>
          </p:nvPicPr>
          <p:blipFill rotWithShape="1">
            <a:blip r:embed="rId13">
              <a:alphaModFix/>
            </a:blip>
            <a:srcRect/>
            <a:stretch/>
          </p:blipFill>
          <p:spPr>
            <a:xfrm rot="-1602883">
              <a:off x="3178147" y="1782730"/>
              <a:ext cx="1058841" cy="971487"/>
            </a:xfrm>
            <a:prstGeom prst="rect">
              <a:avLst/>
            </a:prstGeom>
            <a:noFill/>
            <a:ln>
              <a:noFill/>
            </a:ln>
            <a:effectLst>
              <a:outerShdw blurRad="50800" dist="38100" dir="2700000" algn="tl" rotWithShape="0">
                <a:srgbClr val="000000">
                  <a:alpha val="40000"/>
                </a:srgbClr>
              </a:outerShdw>
            </a:effectLst>
          </p:spPr>
        </p:pic>
      </p:grpSp>
      <p:pic>
        <p:nvPicPr>
          <p:cNvPr id="624" name="Shape 624"/>
          <p:cNvPicPr preferRelativeResize="0"/>
          <p:nvPr/>
        </p:nvPicPr>
        <p:blipFill rotWithShape="1">
          <a:blip r:embed="rId14">
            <a:alphaModFix/>
          </a:blip>
          <a:srcRect/>
          <a:stretch/>
        </p:blipFill>
        <p:spPr>
          <a:xfrm>
            <a:off x="5608531" y="905602"/>
            <a:ext cx="768560" cy="825683"/>
          </a:xfrm>
          <a:prstGeom prst="rect">
            <a:avLst/>
          </a:prstGeom>
          <a:noFill/>
          <a:ln>
            <a:noFill/>
          </a:ln>
          <a:effectLst>
            <a:outerShdw blurRad="50800" dist="38100" dir="2700000" algn="tl" rotWithShape="0">
              <a:srgbClr val="000000">
                <a:alpha val="40000"/>
              </a:srgbClr>
            </a:outerShdw>
          </a:effectLst>
        </p:spPr>
      </p:pic>
      <p:sp>
        <p:nvSpPr>
          <p:cNvPr id="625" name="Shape 625"/>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626" name="Shape 626"/>
          <p:cNvPicPr preferRelativeResize="0"/>
          <p:nvPr/>
        </p:nvPicPr>
        <p:blipFill rotWithShape="1">
          <a:blip r:embed="rId15">
            <a:alphaModFix/>
          </a:blip>
          <a:srcRect/>
          <a:stretch/>
        </p:blipFill>
        <p:spPr>
          <a:xfrm>
            <a:off x="7707923" y="216524"/>
            <a:ext cx="1215202" cy="193051"/>
          </a:xfrm>
          <a:prstGeom prst="rect">
            <a:avLst/>
          </a:prstGeom>
          <a:noFill/>
          <a:ln>
            <a:noFill/>
          </a:ln>
        </p:spPr>
      </p:pic>
      <p:sp>
        <p:nvSpPr>
          <p:cNvPr id="627" name="Shape 627"/>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628" name="Shape 628"/>
          <p:cNvSpPr txBox="1"/>
          <p:nvPr/>
        </p:nvSpPr>
        <p:spPr>
          <a:xfrm>
            <a:off x="6060600" y="3232450"/>
            <a:ext cx="3047100" cy="2163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dirty="0">
                <a:solidFill>
                  <a:srgbClr val="73BE1E"/>
                </a:solidFill>
                <a:latin typeface="Calibri"/>
                <a:ea typeface="Calibri"/>
                <a:cs typeface="Calibri"/>
                <a:sym typeface="Calibri"/>
              </a:rPr>
              <a:t> </a:t>
            </a:r>
            <a:endParaRPr dirty="0"/>
          </a:p>
          <a:p>
            <a:pPr marL="0" marR="0" lvl="0" indent="0" algn="l" rtl="0">
              <a:spcBef>
                <a:spcPts val="0"/>
              </a:spcBef>
              <a:spcAft>
                <a:spcPts val="0"/>
              </a:spcAft>
              <a:buNone/>
            </a:pPr>
            <a:endParaRPr dirty="0">
              <a:solidFill>
                <a:srgbClr val="666666"/>
              </a:solidFill>
              <a:latin typeface="Calibri"/>
              <a:ea typeface="Calibri"/>
              <a:cs typeface="Calibri"/>
              <a:sym typeface="Calibri"/>
            </a:endParaRPr>
          </a:p>
          <a:p>
            <a:pPr marL="215900" marR="0" lvl="0" indent="-190500" algn="l" rtl="0">
              <a:spcBef>
                <a:spcPts val="0"/>
              </a:spcBef>
              <a:spcAft>
                <a:spcPts val="0"/>
              </a:spcAft>
              <a:buClr>
                <a:srgbClr val="666666"/>
              </a:buClr>
              <a:buSzPts val="1400"/>
              <a:buFont typeface="Arial"/>
              <a:buChar char="•"/>
            </a:pPr>
            <a:r>
              <a:rPr lang="en-US" dirty="0" err="1">
                <a:solidFill>
                  <a:srgbClr val="666666"/>
                </a:solidFill>
                <a:latin typeface="Calibri"/>
                <a:ea typeface="Calibri"/>
                <a:cs typeface="Calibri"/>
                <a:sym typeface="Calibri"/>
              </a:rPr>
              <a:t>Welke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soorten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afval</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er</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zijn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en</a:t>
            </a:r>
            <a:r>
              <a:rPr lang="en-US" dirty="0">
                <a:solidFill>
                  <a:srgbClr val="666666"/>
                </a:solidFill>
                <a:latin typeface="Calibri"/>
                <a:ea typeface="Calibri"/>
                <a:cs typeface="Calibri"/>
                <a:sym typeface="Calibri"/>
              </a:rPr>
              <a:t> hoe </a:t>
            </a:r>
            <a:r>
              <a:rPr lang="en-US" dirty="0" smtClean="0">
                <a:solidFill>
                  <a:srgbClr val="666666"/>
                </a:solidFill>
                <a:latin typeface="Calibri"/>
                <a:ea typeface="Calibri"/>
                <a:cs typeface="Calibri"/>
                <a:sym typeface="Calibri"/>
              </a:rPr>
              <a:t>het </a:t>
            </a:r>
            <a:r>
              <a:rPr lang="en-US" dirty="0">
                <a:solidFill>
                  <a:srgbClr val="666666"/>
                </a:solidFill>
                <a:latin typeface="Calibri"/>
                <a:ea typeface="Calibri"/>
                <a:cs typeface="Calibri"/>
                <a:sym typeface="Calibri"/>
              </a:rPr>
              <a:t>in de zee </a:t>
            </a:r>
            <a:r>
              <a:rPr lang="en-US" dirty="0" err="1">
                <a:solidFill>
                  <a:srgbClr val="666666"/>
                </a:solidFill>
                <a:latin typeface="Calibri"/>
                <a:ea typeface="Calibri"/>
                <a:cs typeface="Calibri"/>
                <a:sym typeface="Calibri"/>
              </a:rPr>
              <a:t>komt</a:t>
            </a:r>
            <a:endParaRPr dirty="0">
              <a:solidFill>
                <a:srgbClr val="666666"/>
              </a:solidFill>
              <a:latin typeface="Calibri"/>
              <a:ea typeface="Calibri"/>
              <a:cs typeface="Calibri"/>
              <a:sym typeface="Calibri"/>
            </a:endParaRPr>
          </a:p>
          <a:p>
            <a:pPr marL="215900" marR="0" lvl="0" indent="-1905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De </a:t>
            </a:r>
            <a:r>
              <a:rPr lang="en-US" dirty="0" err="1">
                <a:solidFill>
                  <a:srgbClr val="666666"/>
                </a:solidFill>
                <a:latin typeface="Calibri"/>
                <a:ea typeface="Calibri"/>
                <a:cs typeface="Calibri"/>
                <a:sym typeface="Calibri"/>
              </a:rPr>
              <a:t>gevolgen</a:t>
            </a:r>
            <a:r>
              <a:rPr lang="en-US" dirty="0">
                <a:solidFill>
                  <a:srgbClr val="666666"/>
                </a:solidFill>
                <a:latin typeface="Calibri"/>
                <a:ea typeface="Calibri"/>
                <a:cs typeface="Calibri"/>
                <a:sym typeface="Calibri"/>
              </a:rPr>
              <a:t> van </a:t>
            </a:r>
            <a:r>
              <a:rPr lang="en-US" dirty="0" err="1">
                <a:solidFill>
                  <a:srgbClr val="666666"/>
                </a:solidFill>
                <a:latin typeface="Calibri"/>
                <a:ea typeface="Calibri"/>
                <a:cs typeface="Calibri"/>
                <a:sym typeface="Calibri"/>
              </a:rPr>
              <a:t>vervuiling</a:t>
            </a:r>
            <a:r>
              <a:rPr lang="en-US" dirty="0">
                <a:solidFill>
                  <a:srgbClr val="666666"/>
                </a:solidFill>
                <a:latin typeface="Calibri"/>
                <a:ea typeface="Calibri"/>
                <a:cs typeface="Calibri"/>
                <a:sym typeface="Calibri"/>
              </a:rPr>
              <a:t> van de </a:t>
            </a:r>
            <a:r>
              <a:rPr lang="en-US" dirty="0" err="1">
                <a:solidFill>
                  <a:srgbClr val="666666"/>
                </a:solidFill>
                <a:latin typeface="Calibri"/>
                <a:ea typeface="Calibri"/>
                <a:cs typeface="Calibri"/>
                <a:sym typeface="Calibri"/>
              </a:rPr>
              <a:t>oceanen</a:t>
            </a:r>
            <a:endParaRPr dirty="0">
              <a:solidFill>
                <a:srgbClr val="666666"/>
              </a:solidFill>
              <a:latin typeface="Calibri"/>
              <a:ea typeface="Calibri"/>
              <a:cs typeface="Calibri"/>
              <a:sym typeface="Calibri"/>
            </a:endParaRPr>
          </a:p>
          <a:p>
            <a:pPr marL="215900" marR="0" lvl="0" indent="-190500" algn="l" rtl="0">
              <a:spcBef>
                <a:spcPts val="0"/>
              </a:spcBef>
              <a:spcAft>
                <a:spcPts val="0"/>
              </a:spcAft>
              <a:buClr>
                <a:srgbClr val="666666"/>
              </a:buClr>
              <a:buSzPts val="1400"/>
              <a:buFont typeface="Arial"/>
              <a:buChar char="•"/>
            </a:pPr>
            <a:r>
              <a:rPr lang="en-US" dirty="0">
                <a:solidFill>
                  <a:srgbClr val="666666"/>
                </a:solidFill>
                <a:latin typeface="Calibri"/>
                <a:ea typeface="Calibri"/>
                <a:cs typeface="Calibri"/>
                <a:sym typeface="Calibri"/>
              </a:rPr>
              <a:t>Wat </a:t>
            </a:r>
            <a:r>
              <a:rPr lang="en-US" dirty="0" err="1">
                <a:solidFill>
                  <a:srgbClr val="666666"/>
                </a:solidFill>
                <a:latin typeface="Calibri"/>
                <a:ea typeface="Calibri"/>
                <a:cs typeface="Calibri"/>
                <a:sym typeface="Calibri"/>
              </a:rPr>
              <a:t>jij</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kan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doen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voor</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schone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oceanen</a:t>
            </a:r>
            <a:endParaRPr dirty="0">
              <a:solidFill>
                <a:srgbClr val="666666"/>
              </a:solidFill>
              <a:latin typeface="Calibri"/>
              <a:ea typeface="Calibri"/>
              <a:cs typeface="Calibri"/>
              <a:sym typeface="Calibri"/>
            </a:endParaRPr>
          </a:p>
          <a:p>
            <a:pPr marL="0" marR="0" lvl="0" indent="0" algn="l" rtl="0">
              <a:spcBef>
                <a:spcPts val="0"/>
              </a:spcBef>
              <a:spcAft>
                <a:spcPts val="0"/>
              </a:spcAft>
              <a:buNone/>
            </a:pPr>
            <a:endParaRPr dirty="0">
              <a:solidFill>
                <a:srgbClr val="73BE1E"/>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Shape 634"/>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3: EXTRA</a:t>
            </a:r>
            <a:endParaRPr sz="3300" b="1">
              <a:solidFill>
                <a:schemeClr val="lt1"/>
              </a:solidFill>
              <a:latin typeface="Calibri"/>
              <a:ea typeface="Calibri"/>
              <a:cs typeface="Calibri"/>
              <a:sym typeface="Calibri"/>
            </a:endParaRPr>
          </a:p>
        </p:txBody>
      </p:sp>
      <p:sp>
        <p:nvSpPr>
          <p:cNvPr id="635" name="Shape 63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636" name="Shape 636"/>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12"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637" name="Shape 637"/>
          <p:cNvPicPr preferRelativeResize="0"/>
          <p:nvPr/>
        </p:nvPicPr>
        <p:blipFill rotWithShape="1">
          <a:blip r:embed="rId4">
            <a:alphaModFix/>
          </a:blip>
          <a:srcRect/>
          <a:stretch/>
        </p:blipFill>
        <p:spPr>
          <a:xfrm>
            <a:off x="7707211" y="183074"/>
            <a:ext cx="1215203" cy="193051"/>
          </a:xfrm>
          <a:prstGeom prst="rect">
            <a:avLst/>
          </a:prstGeom>
          <a:noFill/>
          <a:ln>
            <a:noFill/>
          </a:ln>
        </p:spPr>
      </p:pic>
      <p:sp>
        <p:nvSpPr>
          <p:cNvPr id="639" name="Shape 639"/>
          <p:cNvSpPr txBox="1"/>
          <p:nvPr/>
        </p:nvSpPr>
        <p:spPr>
          <a:xfrm>
            <a:off x="5649397" y="3992356"/>
            <a:ext cx="1995600" cy="1397100"/>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sz="1200" b="1" dirty="0">
              <a:solidFill>
                <a:srgbClr val="666666"/>
              </a:solidFill>
              <a:latin typeface="Calibri"/>
              <a:ea typeface="Calibri"/>
              <a:cs typeface="Calibri"/>
              <a:sym typeface="Calibri"/>
            </a:endParaRPr>
          </a:p>
          <a:p>
            <a:pPr marL="0" lvl="0" indent="0" rtl="0">
              <a:lnSpc>
                <a:spcPct val="115000"/>
              </a:lnSpc>
              <a:spcBef>
                <a:spcPts val="0"/>
              </a:spcBef>
              <a:spcAft>
                <a:spcPts val="0"/>
              </a:spcAft>
              <a:buNone/>
            </a:pPr>
            <a:r>
              <a:rPr lang="en-US" sz="1200" b="1" dirty="0" smtClean="0">
                <a:solidFill>
                  <a:srgbClr val="666666"/>
                </a:solidFill>
                <a:latin typeface="Calibri"/>
                <a:ea typeface="Calibri"/>
                <a:cs typeface="Calibri"/>
                <a:sym typeface="Calibri"/>
              </a:rPr>
              <a:t>MIDWAY: plastic island   </a:t>
            </a:r>
            <a:endParaRPr sz="1200" b="1" dirty="0">
              <a:solidFill>
                <a:srgbClr val="666666"/>
              </a:solidFill>
              <a:latin typeface="Calibri"/>
              <a:ea typeface="Calibri"/>
              <a:cs typeface="Calibri"/>
              <a:sym typeface="Calibri"/>
            </a:endParaRPr>
          </a:p>
        </p:txBody>
      </p:sp>
      <p:sp>
        <p:nvSpPr>
          <p:cNvPr id="640" name="Shape 640"/>
          <p:cNvSpPr txBox="1"/>
          <p:nvPr/>
        </p:nvSpPr>
        <p:spPr>
          <a:xfrm>
            <a:off x="712324" y="3992356"/>
            <a:ext cx="3060053" cy="139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200" b="1" dirty="0">
              <a:solidFill>
                <a:srgbClr val="666666"/>
              </a:solidFill>
              <a:latin typeface="Calibri"/>
              <a:ea typeface="Calibri"/>
              <a:cs typeface="Calibri"/>
              <a:sym typeface="Calibri"/>
            </a:endParaRPr>
          </a:p>
          <a:p>
            <a:pPr marL="0" lvl="0" indent="0" algn="ctr" rtl="0">
              <a:spcBef>
                <a:spcPts val="0"/>
              </a:spcBef>
              <a:spcAft>
                <a:spcPts val="0"/>
              </a:spcAft>
              <a:buNone/>
            </a:pPr>
            <a:r>
              <a:rPr lang="en-US" sz="1200" b="1" dirty="0">
                <a:solidFill>
                  <a:srgbClr val="666666"/>
                </a:solidFill>
                <a:latin typeface="Calibri"/>
                <a:ea typeface="Calibri"/>
                <a:cs typeface="Calibri"/>
                <a:sym typeface="Calibri"/>
              </a:rPr>
              <a:t>Wat is het </a:t>
            </a:r>
            <a:r>
              <a:rPr lang="en-US" sz="1200" b="1" dirty="0" err="1">
                <a:solidFill>
                  <a:srgbClr val="666666"/>
                </a:solidFill>
                <a:latin typeface="Calibri"/>
                <a:ea typeface="Calibri"/>
                <a:cs typeface="Calibri"/>
                <a:sym typeface="Calibri"/>
              </a:rPr>
              <a:t>verband</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tussen</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een</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shampoofles</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en</a:t>
            </a:r>
            <a:r>
              <a:rPr lang="en-US" sz="1200" b="1" dirty="0">
                <a:solidFill>
                  <a:srgbClr val="666666"/>
                </a:solidFill>
                <a:latin typeface="Calibri"/>
                <a:ea typeface="Calibri"/>
                <a:cs typeface="Calibri"/>
                <a:sym typeface="Calibri"/>
              </a:rPr>
              <a:t> de </a:t>
            </a:r>
            <a:r>
              <a:rPr lang="en-US" sz="1200" b="1" dirty="0" err="1">
                <a:solidFill>
                  <a:srgbClr val="666666"/>
                </a:solidFill>
                <a:latin typeface="Calibri"/>
                <a:ea typeface="Calibri"/>
                <a:cs typeface="Calibri"/>
                <a:sym typeface="Calibri"/>
              </a:rPr>
              <a:t>Noordse</a:t>
            </a:r>
            <a:r>
              <a:rPr lang="en-US" sz="1200" b="1" dirty="0">
                <a:solidFill>
                  <a:srgbClr val="666666"/>
                </a:solidFill>
                <a:latin typeface="Calibri"/>
                <a:ea typeface="Calibri"/>
                <a:cs typeface="Calibri"/>
                <a:sym typeface="Calibri"/>
              </a:rPr>
              <a:t> </a:t>
            </a:r>
            <a:r>
              <a:rPr lang="en-US" sz="1200" b="1" dirty="0" err="1">
                <a:solidFill>
                  <a:srgbClr val="666666"/>
                </a:solidFill>
                <a:latin typeface="Calibri"/>
                <a:ea typeface="Calibri"/>
                <a:cs typeface="Calibri"/>
                <a:sym typeface="Calibri"/>
              </a:rPr>
              <a:t>stormvogel</a:t>
            </a:r>
            <a:r>
              <a:rPr lang="en-US" sz="1200" b="1" dirty="0">
                <a:solidFill>
                  <a:srgbClr val="666666"/>
                </a:solidFill>
                <a:latin typeface="Calibri"/>
                <a:ea typeface="Calibri"/>
                <a:cs typeface="Calibri"/>
                <a:sym typeface="Calibri"/>
              </a:rPr>
              <a:t>?</a:t>
            </a:r>
            <a:endParaRPr sz="1200" b="1" dirty="0">
              <a:solidFill>
                <a:srgbClr val="666666"/>
              </a:solidFill>
              <a:latin typeface="Calibri"/>
              <a:ea typeface="Calibri"/>
              <a:cs typeface="Calibri"/>
              <a:sym typeface="Calibri"/>
            </a:endParaRPr>
          </a:p>
        </p:txBody>
      </p:sp>
      <p:sp>
        <p:nvSpPr>
          <p:cNvPr id="641" name="Shape 641" descr="We gebruiken ze elke dag: cosmetica verpakt in plastic. We kunnen ons maar moeilijk voorstellen dat een lege fles in de oceaan kan terechtkomen, in microdeeltjes uiteenvalt en uiteindelijk ingeslikt wordt door gulzige dieren zoals de Noordse stormvogel. Nochtans is de Noordse stormvogel daar jammer genoeg een perfect voorbeeld van.   Wat en hoe we produceren en verbruiken, kan de vervuiling verhogen en de biodiversiteit bedreigen.  #BeBiodiversity www.bebiodiversity.be" title="Wat is het verband tussen een shampoofles en de Noordse stormvogel?">
            <a:hlinkClick r:id="rId5"/>
          </p:cNvPr>
          <p:cNvSpPr/>
          <p:nvPr/>
        </p:nvSpPr>
        <p:spPr>
          <a:xfrm>
            <a:off x="399097" y="1040424"/>
            <a:ext cx="4063308" cy="3047481"/>
          </a:xfrm>
          <a:prstGeom prst="rect">
            <a:avLst/>
          </a:prstGeom>
          <a:blipFill>
            <a:blip r:embed="rId6">
              <a:alphaModFix/>
            </a:blip>
            <a:stretch>
              <a:fillRect/>
            </a:stretch>
          </a:blipFill>
          <a:ln>
            <a:noFill/>
          </a:ln>
        </p:spPr>
      </p:sp>
      <p:sp>
        <p:nvSpPr>
          <p:cNvPr id="643" name="Shape 643" descr="La courte vidéo que vous allez voir (3:55) montre une île qui se trouve en plein océan Pacifique, à 2000 kms de toutes côtes.   Sur cette île, personne n'habite, il n'y a que des oiseaux, et pourtant ... et pourtant ...  Regardez ce qui se passe ... Un petit film que tout le monde devrait voir et en tirer des conclusions ... Malheureusement, les principaux responsables ne verront jamais ce film bouleversant !  Regardez ce qu'il se passe. Un petit film que tout le monde devrait voir et en tirer des conclusions ... Malheureusement, les producteurs ne pourront être émus par ceci, car ils ne regarderont pas ! +-+-+-+-+- The short video which you go to see (3:55 shows an island which is in peaceful mid-ocean, in 2000 km of any coast(ribs).  On this island, nobody lives, there are only birds, and nevertheless and nevertheless...  Look what takes place... A small movie that everybody should see and drawing from it conclusions... Unfortunately, the main persons in charge will never see this deeply moving movie!  Look at what it takes place. A small movie that everybody should see and drawing from it conclusions... Unfortunately, the producers cannot be moved by this, because they will not look!" title="MIDWAY - a film by Chris Jordan">
            <a:hlinkClick r:id="rId7"/>
          </p:cNvPr>
          <p:cNvSpPr/>
          <p:nvPr/>
        </p:nvSpPr>
        <p:spPr>
          <a:xfrm>
            <a:off x="4843320" y="1028584"/>
            <a:ext cx="4079094" cy="3059321"/>
          </a:xfrm>
          <a:prstGeom prst="rect">
            <a:avLst/>
          </a:prstGeom>
          <a:blipFill>
            <a:blip r:embed="rId8">
              <a:alphaModFix/>
            </a:blip>
            <a:stretch>
              <a:fillRect/>
            </a:stretch>
          </a:blipFill>
          <a:ln>
            <a:noFill/>
          </a:ln>
        </p:spPr>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Shape 648"/>
          <p:cNvSpPr txBox="1">
            <a:spLocks noGrp="1"/>
          </p:cNvSpPr>
          <p:nvPr>
            <p:ph type="body" idx="1"/>
          </p:nvPr>
        </p:nvSpPr>
        <p:spPr>
          <a:xfrm>
            <a:off x="339650" y="3168733"/>
            <a:ext cx="8025000" cy="167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rgbClr val="73BE1E"/>
              </a:buClr>
              <a:buSzPts val="1800"/>
              <a:buFont typeface="Arial"/>
              <a:buNone/>
            </a:pPr>
            <a:r>
              <a:rPr lang="en-US" sz="1400" b="1" i="0" u="none" strike="noStrike" cap="none">
                <a:solidFill>
                  <a:srgbClr val="73BE1E"/>
                </a:solidFill>
                <a:latin typeface="Calibri"/>
                <a:ea typeface="Calibri"/>
                <a:cs typeface="Calibri"/>
                <a:sym typeface="Calibri"/>
              </a:rPr>
              <a:t>Meer weten over Greenpeace of de oceanen?</a:t>
            </a:r>
            <a:endParaRPr sz="1400"/>
          </a:p>
          <a:p>
            <a:pPr marL="0" marR="0" lvl="0" indent="0" algn="l" rtl="0">
              <a:lnSpc>
                <a:spcPct val="90000"/>
              </a:lnSpc>
              <a:spcBef>
                <a:spcPts val="800"/>
              </a:spcBef>
              <a:spcAft>
                <a:spcPts val="0"/>
              </a:spcAft>
              <a:buClr>
                <a:srgbClr val="73BE1E"/>
              </a:buClr>
              <a:buSzPts val="1800"/>
              <a:buFont typeface="Arial"/>
              <a:buNone/>
            </a:pPr>
            <a:r>
              <a:rPr lang="en-US" sz="1400" b="0" i="0" u="none" strike="noStrike" cap="none">
                <a:solidFill>
                  <a:srgbClr val="999999"/>
                </a:solidFill>
                <a:latin typeface="Calibri"/>
                <a:ea typeface="Calibri"/>
                <a:cs typeface="Calibri"/>
                <a:sym typeface="Calibri"/>
              </a:rPr>
              <a:t>Kijk op greenpeace.nl/jongeren</a:t>
            </a:r>
            <a:endParaRPr sz="1400" b="0" i="0" u="none" strike="noStrike" cap="none">
              <a:solidFill>
                <a:srgbClr val="999999"/>
              </a:solidFill>
              <a:latin typeface="Calibri"/>
              <a:ea typeface="Calibri"/>
              <a:cs typeface="Calibri"/>
              <a:sym typeface="Calibri"/>
            </a:endParaRPr>
          </a:p>
          <a:p>
            <a:pPr marL="0" marR="0" lvl="0" indent="0" algn="l" rtl="0">
              <a:lnSpc>
                <a:spcPct val="90000"/>
              </a:lnSpc>
              <a:spcBef>
                <a:spcPts val="800"/>
              </a:spcBef>
              <a:spcAft>
                <a:spcPts val="0"/>
              </a:spcAft>
              <a:buClr>
                <a:srgbClr val="73BE1E"/>
              </a:buClr>
              <a:buSzPts val="1800"/>
              <a:buFont typeface="Arial"/>
              <a:buNone/>
            </a:pPr>
            <a:r>
              <a:rPr lang="en-US" sz="1400" b="1" i="0" u="none" strike="noStrike" cap="none">
                <a:solidFill>
                  <a:srgbClr val="73BE1E"/>
                </a:solidFill>
                <a:latin typeface="Calibri"/>
                <a:ea typeface="Calibri"/>
                <a:cs typeface="Calibri"/>
                <a:sym typeface="Calibri"/>
              </a:rPr>
              <a:t>Gaan jullie een actie doen?</a:t>
            </a:r>
            <a:endParaRPr sz="1400" b="1" i="0" u="none" strike="noStrike" cap="none">
              <a:solidFill>
                <a:srgbClr val="73BE1E"/>
              </a:solidFill>
              <a:latin typeface="Calibri"/>
              <a:ea typeface="Calibri"/>
              <a:cs typeface="Calibri"/>
              <a:sym typeface="Calibri"/>
            </a:endParaRPr>
          </a:p>
          <a:p>
            <a:pPr marL="0" marR="0" lvl="0" indent="0" algn="l" rtl="0">
              <a:lnSpc>
                <a:spcPct val="90000"/>
              </a:lnSpc>
              <a:spcBef>
                <a:spcPts val="800"/>
              </a:spcBef>
              <a:spcAft>
                <a:spcPts val="0"/>
              </a:spcAft>
              <a:buClr>
                <a:srgbClr val="73BE1E"/>
              </a:buClr>
              <a:buSzPts val="1800"/>
              <a:buFont typeface="Arial"/>
              <a:buNone/>
            </a:pPr>
            <a:r>
              <a:rPr lang="en-US" sz="1400" b="0" i="0" u="none" strike="noStrike" cap="none">
                <a:solidFill>
                  <a:srgbClr val="999999"/>
                </a:solidFill>
                <a:latin typeface="Calibri"/>
                <a:ea typeface="Calibri"/>
                <a:cs typeface="Calibri"/>
                <a:sym typeface="Calibri"/>
              </a:rPr>
              <a:t>Deel het op Greenpeacejongeren.tumblr.com of via instagram #groenevrede </a:t>
            </a:r>
            <a:endParaRPr sz="1400">
              <a:solidFill>
                <a:srgbClr val="999999"/>
              </a:solidFill>
            </a:endParaRPr>
          </a:p>
          <a:p>
            <a:pPr marL="0" marR="0" lvl="0" indent="0" algn="l" rtl="0">
              <a:lnSpc>
                <a:spcPct val="90000"/>
              </a:lnSpc>
              <a:spcBef>
                <a:spcPts val="800"/>
              </a:spcBef>
              <a:spcAft>
                <a:spcPts val="0"/>
              </a:spcAft>
              <a:buClr>
                <a:schemeClr val="dk1"/>
              </a:buClr>
              <a:buSzPts val="1800"/>
              <a:buFont typeface="Arial"/>
              <a:buNone/>
            </a:pPr>
            <a:endParaRPr sz="1400" b="0" i="0" u="none" strike="noStrike" cap="none">
              <a:solidFill>
                <a:srgbClr val="73BE1E"/>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ts val="1800"/>
              <a:buFont typeface="Arial"/>
              <a:buNone/>
            </a:pPr>
            <a:endParaRPr sz="1400" b="0" i="0" u="none" strike="noStrike" cap="none">
              <a:solidFill>
                <a:srgbClr val="73BE1E"/>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ts val="1800"/>
              <a:buFont typeface="Arial"/>
              <a:buNone/>
            </a:pPr>
            <a:endParaRPr sz="1400" b="0" i="0" u="none" strike="noStrike" cap="none">
              <a:solidFill>
                <a:srgbClr val="73BE1E"/>
              </a:solidFill>
              <a:latin typeface="Calibri"/>
              <a:ea typeface="Calibri"/>
              <a:cs typeface="Calibri"/>
              <a:sym typeface="Calibri"/>
            </a:endParaRPr>
          </a:p>
        </p:txBody>
      </p:sp>
      <p:pic>
        <p:nvPicPr>
          <p:cNvPr id="649" name="Shape 649"/>
          <p:cNvPicPr preferRelativeResize="0"/>
          <p:nvPr/>
        </p:nvPicPr>
        <p:blipFill rotWithShape="1">
          <a:blip r:embed="rId3">
            <a:alphaModFix/>
          </a:blip>
          <a:srcRect/>
          <a:stretch/>
        </p:blipFill>
        <p:spPr>
          <a:xfrm>
            <a:off x="7784123" y="140324"/>
            <a:ext cx="1215203" cy="193051"/>
          </a:xfrm>
          <a:prstGeom prst="rect">
            <a:avLst/>
          </a:prstGeom>
          <a:noFill/>
          <a:ln>
            <a:noFill/>
          </a:ln>
        </p:spPr>
      </p:pic>
      <p:pic>
        <p:nvPicPr>
          <p:cNvPr id="650" name="Shape 650"/>
          <p:cNvPicPr preferRelativeResize="0"/>
          <p:nvPr/>
        </p:nvPicPr>
        <p:blipFill rotWithShape="1">
          <a:blip r:embed="rId4">
            <a:alphaModFix/>
          </a:blip>
          <a:srcRect/>
          <a:stretch/>
        </p:blipFill>
        <p:spPr>
          <a:xfrm>
            <a:off x="339645" y="351452"/>
            <a:ext cx="4431928" cy="2585291"/>
          </a:xfrm>
          <a:prstGeom prst="rect">
            <a:avLst/>
          </a:prstGeom>
          <a:noFill/>
          <a:ln>
            <a:noFill/>
          </a:ln>
          <a:effectLst>
            <a:outerShdw blurRad="50800" dist="38100" dir="2700000" algn="tl" rotWithShape="0">
              <a:srgbClr val="000000">
                <a:alpha val="40000"/>
              </a:srgbClr>
            </a:outerShdw>
          </a:effectLst>
        </p:spPr>
      </p:pic>
      <p:sp>
        <p:nvSpPr>
          <p:cNvPr id="651" name="Shape 651"/>
          <p:cNvSpPr/>
          <p:nvPr/>
        </p:nvSpPr>
        <p:spPr>
          <a:xfrm>
            <a:off x="5202133" y="330755"/>
            <a:ext cx="2808600" cy="615600"/>
          </a:xfrm>
          <a:prstGeom prst="wedgeRectCallout">
            <a:avLst>
              <a:gd name="adj1" fmla="val -62571"/>
              <a:gd name="adj2" fmla="val 126980"/>
            </a:avLst>
          </a:prstGeom>
          <a:blipFill rotWithShape="1">
            <a:blip r:embed="rId5">
              <a:alphaModFix/>
            </a:blip>
            <a:stretch>
              <a:fillRect/>
            </a:stretch>
          </a:blip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r>
              <a:rPr lang="en-US" sz="3300" b="1">
                <a:solidFill>
                  <a:schemeClr val="lt1"/>
                </a:solidFill>
                <a:latin typeface="Calibri"/>
                <a:ea typeface="Calibri"/>
                <a:cs typeface="Calibri"/>
                <a:sym typeface="Calibri"/>
              </a:rPr>
              <a:t>BEDANKT!</a:t>
            </a:r>
            <a:endParaRPr sz="3300" b="1">
              <a:solidFill>
                <a:schemeClr val="lt1"/>
              </a:solidFill>
              <a:latin typeface="Calibri"/>
              <a:ea typeface="Calibri"/>
              <a:cs typeface="Calibri"/>
              <a:sym typeface="Calibri"/>
            </a:endParaRPr>
          </a:p>
        </p:txBody>
      </p:sp>
      <p:pic>
        <p:nvPicPr>
          <p:cNvPr id="652" name="Shape 652"/>
          <p:cNvPicPr preferRelativeResize="0"/>
          <p:nvPr/>
        </p:nvPicPr>
        <p:blipFill rotWithShape="1">
          <a:blip r:embed="rId6">
            <a:alphaModFix/>
          </a:blip>
          <a:srcRect l="51303" t="28575" b="34058"/>
          <a:stretch/>
        </p:blipFill>
        <p:spPr>
          <a:xfrm>
            <a:off x="-1" y="4501490"/>
            <a:ext cx="2622195" cy="642010"/>
          </a:xfrm>
          <a:prstGeom prst="rect">
            <a:avLst/>
          </a:prstGeom>
          <a:noFill/>
          <a:ln>
            <a:noFill/>
          </a:ln>
        </p:spPr>
      </p:pic>
      <p:sp>
        <p:nvSpPr>
          <p:cNvPr id="653" name="Shape 653"/>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654" name="Shape 654"/>
          <p:cNvPicPr preferRelativeResize="0"/>
          <p:nvPr/>
        </p:nvPicPr>
        <p:blipFill rotWithShape="1">
          <a:blip r:embed="rId6">
            <a:alphaModFix/>
          </a:blip>
          <a:srcRect t="28575" b="30099"/>
          <a:stretch/>
        </p:blipFill>
        <p:spPr>
          <a:xfrm>
            <a:off x="2603440" y="4433495"/>
            <a:ext cx="5384699" cy="710005"/>
          </a:xfrm>
          <a:prstGeom prst="rect">
            <a:avLst/>
          </a:prstGeom>
          <a:noFill/>
          <a:ln>
            <a:noFill/>
          </a:ln>
        </p:spPr>
      </p:pic>
      <p:pic>
        <p:nvPicPr>
          <p:cNvPr id="655" name="Shape 655"/>
          <p:cNvPicPr preferRelativeResize="0"/>
          <p:nvPr/>
        </p:nvPicPr>
        <p:blipFill rotWithShape="1">
          <a:blip r:embed="rId7">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40000"/>
              </a:srgbClr>
            </a:outerShdw>
          </a:effectLst>
        </p:spPr>
      </p:pic>
      <p:pic>
        <p:nvPicPr>
          <p:cNvPr id="656" name="Shape 656"/>
          <p:cNvPicPr preferRelativeResize="0"/>
          <p:nvPr/>
        </p:nvPicPr>
        <p:blipFill rotWithShape="1">
          <a:blip r:embed="rId8">
            <a:alphaModFix/>
          </a:blip>
          <a:srcRect/>
          <a:stretch/>
        </p:blipFill>
        <p:spPr>
          <a:xfrm>
            <a:off x="425450" y="-117982"/>
            <a:ext cx="473203" cy="473203"/>
          </a:xfrm>
          <a:prstGeom prst="rect">
            <a:avLst/>
          </a:prstGeom>
          <a:noFill/>
          <a:ln>
            <a:noFill/>
          </a:ln>
        </p:spPr>
      </p:pic>
      <p:pic>
        <p:nvPicPr>
          <p:cNvPr id="657" name="Shape 657"/>
          <p:cNvPicPr preferRelativeResize="0"/>
          <p:nvPr/>
        </p:nvPicPr>
        <p:blipFill rotWithShape="1">
          <a:blip r:embed="rId9">
            <a:alphaModFix/>
          </a:blip>
          <a:srcRect/>
          <a:stretch/>
        </p:blipFill>
        <p:spPr>
          <a:xfrm>
            <a:off x="68213" y="508227"/>
            <a:ext cx="395590" cy="395590"/>
          </a:xfrm>
          <a:prstGeom prst="rect">
            <a:avLst/>
          </a:prstGeom>
          <a:noFill/>
          <a:ln>
            <a:noFill/>
          </a:ln>
        </p:spPr>
      </p:pic>
      <p:pic>
        <p:nvPicPr>
          <p:cNvPr id="658" name="Shape 658"/>
          <p:cNvPicPr preferRelativeResize="0"/>
          <p:nvPr/>
        </p:nvPicPr>
        <p:blipFill rotWithShape="1">
          <a:blip r:embed="rId10">
            <a:alphaModFix/>
          </a:blip>
          <a:srcRect/>
          <a:stretch/>
        </p:blipFill>
        <p:spPr>
          <a:xfrm>
            <a:off x="292807" y="1056823"/>
            <a:ext cx="363428" cy="363428"/>
          </a:xfrm>
          <a:prstGeom prst="rect">
            <a:avLst/>
          </a:prstGeom>
          <a:noFill/>
          <a:ln>
            <a:noFill/>
          </a:ln>
        </p:spPr>
      </p:pic>
      <p:pic>
        <p:nvPicPr>
          <p:cNvPr id="659" name="Shape 659"/>
          <p:cNvPicPr preferRelativeResize="0"/>
          <p:nvPr/>
        </p:nvPicPr>
        <p:blipFill rotWithShape="1">
          <a:blip r:embed="rId11">
            <a:alphaModFix/>
          </a:blip>
          <a:srcRect/>
          <a:stretch/>
        </p:blipFill>
        <p:spPr>
          <a:xfrm>
            <a:off x="86493" y="1605419"/>
            <a:ext cx="253152" cy="253152"/>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0" y="257176"/>
            <a:ext cx="9144001" cy="4983233"/>
          </a:xfrm>
          <a:prstGeom prst="rect">
            <a:avLst/>
          </a:prstGeom>
          <a:noFill/>
          <a:ln>
            <a:noFill/>
          </a:ln>
        </p:spPr>
      </p:pic>
      <p:pic>
        <p:nvPicPr>
          <p:cNvPr id="143" name="Shape 143"/>
          <p:cNvPicPr preferRelativeResize="0"/>
          <p:nvPr/>
        </p:nvPicPr>
        <p:blipFill rotWithShape="1">
          <a:blip r:embed="rId4">
            <a:alphaModFix/>
          </a:blip>
          <a:srcRect t="28575" b="30099"/>
          <a:stretch/>
        </p:blipFill>
        <p:spPr>
          <a:xfrm>
            <a:off x="2603440" y="4433495"/>
            <a:ext cx="5384699" cy="710005"/>
          </a:xfrm>
          <a:prstGeom prst="rect">
            <a:avLst/>
          </a:prstGeom>
          <a:noFill/>
          <a:ln>
            <a:noFill/>
          </a:ln>
        </p:spPr>
      </p:pic>
      <p:pic>
        <p:nvPicPr>
          <p:cNvPr id="144" name="Shape 144"/>
          <p:cNvPicPr preferRelativeResize="0"/>
          <p:nvPr/>
        </p:nvPicPr>
        <p:blipFill rotWithShape="1">
          <a:blip r:embed="rId5">
            <a:alphaModFix/>
          </a:blip>
          <a:srcRect/>
          <a:stretch/>
        </p:blipFill>
        <p:spPr>
          <a:xfrm flipH="1">
            <a:off x="-467740" y="2824743"/>
            <a:ext cx="2135175" cy="1903809"/>
          </a:xfrm>
          <a:prstGeom prst="rect">
            <a:avLst/>
          </a:prstGeom>
          <a:noFill/>
          <a:ln>
            <a:noFill/>
          </a:ln>
          <a:effectLst>
            <a:outerShdw blurRad="50800" dist="38100" dir="2700000" algn="tl" rotWithShape="0">
              <a:srgbClr val="000000">
                <a:alpha val="40000"/>
              </a:srgbClr>
            </a:outerShdw>
          </a:effectLst>
        </p:spPr>
      </p:pic>
      <p:pic>
        <p:nvPicPr>
          <p:cNvPr id="145" name="Shape 145"/>
          <p:cNvPicPr preferRelativeResize="0"/>
          <p:nvPr/>
        </p:nvPicPr>
        <p:blipFill rotWithShape="1">
          <a:blip r:embed="rId6">
            <a:alphaModFix/>
          </a:blip>
          <a:srcRect/>
          <a:stretch/>
        </p:blipFill>
        <p:spPr>
          <a:xfrm>
            <a:off x="-332303" y="3393281"/>
            <a:ext cx="3429000" cy="1750219"/>
          </a:xfrm>
          <a:prstGeom prst="rect">
            <a:avLst/>
          </a:prstGeom>
          <a:noFill/>
          <a:ln>
            <a:noFill/>
          </a:ln>
          <a:effectLst>
            <a:outerShdw blurRad="50800" dist="38100" dir="2700000" algn="tl" rotWithShape="0">
              <a:srgbClr val="000000">
                <a:alpha val="40000"/>
              </a:srgbClr>
            </a:outerShdw>
          </a:effectLst>
        </p:spPr>
      </p:pic>
      <p:pic>
        <p:nvPicPr>
          <p:cNvPr id="146" name="Shape 146"/>
          <p:cNvPicPr preferRelativeResize="0"/>
          <p:nvPr/>
        </p:nvPicPr>
        <p:blipFill rotWithShape="1">
          <a:blip r:embed="rId7">
            <a:alphaModFix/>
          </a:blip>
          <a:srcRect/>
          <a:stretch/>
        </p:blipFill>
        <p:spPr>
          <a:xfrm flipH="1">
            <a:off x="7630195" y="821531"/>
            <a:ext cx="1521619" cy="4321969"/>
          </a:xfrm>
          <a:prstGeom prst="rect">
            <a:avLst/>
          </a:prstGeom>
          <a:noFill/>
          <a:ln>
            <a:noFill/>
          </a:ln>
          <a:effectLst>
            <a:outerShdw blurRad="50800" dist="38100" dir="2700000" algn="tl" rotWithShape="0">
              <a:srgbClr val="000000">
                <a:alpha val="35686"/>
              </a:srgbClr>
            </a:outerShdw>
          </a:effectLst>
        </p:spPr>
      </p:pic>
      <p:pic>
        <p:nvPicPr>
          <p:cNvPr id="147" name="Shape 147"/>
          <p:cNvPicPr preferRelativeResize="0"/>
          <p:nvPr/>
        </p:nvPicPr>
        <p:blipFill rotWithShape="1">
          <a:blip r:embed="rId8">
            <a:alphaModFix/>
          </a:blip>
          <a:srcRect/>
          <a:stretch/>
        </p:blipFill>
        <p:spPr>
          <a:xfrm>
            <a:off x="8200988" y="4451240"/>
            <a:ext cx="1749076" cy="874538"/>
          </a:xfrm>
          <a:prstGeom prst="rect">
            <a:avLst/>
          </a:prstGeom>
          <a:noFill/>
          <a:ln>
            <a:noFill/>
          </a:ln>
        </p:spPr>
      </p:pic>
      <p:sp>
        <p:nvSpPr>
          <p:cNvPr id="148" name="Shape 148"/>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49" name="Shape 149"/>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50" name="Shape 150"/>
          <p:cNvPicPr preferRelativeResize="0"/>
          <p:nvPr/>
        </p:nvPicPr>
        <p:blipFill rotWithShape="1">
          <a:blip r:embed="rId9">
            <a:alphaModFix/>
          </a:blip>
          <a:srcRect/>
          <a:stretch/>
        </p:blipFill>
        <p:spPr>
          <a:xfrm>
            <a:off x="6368940" y="4673500"/>
            <a:ext cx="400268" cy="430018"/>
          </a:xfrm>
          <a:prstGeom prst="rect">
            <a:avLst/>
          </a:prstGeom>
          <a:noFill/>
          <a:ln>
            <a:noFill/>
          </a:ln>
        </p:spPr>
      </p:pic>
      <p:pic>
        <p:nvPicPr>
          <p:cNvPr id="151" name="Shape 151"/>
          <p:cNvPicPr preferRelativeResize="0"/>
          <p:nvPr/>
        </p:nvPicPr>
        <p:blipFill rotWithShape="1">
          <a:blip r:embed="rId10">
            <a:alphaModFix/>
          </a:blip>
          <a:srcRect/>
          <a:stretch/>
        </p:blipFill>
        <p:spPr>
          <a:xfrm>
            <a:off x="5570690" y="4545714"/>
            <a:ext cx="789156" cy="597786"/>
          </a:xfrm>
          <a:prstGeom prst="rect">
            <a:avLst/>
          </a:prstGeom>
          <a:noFill/>
          <a:ln>
            <a:noFill/>
          </a:ln>
          <a:effectLst>
            <a:outerShdw blurRad="50800" dist="38100" dir="2700000" algn="tl" rotWithShape="0">
              <a:srgbClr val="000000">
                <a:alpha val="40000"/>
              </a:srgbClr>
            </a:outerShdw>
          </a:effectLst>
        </p:spPr>
      </p:pic>
      <p:pic>
        <p:nvPicPr>
          <p:cNvPr id="152" name="Shape 152"/>
          <p:cNvPicPr preferRelativeResize="0"/>
          <p:nvPr/>
        </p:nvPicPr>
        <p:blipFill rotWithShape="1">
          <a:blip r:embed="rId11">
            <a:alphaModFix/>
          </a:blip>
          <a:srcRect/>
          <a:stretch/>
        </p:blipFill>
        <p:spPr>
          <a:xfrm flipH="1">
            <a:off x="5652589" y="2672281"/>
            <a:ext cx="3001398" cy="2251049"/>
          </a:xfrm>
          <a:prstGeom prst="rect">
            <a:avLst/>
          </a:prstGeom>
          <a:noFill/>
          <a:ln>
            <a:noFill/>
          </a:ln>
          <a:effectLst>
            <a:outerShdw blurRad="50800" dist="38100" dir="2700000" algn="tl" rotWithShape="0">
              <a:srgbClr val="000000">
                <a:alpha val="40000"/>
              </a:srgbClr>
            </a:outerShdw>
          </a:effectLst>
        </p:spPr>
      </p:pic>
      <p:pic>
        <p:nvPicPr>
          <p:cNvPr id="153" name="Shape 153"/>
          <p:cNvPicPr preferRelativeResize="0"/>
          <p:nvPr/>
        </p:nvPicPr>
        <p:blipFill rotWithShape="1">
          <a:blip r:embed="rId12">
            <a:alphaModFix/>
          </a:blip>
          <a:srcRect/>
          <a:stretch/>
        </p:blipFill>
        <p:spPr>
          <a:xfrm rot="181998">
            <a:off x="4586068" y="4524375"/>
            <a:ext cx="1276653" cy="797908"/>
          </a:xfrm>
          <a:prstGeom prst="rect">
            <a:avLst/>
          </a:prstGeom>
          <a:noFill/>
          <a:ln>
            <a:noFill/>
          </a:ln>
          <a:effectLst>
            <a:outerShdw blurRad="50800" dist="38100" dir="2700000" algn="tl" rotWithShape="0">
              <a:srgbClr val="000000">
                <a:alpha val="40000"/>
              </a:srgbClr>
            </a:outerShdw>
          </a:effectLst>
        </p:spPr>
      </p:pic>
      <p:sp>
        <p:nvSpPr>
          <p:cNvPr id="154" name="Shape 154"/>
          <p:cNvSpPr txBox="1"/>
          <p:nvPr/>
        </p:nvSpPr>
        <p:spPr>
          <a:xfrm>
            <a:off x="0" y="299933"/>
            <a:ext cx="5458800" cy="577200"/>
          </a:xfrm>
          <a:prstGeom prst="rect">
            <a:avLst/>
          </a:prstGeom>
          <a:blipFill rotWithShape="1">
            <a:blip r:embed="rId1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pic>
        <p:nvPicPr>
          <p:cNvPr id="155" name="Shape 155"/>
          <p:cNvPicPr preferRelativeResize="0"/>
          <p:nvPr/>
        </p:nvPicPr>
        <p:blipFill rotWithShape="1">
          <a:blip r:embed="rId14">
            <a:alphaModFix/>
          </a:blip>
          <a:srcRect/>
          <a:stretch/>
        </p:blipFill>
        <p:spPr>
          <a:xfrm>
            <a:off x="578324" y="981740"/>
            <a:ext cx="1151162" cy="1156976"/>
          </a:xfrm>
          <a:prstGeom prst="rect">
            <a:avLst/>
          </a:prstGeom>
          <a:noFill/>
          <a:ln>
            <a:noFill/>
          </a:ln>
        </p:spPr>
      </p:pic>
      <p:sp>
        <p:nvSpPr>
          <p:cNvPr id="156" name="Shape 156"/>
          <p:cNvSpPr/>
          <p:nvPr/>
        </p:nvSpPr>
        <p:spPr>
          <a:xfrm>
            <a:off x="2094917" y="1203051"/>
            <a:ext cx="5645400" cy="11772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1600" b="1" dirty="0">
                <a:solidFill>
                  <a:srgbClr val="666666"/>
                </a:solidFill>
                <a:latin typeface="Calibri"/>
                <a:ea typeface="Calibri"/>
                <a:cs typeface="Calibri"/>
                <a:sym typeface="Calibri"/>
              </a:rPr>
              <a:t>JE LEERT: </a:t>
            </a:r>
            <a:endParaRPr sz="1600" b="1" dirty="0">
              <a:solidFill>
                <a:srgbClr val="666666"/>
              </a:solidFill>
              <a:latin typeface="Calibri"/>
              <a:ea typeface="Calibri"/>
              <a:cs typeface="Calibri"/>
              <a:sym typeface="Calibri"/>
            </a:endParaRPr>
          </a:p>
          <a:p>
            <a:pPr marL="254000" marR="0" lvl="0" indent="-241300" algn="l" rtl="0">
              <a:spcBef>
                <a:spcPts val="0"/>
              </a:spcBef>
              <a:spcAft>
                <a:spcPts val="0"/>
              </a:spcAft>
              <a:buClr>
                <a:srgbClr val="73BE1E"/>
              </a:buClr>
              <a:buSzPts val="1600"/>
              <a:buFont typeface="Arial"/>
              <a:buChar char="•"/>
            </a:pPr>
            <a:r>
              <a:rPr lang="en-US" sz="1600" b="1" dirty="0">
                <a:solidFill>
                  <a:srgbClr val="73BE1E"/>
                </a:solidFill>
                <a:latin typeface="Calibri"/>
                <a:ea typeface="Calibri"/>
                <a:cs typeface="Calibri"/>
                <a:sym typeface="Calibri"/>
              </a:rPr>
              <a:t>twee </a:t>
            </a:r>
            <a:r>
              <a:rPr lang="en-US" sz="1600" b="1" dirty="0" err="1">
                <a:solidFill>
                  <a:srgbClr val="73BE1E"/>
                </a:solidFill>
                <a:latin typeface="Calibri"/>
                <a:ea typeface="Calibri"/>
                <a:cs typeface="Calibri"/>
                <a:sym typeface="Calibri"/>
              </a:rPr>
              <a:t>gevolgen</a:t>
            </a:r>
            <a:r>
              <a:rPr lang="en-US" sz="1600" b="1" dirty="0">
                <a:solidFill>
                  <a:srgbClr val="73BE1E"/>
                </a:solidFill>
                <a:latin typeface="Calibri"/>
                <a:ea typeface="Calibri"/>
                <a:cs typeface="Calibri"/>
                <a:sym typeface="Calibri"/>
              </a:rPr>
              <a:t> van </a:t>
            </a:r>
            <a:r>
              <a:rPr lang="en-US" sz="1600" b="1" dirty="0" err="1">
                <a:solidFill>
                  <a:srgbClr val="73BE1E"/>
                </a:solidFill>
                <a:latin typeface="Calibri"/>
                <a:ea typeface="Calibri"/>
                <a:cs typeface="Calibri"/>
                <a:sym typeface="Calibri"/>
              </a:rPr>
              <a:t>klimaatverandering</a:t>
            </a:r>
            <a:r>
              <a:rPr lang="en-US" sz="1600" b="1" dirty="0">
                <a:solidFill>
                  <a:srgbClr val="73BE1E"/>
                </a:solidFill>
                <a:latin typeface="Calibri"/>
                <a:ea typeface="Calibri"/>
                <a:cs typeface="Calibri"/>
                <a:sym typeface="Calibri"/>
              </a:rPr>
              <a:t> </a:t>
            </a:r>
            <a:r>
              <a:rPr lang="en-US" sz="1600" b="1" dirty="0" err="1">
                <a:solidFill>
                  <a:srgbClr val="73BE1E"/>
                </a:solidFill>
                <a:latin typeface="Calibri"/>
                <a:ea typeface="Calibri"/>
                <a:cs typeface="Calibri"/>
                <a:sym typeface="Calibri"/>
              </a:rPr>
              <a:t>voor</a:t>
            </a:r>
            <a:r>
              <a:rPr lang="en-US" sz="1600" b="1" dirty="0">
                <a:solidFill>
                  <a:srgbClr val="73BE1E"/>
                </a:solidFill>
                <a:latin typeface="Calibri"/>
                <a:ea typeface="Calibri"/>
                <a:cs typeface="Calibri"/>
                <a:sym typeface="Calibri"/>
              </a:rPr>
              <a:t> het </a:t>
            </a:r>
            <a:r>
              <a:rPr lang="en-US" sz="1600" b="1" dirty="0" err="1" smtClean="0">
                <a:solidFill>
                  <a:srgbClr val="73BE1E"/>
                </a:solidFill>
                <a:latin typeface="Calibri"/>
                <a:ea typeface="Calibri"/>
                <a:cs typeface="Calibri"/>
                <a:sym typeface="Calibri"/>
              </a:rPr>
              <a:t>oceaanleven</a:t>
            </a:r>
            <a:r>
              <a:rPr lang="en-US" sz="1600" b="1" dirty="0" smtClean="0">
                <a:solidFill>
                  <a:srgbClr val="73BE1E"/>
                </a:solidFill>
                <a:latin typeface="Calibri"/>
                <a:ea typeface="Calibri"/>
                <a:cs typeface="Calibri"/>
                <a:sym typeface="Calibri"/>
              </a:rPr>
              <a:t> </a:t>
            </a:r>
            <a:r>
              <a:rPr lang="en-US" sz="1600" b="1" dirty="0" err="1" smtClean="0">
                <a:solidFill>
                  <a:srgbClr val="73BE1E"/>
                </a:solidFill>
                <a:latin typeface="Calibri"/>
                <a:ea typeface="Calibri"/>
                <a:cs typeface="Calibri"/>
                <a:sym typeface="Calibri"/>
              </a:rPr>
              <a:t>kennen</a:t>
            </a:r>
            <a:endParaRPr sz="1600" b="1" dirty="0">
              <a:solidFill>
                <a:srgbClr val="73BE1E"/>
              </a:solidFill>
              <a:latin typeface="Calibri"/>
              <a:ea typeface="Calibri"/>
              <a:cs typeface="Calibri"/>
              <a:sym typeface="Calibri"/>
            </a:endParaRPr>
          </a:p>
          <a:p>
            <a:pPr marL="254000" marR="0" lvl="0" indent="-241300" algn="l" rtl="0">
              <a:spcBef>
                <a:spcPts val="0"/>
              </a:spcBef>
              <a:spcAft>
                <a:spcPts val="0"/>
              </a:spcAft>
              <a:buClr>
                <a:srgbClr val="73BE1E"/>
              </a:buClr>
              <a:buSzPts val="1600"/>
              <a:buFont typeface="Arial"/>
              <a:buChar char="•"/>
            </a:pPr>
            <a:r>
              <a:rPr lang="en-US" sz="1600" b="1" dirty="0">
                <a:solidFill>
                  <a:srgbClr val="73BE1E"/>
                </a:solidFill>
                <a:latin typeface="Calibri"/>
                <a:ea typeface="Calibri"/>
                <a:cs typeface="Calibri"/>
                <a:sym typeface="Calibri"/>
              </a:rPr>
              <a:t>wat </a:t>
            </a:r>
            <a:r>
              <a:rPr lang="en-US" sz="1600" b="1" dirty="0" err="1">
                <a:solidFill>
                  <a:srgbClr val="73BE1E"/>
                </a:solidFill>
                <a:latin typeface="Calibri"/>
                <a:ea typeface="Calibri"/>
                <a:cs typeface="Calibri"/>
                <a:sym typeface="Calibri"/>
              </a:rPr>
              <a:t>jij</a:t>
            </a:r>
            <a:r>
              <a:rPr lang="en-US" sz="1600" b="1" dirty="0">
                <a:solidFill>
                  <a:srgbClr val="73BE1E"/>
                </a:solidFill>
                <a:latin typeface="Calibri"/>
                <a:ea typeface="Calibri"/>
                <a:cs typeface="Calibri"/>
                <a:sym typeface="Calibri"/>
              </a:rPr>
              <a:t> </a:t>
            </a:r>
            <a:r>
              <a:rPr lang="en-US" sz="1600" b="1" dirty="0" err="1">
                <a:solidFill>
                  <a:srgbClr val="73BE1E"/>
                </a:solidFill>
                <a:latin typeface="Calibri"/>
                <a:ea typeface="Calibri"/>
                <a:cs typeface="Calibri"/>
                <a:sym typeface="Calibri"/>
              </a:rPr>
              <a:t>kan</a:t>
            </a:r>
            <a:r>
              <a:rPr lang="en-US" sz="1600" b="1" dirty="0">
                <a:solidFill>
                  <a:srgbClr val="73BE1E"/>
                </a:solidFill>
                <a:latin typeface="Calibri"/>
                <a:ea typeface="Calibri"/>
                <a:cs typeface="Calibri"/>
                <a:sym typeface="Calibri"/>
              </a:rPr>
              <a:t> </a:t>
            </a:r>
            <a:r>
              <a:rPr lang="en-US" sz="1600" b="1" dirty="0" err="1">
                <a:solidFill>
                  <a:srgbClr val="73BE1E"/>
                </a:solidFill>
                <a:latin typeface="Calibri"/>
                <a:ea typeface="Calibri"/>
                <a:cs typeface="Calibri"/>
                <a:sym typeface="Calibri"/>
              </a:rPr>
              <a:t>doen</a:t>
            </a:r>
            <a:r>
              <a:rPr lang="en-US" sz="1600" b="1" dirty="0">
                <a:solidFill>
                  <a:srgbClr val="73BE1E"/>
                </a:solidFill>
                <a:latin typeface="Calibri"/>
                <a:ea typeface="Calibri"/>
                <a:cs typeface="Calibri"/>
                <a:sym typeface="Calibri"/>
              </a:rPr>
              <a:t> </a:t>
            </a:r>
            <a:r>
              <a:rPr lang="en-US" sz="1600" b="1" dirty="0" err="1">
                <a:solidFill>
                  <a:srgbClr val="73BE1E"/>
                </a:solidFill>
                <a:latin typeface="Calibri"/>
                <a:ea typeface="Calibri"/>
                <a:cs typeface="Calibri"/>
                <a:sym typeface="Calibri"/>
              </a:rPr>
              <a:t>tegen</a:t>
            </a:r>
            <a:r>
              <a:rPr lang="en-US" sz="1600" b="1" dirty="0">
                <a:solidFill>
                  <a:srgbClr val="73BE1E"/>
                </a:solidFill>
                <a:latin typeface="Calibri"/>
                <a:ea typeface="Calibri"/>
                <a:cs typeface="Calibri"/>
                <a:sym typeface="Calibri"/>
              </a:rPr>
              <a:t> </a:t>
            </a:r>
            <a:r>
              <a:rPr lang="en-US" sz="1600" b="1" dirty="0" err="1">
                <a:solidFill>
                  <a:srgbClr val="73BE1E"/>
                </a:solidFill>
                <a:latin typeface="Calibri"/>
                <a:ea typeface="Calibri"/>
                <a:cs typeface="Calibri"/>
                <a:sym typeface="Calibri"/>
              </a:rPr>
              <a:t>klimaatverandering</a:t>
            </a:r>
            <a:endParaRPr sz="1600" b="1" dirty="0">
              <a:solidFill>
                <a:srgbClr val="73BE1E"/>
              </a:solidFill>
              <a:latin typeface="Calibri"/>
              <a:ea typeface="Calibri"/>
              <a:cs typeface="Calibri"/>
              <a:sym typeface="Calibri"/>
            </a:endParaRPr>
          </a:p>
        </p:txBody>
      </p:sp>
      <p:pic>
        <p:nvPicPr>
          <p:cNvPr id="157" name="Shape 157"/>
          <p:cNvPicPr preferRelativeResize="0"/>
          <p:nvPr/>
        </p:nvPicPr>
        <p:blipFill rotWithShape="1">
          <a:blip r:embed="rId15">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sp>
        <p:nvSpPr>
          <p:cNvPr id="164" name="Shape 164"/>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65" name="Shape 16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66" name="Shape 166" descr="Schooltv: CO2 en het broeikaseffect - Broeikasgassen zorgen voor klimaatverandering - Google Chrome">
            <a:hlinkClick r:id="rId4"/>
          </p:cNvPr>
          <p:cNvPicPr preferRelativeResize="0"/>
          <p:nvPr/>
        </p:nvPicPr>
        <p:blipFill rotWithShape="1">
          <a:blip r:embed="rId5">
            <a:alphaModFix/>
          </a:blip>
          <a:srcRect l="15470" t="34850" r="33998" b="2634"/>
          <a:stretch/>
        </p:blipFill>
        <p:spPr>
          <a:xfrm>
            <a:off x="1612891" y="946941"/>
            <a:ext cx="5957888" cy="3968241"/>
          </a:xfrm>
          <a:prstGeom prst="rect">
            <a:avLst/>
          </a:prstGeom>
          <a:noFill/>
          <a:ln>
            <a:noFill/>
          </a:ln>
        </p:spPr>
      </p:pic>
      <p:pic>
        <p:nvPicPr>
          <p:cNvPr id="167" name="Shape 167"/>
          <p:cNvPicPr preferRelativeResize="0"/>
          <p:nvPr/>
        </p:nvPicPr>
        <p:blipFill rotWithShape="1">
          <a:blip r:embed="rId6">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p:nvPr/>
        </p:nvSpPr>
        <p:spPr>
          <a:xfrm>
            <a:off x="0" y="299933"/>
            <a:ext cx="54990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sp>
        <p:nvSpPr>
          <p:cNvPr id="174" name="Shape 174"/>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75" name="Shape 175"/>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76" name="Shape 176"/>
          <p:cNvSpPr txBox="1"/>
          <p:nvPr/>
        </p:nvSpPr>
        <p:spPr>
          <a:xfrm>
            <a:off x="968300" y="2183525"/>
            <a:ext cx="7230300" cy="1820100"/>
          </a:xfrm>
          <a:prstGeom prst="rect">
            <a:avLst/>
          </a:prstGeom>
          <a:noFill/>
          <a:ln>
            <a:noFill/>
          </a:ln>
        </p:spPr>
        <p:txBody>
          <a:bodyPr spcFirstLastPara="1" wrap="square" lIns="68575" tIns="34275" rIns="68575" bIns="34275" anchor="t" anchorCtr="0">
            <a:noAutofit/>
          </a:bodyPr>
          <a:lstStyle/>
          <a:p>
            <a:pPr marL="558800" marR="0" lvl="0" indent="-495300" algn="l" rtl="0">
              <a:spcBef>
                <a:spcPts val="0"/>
              </a:spcBef>
              <a:spcAft>
                <a:spcPts val="0"/>
              </a:spcAft>
              <a:buClr>
                <a:srgbClr val="999999"/>
              </a:buClr>
              <a:buSzPts val="1800"/>
              <a:buFont typeface="Calibri"/>
              <a:buAutoNum type="arabicPeriod"/>
            </a:pPr>
            <a:r>
              <a:rPr lang="en-US" sz="1800">
                <a:solidFill>
                  <a:srgbClr val="999999"/>
                </a:solidFill>
                <a:latin typeface="Calibri"/>
                <a:ea typeface="Calibri"/>
                <a:cs typeface="Calibri"/>
                <a:sym typeface="Calibri"/>
              </a:rPr>
              <a:t>Opwarming van de aarde zorgt voor opwarming van de oceaan. </a:t>
            </a:r>
            <a:endParaRPr sz="1800">
              <a:solidFill>
                <a:srgbClr val="999999"/>
              </a:solidFill>
            </a:endParaRPr>
          </a:p>
          <a:p>
            <a:pPr marL="558800" marR="0" lvl="0" indent="-495300" algn="l" rtl="0">
              <a:spcBef>
                <a:spcPts val="0"/>
              </a:spcBef>
              <a:spcAft>
                <a:spcPts val="0"/>
              </a:spcAft>
              <a:buClr>
                <a:srgbClr val="999999"/>
              </a:buClr>
              <a:buSzPts val="1800"/>
              <a:buFont typeface="Calibri"/>
              <a:buAutoNum type="arabicPeriod"/>
            </a:pPr>
            <a:r>
              <a:rPr lang="en-US" sz="1800">
                <a:solidFill>
                  <a:srgbClr val="999999"/>
                </a:solidFill>
                <a:latin typeface="Calibri"/>
                <a:ea typeface="Calibri"/>
                <a:cs typeface="Calibri"/>
                <a:sym typeface="Calibri"/>
              </a:rPr>
              <a:t>Meer CO2 in de lucht betekent ook meer CO2 in de oceaan. </a:t>
            </a:r>
            <a:endParaRPr sz="1800">
              <a:solidFill>
                <a:srgbClr val="999999"/>
              </a:solidFill>
              <a:latin typeface="Calibri"/>
              <a:ea typeface="Calibri"/>
              <a:cs typeface="Calibri"/>
              <a:sym typeface="Calibri"/>
            </a:endParaRPr>
          </a:p>
          <a:p>
            <a:pPr marL="0" marR="0" lvl="0" indent="0" algn="l" rtl="0">
              <a:spcBef>
                <a:spcPts val="0"/>
              </a:spcBef>
              <a:spcAft>
                <a:spcPts val="0"/>
              </a:spcAft>
              <a:buNone/>
            </a:pPr>
            <a:endParaRPr sz="1800">
              <a:solidFill>
                <a:srgbClr val="999999"/>
              </a:solidFill>
              <a:latin typeface="Calibri"/>
              <a:ea typeface="Calibri"/>
              <a:cs typeface="Calibri"/>
              <a:sym typeface="Calibri"/>
            </a:endParaRPr>
          </a:p>
        </p:txBody>
      </p:sp>
      <p:sp>
        <p:nvSpPr>
          <p:cNvPr id="177" name="Shape 177"/>
          <p:cNvSpPr txBox="1"/>
          <p:nvPr/>
        </p:nvSpPr>
        <p:spPr>
          <a:xfrm rot="-134145">
            <a:off x="3443031" y="3969907"/>
            <a:ext cx="7551649" cy="485168"/>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2000">
                <a:solidFill>
                  <a:srgbClr val="73BE1E"/>
                </a:solidFill>
                <a:latin typeface="Caveat"/>
                <a:ea typeface="Caveat"/>
                <a:cs typeface="Caveat"/>
                <a:sym typeface="Caveat"/>
              </a:rPr>
              <a:t>Aan het koraal zie je hoe het met de oceanen gaat… </a:t>
            </a:r>
            <a:endParaRPr sz="2000">
              <a:solidFill>
                <a:srgbClr val="73BE1E"/>
              </a:solidFill>
              <a:latin typeface="Caveat"/>
              <a:ea typeface="Caveat"/>
              <a:cs typeface="Caveat"/>
              <a:sym typeface="Caveat"/>
            </a:endParaRPr>
          </a:p>
        </p:txBody>
      </p:sp>
      <p:sp>
        <p:nvSpPr>
          <p:cNvPr id="178" name="Shape 178"/>
          <p:cNvSpPr/>
          <p:nvPr/>
        </p:nvSpPr>
        <p:spPr>
          <a:xfrm>
            <a:off x="494350" y="1360226"/>
            <a:ext cx="8424300" cy="6960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2200" b="1" dirty="0">
                <a:solidFill>
                  <a:srgbClr val="73BE1E"/>
                </a:solidFill>
                <a:latin typeface="Calibri"/>
                <a:ea typeface="Calibri"/>
                <a:cs typeface="Calibri"/>
                <a:sym typeface="Calibri"/>
              </a:rPr>
              <a:t>Wat is het </a:t>
            </a:r>
            <a:r>
              <a:rPr lang="en-US" sz="2200" b="1" dirty="0" err="1" smtClean="0">
                <a:solidFill>
                  <a:srgbClr val="73BE1E"/>
                </a:solidFill>
                <a:latin typeface="Calibri"/>
                <a:ea typeface="Calibri"/>
                <a:cs typeface="Calibri"/>
                <a:sym typeface="Calibri"/>
              </a:rPr>
              <a:t>gevolg</a:t>
            </a:r>
            <a:r>
              <a:rPr lang="en-US" sz="2200" b="1" dirty="0" smtClean="0">
                <a:solidFill>
                  <a:srgbClr val="73BE1E"/>
                </a:solidFill>
                <a:latin typeface="Calibri"/>
                <a:ea typeface="Calibri"/>
                <a:cs typeface="Calibri"/>
                <a:sym typeface="Calibri"/>
              </a:rPr>
              <a:t> </a:t>
            </a:r>
            <a:r>
              <a:rPr lang="en-US" sz="2200" b="1" dirty="0">
                <a:solidFill>
                  <a:srgbClr val="73BE1E"/>
                </a:solidFill>
                <a:latin typeface="Calibri"/>
                <a:ea typeface="Calibri"/>
                <a:cs typeface="Calibri"/>
                <a:sym typeface="Calibri"/>
              </a:rPr>
              <a:t>van </a:t>
            </a:r>
            <a:r>
              <a:rPr lang="en-US" sz="2200" b="1" dirty="0" err="1">
                <a:solidFill>
                  <a:srgbClr val="73BE1E"/>
                </a:solidFill>
                <a:latin typeface="Calibri"/>
                <a:ea typeface="Calibri"/>
                <a:cs typeface="Calibri"/>
                <a:sym typeface="Calibri"/>
              </a:rPr>
              <a:t>klimaatverandering</a:t>
            </a:r>
            <a:r>
              <a:rPr lang="en-US" sz="2200" b="1" dirty="0">
                <a:solidFill>
                  <a:srgbClr val="73BE1E"/>
                </a:solidFill>
                <a:latin typeface="Calibri"/>
                <a:ea typeface="Calibri"/>
                <a:cs typeface="Calibri"/>
                <a:sym typeface="Calibri"/>
              </a:rPr>
              <a:t> </a:t>
            </a:r>
            <a:r>
              <a:rPr lang="en-US" sz="2200" b="1" dirty="0" err="1">
                <a:solidFill>
                  <a:srgbClr val="73BE1E"/>
                </a:solidFill>
                <a:latin typeface="Calibri"/>
                <a:ea typeface="Calibri"/>
                <a:cs typeface="Calibri"/>
                <a:sym typeface="Calibri"/>
              </a:rPr>
              <a:t>voor</a:t>
            </a:r>
            <a:r>
              <a:rPr lang="en-US" sz="2200" b="1" dirty="0">
                <a:solidFill>
                  <a:srgbClr val="73BE1E"/>
                </a:solidFill>
                <a:latin typeface="Calibri"/>
                <a:ea typeface="Calibri"/>
                <a:cs typeface="Calibri"/>
                <a:sym typeface="Calibri"/>
              </a:rPr>
              <a:t> de </a:t>
            </a:r>
            <a:r>
              <a:rPr lang="en-US" sz="2200" b="1" dirty="0" err="1">
                <a:solidFill>
                  <a:srgbClr val="73BE1E"/>
                </a:solidFill>
                <a:latin typeface="Calibri"/>
                <a:ea typeface="Calibri"/>
                <a:cs typeface="Calibri"/>
                <a:sym typeface="Calibri"/>
              </a:rPr>
              <a:t>oceanen</a:t>
            </a:r>
            <a:r>
              <a:rPr lang="en-US" sz="2200" b="1" dirty="0">
                <a:solidFill>
                  <a:srgbClr val="73BE1E"/>
                </a:solidFill>
                <a:latin typeface="Calibri"/>
                <a:ea typeface="Calibri"/>
                <a:cs typeface="Calibri"/>
                <a:sym typeface="Calibri"/>
              </a:rPr>
              <a:t>?</a:t>
            </a:r>
            <a:endParaRPr sz="2200" b="1" dirty="0">
              <a:solidFill>
                <a:srgbClr val="73BE1E"/>
              </a:solidFill>
              <a:latin typeface="Calibri"/>
              <a:ea typeface="Calibri"/>
              <a:cs typeface="Calibri"/>
              <a:sym typeface="Calibri"/>
            </a:endParaRPr>
          </a:p>
        </p:txBody>
      </p:sp>
      <p:pic>
        <p:nvPicPr>
          <p:cNvPr id="179" name="Shape 179"/>
          <p:cNvPicPr preferRelativeResize="0"/>
          <p:nvPr/>
        </p:nvPicPr>
        <p:blipFill rotWithShape="1">
          <a:blip r:embed="rId4">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Shape 185"/>
          <p:cNvPicPr preferRelativeResize="0"/>
          <p:nvPr/>
        </p:nvPicPr>
        <p:blipFill rotWithShape="1">
          <a:blip r:embed="rId3">
            <a:alphaModFix/>
          </a:blip>
          <a:srcRect/>
          <a:stretch/>
        </p:blipFill>
        <p:spPr>
          <a:xfrm>
            <a:off x="0" y="257176"/>
            <a:ext cx="9144001" cy="4983233"/>
          </a:xfrm>
          <a:prstGeom prst="rect">
            <a:avLst/>
          </a:prstGeom>
          <a:noFill/>
          <a:ln>
            <a:noFill/>
          </a:ln>
        </p:spPr>
      </p:pic>
      <p:sp>
        <p:nvSpPr>
          <p:cNvPr id="186" name="Shape 186"/>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187" name="Shape 187"/>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8" name="Shape 188"/>
          <p:cNvPicPr preferRelativeResize="0"/>
          <p:nvPr/>
        </p:nvPicPr>
        <p:blipFill rotWithShape="1">
          <a:blip r:embed="rId4">
            <a:alphaModFix/>
          </a:blip>
          <a:srcRect/>
          <a:stretch/>
        </p:blipFill>
        <p:spPr>
          <a:xfrm>
            <a:off x="578324" y="372140"/>
            <a:ext cx="1151162" cy="1156976"/>
          </a:xfrm>
          <a:prstGeom prst="rect">
            <a:avLst/>
          </a:prstGeom>
          <a:noFill/>
          <a:ln>
            <a:noFill/>
          </a:ln>
        </p:spPr>
      </p:pic>
      <p:grpSp>
        <p:nvGrpSpPr>
          <p:cNvPr id="189" name="Shape 189"/>
          <p:cNvGrpSpPr/>
          <p:nvPr/>
        </p:nvGrpSpPr>
        <p:grpSpPr>
          <a:xfrm>
            <a:off x="780976" y="190900"/>
            <a:ext cx="8662396" cy="8469719"/>
            <a:chOff x="1041301" y="1"/>
            <a:chExt cx="11549861" cy="11550142"/>
          </a:xfrm>
        </p:grpSpPr>
        <p:pic>
          <p:nvPicPr>
            <p:cNvPr id="190" name="Shape 190"/>
            <p:cNvPicPr preferRelativeResize="0"/>
            <p:nvPr/>
          </p:nvPicPr>
          <p:blipFill rotWithShape="1">
            <a:blip r:embed="rId5">
              <a:alphaModFix/>
            </a:blip>
            <a:srcRect/>
            <a:stretch/>
          </p:blipFill>
          <p:spPr>
            <a:xfrm rot="2715080">
              <a:off x="2721338" y="1702802"/>
              <a:ext cx="8189787" cy="8144539"/>
            </a:xfrm>
            <a:prstGeom prst="rect">
              <a:avLst/>
            </a:prstGeom>
            <a:noFill/>
            <a:ln>
              <a:noFill/>
            </a:ln>
          </p:spPr>
        </p:pic>
        <p:pic>
          <p:nvPicPr>
            <p:cNvPr id="191" name="Shape 191"/>
            <p:cNvPicPr preferRelativeResize="0"/>
            <p:nvPr/>
          </p:nvPicPr>
          <p:blipFill rotWithShape="1">
            <a:blip r:embed="rId6">
              <a:alphaModFix/>
            </a:blip>
            <a:srcRect/>
            <a:stretch/>
          </p:blipFill>
          <p:spPr>
            <a:xfrm>
              <a:off x="4494828" y="1283287"/>
              <a:ext cx="4681625" cy="4690836"/>
            </a:xfrm>
            <a:prstGeom prst="ellipse">
              <a:avLst/>
            </a:prstGeom>
            <a:noFill/>
            <a:ln>
              <a:noFill/>
            </a:ln>
          </p:spPr>
        </p:pic>
      </p:grpSp>
      <p:grpSp>
        <p:nvGrpSpPr>
          <p:cNvPr id="192" name="Shape 192"/>
          <p:cNvGrpSpPr/>
          <p:nvPr/>
        </p:nvGrpSpPr>
        <p:grpSpPr>
          <a:xfrm>
            <a:off x="-1525717" y="1942766"/>
            <a:ext cx="4844637" cy="4864103"/>
            <a:chOff x="-327664" y="3779470"/>
            <a:chExt cx="4783881" cy="4803104"/>
          </a:xfrm>
        </p:grpSpPr>
        <p:pic>
          <p:nvPicPr>
            <p:cNvPr id="193" name="Shape 193"/>
            <p:cNvPicPr preferRelativeResize="0"/>
            <p:nvPr/>
          </p:nvPicPr>
          <p:blipFill rotWithShape="1">
            <a:blip r:embed="rId7">
              <a:alphaModFix/>
            </a:blip>
            <a:srcRect l="5456" r="25760"/>
            <a:stretch/>
          </p:blipFill>
          <p:spPr>
            <a:xfrm>
              <a:off x="1754837" y="4250442"/>
              <a:ext cx="2457309" cy="2425148"/>
            </a:xfrm>
            <a:prstGeom prst="ellipse">
              <a:avLst/>
            </a:prstGeom>
            <a:noFill/>
            <a:ln>
              <a:noFill/>
            </a:ln>
          </p:spPr>
        </p:pic>
        <p:pic>
          <p:nvPicPr>
            <p:cNvPr id="194" name="Shape 194"/>
            <p:cNvPicPr preferRelativeResize="0"/>
            <p:nvPr/>
          </p:nvPicPr>
          <p:blipFill rotWithShape="1">
            <a:blip r:embed="rId5">
              <a:alphaModFix/>
            </a:blip>
            <a:srcRect/>
            <a:stretch/>
          </p:blipFill>
          <p:spPr>
            <a:xfrm rot="5946308">
              <a:off x="-33566" y="4094770"/>
              <a:ext cx="4195686" cy="4172503"/>
            </a:xfrm>
            <a:prstGeom prst="rect">
              <a:avLst/>
            </a:prstGeom>
            <a:noFill/>
            <a:ln>
              <a:noFill/>
            </a:ln>
          </p:spPr>
        </p:pic>
      </p:grpSp>
      <p:pic>
        <p:nvPicPr>
          <p:cNvPr id="195" name="Shape 195"/>
          <p:cNvPicPr preferRelativeResize="0"/>
          <p:nvPr/>
        </p:nvPicPr>
        <p:blipFill rotWithShape="1">
          <a:blip r:embed="rId8">
            <a:alphaModFix/>
          </a:blip>
          <a:srcRect l="3653" t="84384" r="83581" b="5255"/>
          <a:stretch/>
        </p:blipFill>
        <p:spPr>
          <a:xfrm>
            <a:off x="5447427" y="2128632"/>
            <a:ext cx="1059300" cy="1045200"/>
          </a:xfrm>
          <a:prstGeom prst="ellipse">
            <a:avLst/>
          </a:prstGeom>
          <a:noFill/>
          <a:ln>
            <a:noFill/>
          </a:ln>
        </p:spPr>
      </p:pic>
      <p:pic>
        <p:nvPicPr>
          <p:cNvPr id="196" name="Shape 196"/>
          <p:cNvPicPr preferRelativeResize="0"/>
          <p:nvPr/>
        </p:nvPicPr>
        <p:blipFill rotWithShape="1">
          <a:blip r:embed="rId8">
            <a:alphaModFix/>
          </a:blip>
          <a:srcRect l="3566" t="71460" r="83653" b="18170"/>
          <a:stretch/>
        </p:blipFill>
        <p:spPr>
          <a:xfrm>
            <a:off x="4534084" y="1412723"/>
            <a:ext cx="1046700" cy="1032300"/>
          </a:xfrm>
          <a:prstGeom prst="ellipse">
            <a:avLst/>
          </a:prstGeom>
          <a:noFill/>
          <a:ln>
            <a:noFill/>
          </a:ln>
        </p:spPr>
      </p:pic>
      <p:pic>
        <p:nvPicPr>
          <p:cNvPr id="197" name="Shape 197"/>
          <p:cNvPicPr preferRelativeResize="0"/>
          <p:nvPr/>
        </p:nvPicPr>
        <p:blipFill rotWithShape="1">
          <a:blip r:embed="rId8">
            <a:alphaModFix/>
          </a:blip>
          <a:srcRect l="3569" t="59048" r="83614" b="30594"/>
          <a:stretch/>
        </p:blipFill>
        <p:spPr>
          <a:xfrm>
            <a:off x="3569531" y="2216202"/>
            <a:ext cx="1028700" cy="1010700"/>
          </a:xfrm>
          <a:prstGeom prst="ellipse">
            <a:avLst/>
          </a:prstGeom>
          <a:noFill/>
          <a:ln>
            <a:noFill/>
          </a:ln>
        </p:spPr>
      </p:pic>
      <p:grpSp>
        <p:nvGrpSpPr>
          <p:cNvPr id="198" name="Shape 198"/>
          <p:cNvGrpSpPr/>
          <p:nvPr/>
        </p:nvGrpSpPr>
        <p:grpSpPr>
          <a:xfrm>
            <a:off x="3687944" y="1387082"/>
            <a:ext cx="1241993" cy="1036269"/>
            <a:chOff x="4917259" y="1849442"/>
            <a:chExt cx="1655991" cy="1381692"/>
          </a:xfrm>
        </p:grpSpPr>
        <p:pic>
          <p:nvPicPr>
            <p:cNvPr id="199" name="Shape 199"/>
            <p:cNvPicPr preferRelativeResize="0"/>
            <p:nvPr/>
          </p:nvPicPr>
          <p:blipFill rotWithShape="1">
            <a:blip r:embed="rId9">
              <a:alphaModFix/>
            </a:blip>
            <a:srcRect/>
            <a:stretch/>
          </p:blipFill>
          <p:spPr>
            <a:xfrm rot="1729969">
              <a:off x="5012005" y="2155333"/>
              <a:ext cx="1466498" cy="769911"/>
            </a:xfrm>
            <a:prstGeom prst="rect">
              <a:avLst/>
            </a:prstGeom>
            <a:noFill/>
            <a:ln>
              <a:noFill/>
            </a:ln>
          </p:spPr>
        </p:pic>
        <p:pic>
          <p:nvPicPr>
            <p:cNvPr id="200" name="Shape 200"/>
            <p:cNvPicPr preferRelativeResize="0"/>
            <p:nvPr/>
          </p:nvPicPr>
          <p:blipFill rotWithShape="1">
            <a:blip r:embed="rId10">
              <a:alphaModFix/>
            </a:blip>
            <a:srcRect/>
            <a:stretch/>
          </p:blipFill>
          <p:spPr>
            <a:xfrm>
              <a:off x="5295193" y="2123994"/>
              <a:ext cx="151039" cy="622832"/>
            </a:xfrm>
            <a:prstGeom prst="rect">
              <a:avLst/>
            </a:prstGeom>
            <a:noFill/>
            <a:ln>
              <a:noFill/>
            </a:ln>
          </p:spPr>
        </p:pic>
      </p:grpSp>
      <p:grpSp>
        <p:nvGrpSpPr>
          <p:cNvPr id="201" name="Shape 201"/>
          <p:cNvGrpSpPr/>
          <p:nvPr/>
        </p:nvGrpSpPr>
        <p:grpSpPr>
          <a:xfrm>
            <a:off x="5335073" y="1309919"/>
            <a:ext cx="1074061" cy="1238508"/>
            <a:chOff x="7113431" y="1746559"/>
            <a:chExt cx="1432081" cy="1651344"/>
          </a:xfrm>
        </p:grpSpPr>
        <p:pic>
          <p:nvPicPr>
            <p:cNvPr id="202" name="Shape 202"/>
            <p:cNvPicPr preferRelativeResize="0"/>
            <p:nvPr/>
          </p:nvPicPr>
          <p:blipFill rotWithShape="1">
            <a:blip r:embed="rId9">
              <a:alphaModFix/>
            </a:blip>
            <a:srcRect/>
            <a:stretch/>
          </p:blipFill>
          <p:spPr>
            <a:xfrm rot="7328386">
              <a:off x="7096223" y="2187275"/>
              <a:ext cx="1466498" cy="769911"/>
            </a:xfrm>
            <a:prstGeom prst="rect">
              <a:avLst/>
            </a:prstGeom>
            <a:noFill/>
            <a:ln>
              <a:noFill/>
            </a:ln>
          </p:spPr>
        </p:pic>
        <p:pic>
          <p:nvPicPr>
            <p:cNvPr id="203" name="Shape 203"/>
            <p:cNvPicPr preferRelativeResize="0"/>
            <p:nvPr/>
          </p:nvPicPr>
          <p:blipFill rotWithShape="1">
            <a:blip r:embed="rId11">
              <a:alphaModFix/>
            </a:blip>
            <a:srcRect r="27252"/>
            <a:stretch/>
          </p:blipFill>
          <p:spPr>
            <a:xfrm>
              <a:off x="7833931" y="1966636"/>
              <a:ext cx="412782" cy="391487"/>
            </a:xfrm>
            <a:prstGeom prst="ellipse">
              <a:avLst/>
            </a:prstGeom>
            <a:noFill/>
            <a:ln>
              <a:noFill/>
            </a:ln>
          </p:spPr>
        </p:pic>
      </p:grpSp>
      <p:grpSp>
        <p:nvGrpSpPr>
          <p:cNvPr id="204" name="Shape 204"/>
          <p:cNvGrpSpPr/>
          <p:nvPr/>
        </p:nvGrpSpPr>
        <p:grpSpPr>
          <a:xfrm>
            <a:off x="6280110" y="1888908"/>
            <a:ext cx="4185954" cy="3890321"/>
            <a:chOff x="9656646" y="4523874"/>
            <a:chExt cx="3037923" cy="3021139"/>
          </a:xfrm>
        </p:grpSpPr>
        <p:pic>
          <p:nvPicPr>
            <p:cNvPr id="205" name="Shape 205"/>
            <p:cNvPicPr preferRelativeResize="0"/>
            <p:nvPr/>
          </p:nvPicPr>
          <p:blipFill rotWithShape="1">
            <a:blip r:embed="rId12">
              <a:alphaModFix/>
            </a:blip>
            <a:srcRect l="30302" r="5901"/>
            <a:stretch/>
          </p:blipFill>
          <p:spPr>
            <a:xfrm>
              <a:off x="9656646" y="4523874"/>
              <a:ext cx="1854865" cy="1816768"/>
            </a:xfrm>
            <a:prstGeom prst="ellipse">
              <a:avLst/>
            </a:prstGeom>
            <a:noFill/>
            <a:ln>
              <a:noFill/>
            </a:ln>
          </p:spPr>
        </p:pic>
        <p:pic>
          <p:nvPicPr>
            <p:cNvPr id="206" name="Shape 206"/>
            <p:cNvPicPr preferRelativeResize="0"/>
            <p:nvPr/>
          </p:nvPicPr>
          <p:blipFill rotWithShape="1">
            <a:blip r:embed="rId5">
              <a:alphaModFix/>
            </a:blip>
            <a:srcRect/>
            <a:stretch/>
          </p:blipFill>
          <p:spPr>
            <a:xfrm>
              <a:off x="9656646" y="4523874"/>
              <a:ext cx="3037923" cy="3021139"/>
            </a:xfrm>
            <a:prstGeom prst="rect">
              <a:avLst/>
            </a:prstGeom>
            <a:noFill/>
            <a:ln>
              <a:noFill/>
            </a:ln>
          </p:spPr>
        </p:pic>
      </p:grpSp>
      <p:pic>
        <p:nvPicPr>
          <p:cNvPr id="207" name="Shape 207"/>
          <p:cNvPicPr preferRelativeResize="0"/>
          <p:nvPr/>
        </p:nvPicPr>
        <p:blipFill rotWithShape="1">
          <a:blip r:embed="rId13">
            <a:alphaModFix/>
          </a:blip>
          <a:srcRect/>
          <a:stretch/>
        </p:blipFill>
        <p:spPr>
          <a:xfrm>
            <a:off x="7707211" y="183074"/>
            <a:ext cx="1215203" cy="193051"/>
          </a:xfrm>
          <a:prstGeom prst="rect">
            <a:avLst/>
          </a:prstGeom>
          <a:noFill/>
          <a:ln>
            <a:noFill/>
          </a:ln>
        </p:spPr>
      </p:pic>
      <p:sp>
        <p:nvSpPr>
          <p:cNvPr id="208" name="Shape 208"/>
          <p:cNvSpPr txBox="1"/>
          <p:nvPr/>
        </p:nvSpPr>
        <p:spPr>
          <a:xfrm>
            <a:off x="44050" y="1412713"/>
            <a:ext cx="3519900" cy="759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b="1" dirty="0" err="1">
                <a:solidFill>
                  <a:srgbClr val="73BE1E"/>
                </a:solidFill>
                <a:latin typeface="Calibri"/>
                <a:ea typeface="Calibri"/>
                <a:cs typeface="Calibri"/>
                <a:sym typeface="Calibri"/>
              </a:rPr>
              <a:t>Algen</a:t>
            </a:r>
            <a:r>
              <a:rPr lang="en-US" b="1" dirty="0">
                <a:solidFill>
                  <a:srgbClr val="666666"/>
                </a:solidFill>
                <a:latin typeface="Calibri"/>
                <a:ea typeface="Calibri"/>
                <a:cs typeface="Calibri"/>
                <a:sym typeface="Calibri"/>
              </a:rPr>
              <a:t> </a:t>
            </a:r>
            <a:r>
              <a:rPr lang="en-US" b="1" dirty="0" err="1" smtClean="0">
                <a:solidFill>
                  <a:srgbClr val="666666"/>
                </a:solidFill>
                <a:latin typeface="Calibri"/>
                <a:ea typeface="Calibri"/>
                <a:cs typeface="Calibri"/>
                <a:sym typeface="Calibri"/>
              </a:rPr>
              <a:t>geven</a:t>
            </a:r>
            <a:r>
              <a:rPr lang="en-US" b="1" dirty="0" smtClean="0">
                <a:solidFill>
                  <a:srgbClr val="666666"/>
                </a:solidFill>
                <a:latin typeface="Calibri"/>
                <a:ea typeface="Calibri"/>
                <a:cs typeface="Calibri"/>
                <a:sym typeface="Calibri"/>
              </a:rPr>
              <a:t> </a:t>
            </a:r>
            <a:r>
              <a:rPr lang="en-US" sz="2000" b="1" dirty="0" err="1">
                <a:solidFill>
                  <a:srgbClr val="C27BA0"/>
                </a:solidFill>
                <a:latin typeface="Calibri"/>
                <a:ea typeface="Calibri"/>
                <a:cs typeface="Calibri"/>
                <a:sym typeface="Calibri"/>
              </a:rPr>
              <a:t>koraal</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voeding</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suikers</a:t>
            </a:r>
            <a:r>
              <a:rPr lang="en-US" b="1" dirty="0">
                <a:solidFill>
                  <a:srgbClr val="666666"/>
                </a:solidFill>
                <a:latin typeface="Calibri"/>
                <a:ea typeface="Calibri"/>
                <a:cs typeface="Calibri"/>
                <a:sym typeface="Calibri"/>
              </a:rPr>
              <a:t>)</a:t>
            </a:r>
            <a:endParaRPr b="1" dirty="0">
              <a:solidFill>
                <a:srgbClr val="666666"/>
              </a:solidFill>
              <a:latin typeface="Calibri"/>
              <a:ea typeface="Calibri"/>
              <a:cs typeface="Calibri"/>
              <a:sym typeface="Calibri"/>
            </a:endParaRPr>
          </a:p>
          <a:p>
            <a:pPr marL="0" lvl="0" indent="0" rtl="0">
              <a:spcBef>
                <a:spcPts val="0"/>
              </a:spcBef>
              <a:spcAft>
                <a:spcPts val="0"/>
              </a:spcAft>
              <a:buNone/>
            </a:pPr>
            <a:endParaRPr b="1" dirty="0">
              <a:solidFill>
                <a:schemeClr val="accent6"/>
              </a:solidFill>
              <a:latin typeface="Calibri"/>
              <a:ea typeface="Calibri"/>
              <a:cs typeface="Calibri"/>
              <a:sym typeface="Calibri"/>
            </a:endParaRPr>
          </a:p>
          <a:p>
            <a:pPr marL="0" lvl="0" indent="0" rtl="0">
              <a:spcBef>
                <a:spcPts val="0"/>
              </a:spcBef>
              <a:spcAft>
                <a:spcPts val="0"/>
              </a:spcAft>
              <a:buNone/>
            </a:pPr>
            <a:endParaRPr b="1" dirty="0">
              <a:solidFill>
                <a:schemeClr val="accent6"/>
              </a:solidFill>
              <a:latin typeface="Calibri"/>
              <a:ea typeface="Calibri"/>
              <a:cs typeface="Calibri"/>
              <a:sym typeface="Calibri"/>
            </a:endParaRPr>
          </a:p>
          <a:p>
            <a:pPr marL="0" lvl="0" indent="0" rtl="0">
              <a:spcBef>
                <a:spcPts val="0"/>
              </a:spcBef>
              <a:spcAft>
                <a:spcPts val="0"/>
              </a:spcAft>
              <a:buNone/>
            </a:pPr>
            <a:endParaRPr b="1" dirty="0">
              <a:solidFill>
                <a:schemeClr val="accent6"/>
              </a:solidFill>
              <a:latin typeface="Calibri"/>
              <a:ea typeface="Calibri"/>
              <a:cs typeface="Calibri"/>
              <a:sym typeface="Calibri"/>
            </a:endParaRPr>
          </a:p>
        </p:txBody>
      </p:sp>
      <p:sp>
        <p:nvSpPr>
          <p:cNvPr id="209" name="Shape 209"/>
          <p:cNvSpPr txBox="1"/>
          <p:nvPr/>
        </p:nvSpPr>
        <p:spPr>
          <a:xfrm>
            <a:off x="2577975" y="311350"/>
            <a:ext cx="5052900" cy="670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b="1" dirty="0">
                <a:solidFill>
                  <a:srgbClr val="666666"/>
                </a:solidFill>
                <a:latin typeface="Calibri"/>
                <a:ea typeface="Calibri"/>
                <a:cs typeface="Calibri"/>
                <a:sym typeface="Calibri"/>
              </a:rPr>
              <a:t>Door</a:t>
            </a:r>
            <a:r>
              <a:rPr lang="en-US" sz="2000" b="1" dirty="0" smtClean="0">
                <a:solidFill>
                  <a:srgbClr val="F1C232"/>
                </a:solidFill>
                <a:latin typeface="Calibri"/>
                <a:ea typeface="Calibri"/>
                <a:cs typeface="Calibri"/>
                <a:sym typeface="Calibri"/>
              </a:rPr>
              <a:t> </a:t>
            </a:r>
            <a:r>
              <a:rPr lang="en-US" sz="2000" b="1" dirty="0" err="1" smtClean="0">
                <a:solidFill>
                  <a:srgbClr val="F1C232"/>
                </a:solidFill>
                <a:latin typeface="Calibri"/>
                <a:ea typeface="Calibri"/>
                <a:cs typeface="Calibri"/>
                <a:sym typeface="Calibri"/>
              </a:rPr>
              <a:t>Warmte</a:t>
            </a:r>
            <a:r>
              <a:rPr lang="en-US" sz="2000" b="1" dirty="0" smtClean="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laten</a:t>
            </a:r>
            <a:r>
              <a:rPr lang="en-US" b="1" dirty="0" smtClean="0">
                <a:solidFill>
                  <a:srgbClr val="666666"/>
                </a:solidFill>
                <a:latin typeface="Calibri"/>
                <a:ea typeface="Calibri"/>
                <a:cs typeface="Calibri"/>
                <a:sym typeface="Calibri"/>
              </a:rPr>
              <a:t> </a:t>
            </a:r>
            <a:r>
              <a:rPr lang="en-US" sz="2000" b="1" dirty="0" err="1">
                <a:solidFill>
                  <a:srgbClr val="73BE1E"/>
                </a:solidFill>
                <a:latin typeface="Calibri"/>
                <a:ea typeface="Calibri"/>
                <a:cs typeface="Calibri"/>
                <a:sym typeface="Calibri"/>
              </a:rPr>
              <a:t>Algen</a:t>
            </a:r>
            <a:r>
              <a:rPr lang="en-US" sz="2000" b="1" dirty="0">
                <a:solidFill>
                  <a:srgbClr val="73BE1E"/>
                </a:solidFill>
                <a:latin typeface="Calibri"/>
                <a:ea typeface="Calibri"/>
                <a:cs typeface="Calibri"/>
                <a:sym typeface="Calibri"/>
              </a:rPr>
              <a:t> </a:t>
            </a:r>
            <a:r>
              <a:rPr lang="en-US" b="1" dirty="0" err="1" smtClean="0">
                <a:solidFill>
                  <a:srgbClr val="666666"/>
                </a:solidFill>
                <a:latin typeface="Calibri"/>
                <a:ea typeface="Calibri"/>
                <a:cs typeface="Calibri"/>
                <a:sym typeface="Calibri"/>
              </a:rPr>
              <a:t>los</a:t>
            </a:r>
            <a:r>
              <a:rPr lang="en-US" b="1" dirty="0" smtClean="0">
                <a:solidFill>
                  <a:srgbClr val="666666"/>
                </a:solidFill>
                <a:latin typeface="Calibri"/>
                <a:ea typeface="Calibri"/>
                <a:cs typeface="Calibri"/>
                <a:sym typeface="Calibri"/>
              </a:rPr>
              <a:t>. Het </a:t>
            </a:r>
            <a:r>
              <a:rPr lang="en-US" sz="2000" b="1" dirty="0" err="1" smtClean="0">
                <a:solidFill>
                  <a:srgbClr val="C27BA0"/>
                </a:solidFill>
                <a:latin typeface="Calibri"/>
                <a:ea typeface="Calibri"/>
                <a:cs typeface="Calibri"/>
                <a:sym typeface="Calibri"/>
              </a:rPr>
              <a:t>koraal</a:t>
            </a:r>
            <a:r>
              <a:rPr lang="en-US" sz="2000" b="1" dirty="0" smtClean="0">
                <a:solidFill>
                  <a:srgbClr val="C27BA0"/>
                </a:solidFill>
                <a:latin typeface="Calibri"/>
                <a:ea typeface="Calibri"/>
                <a:cs typeface="Calibri"/>
                <a:sym typeface="Calibri"/>
              </a:rPr>
              <a:t> </a:t>
            </a:r>
            <a:r>
              <a:rPr lang="en-US" b="1" dirty="0" err="1">
                <a:solidFill>
                  <a:srgbClr val="666666"/>
                </a:solidFill>
                <a:latin typeface="Calibri"/>
                <a:ea typeface="Calibri"/>
                <a:cs typeface="Calibri"/>
                <a:sym typeface="Calibri"/>
              </a:rPr>
              <a:t>krijgt</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geen</a:t>
            </a:r>
            <a:r>
              <a:rPr lang="en-US" b="1"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voeding</a:t>
            </a:r>
            <a:endParaRPr b="1" dirty="0">
              <a:solidFill>
                <a:srgbClr val="666666"/>
              </a:solidFill>
              <a:latin typeface="Calibri"/>
              <a:ea typeface="Calibri"/>
              <a:cs typeface="Calibri"/>
              <a:sym typeface="Calibri"/>
            </a:endParaRPr>
          </a:p>
          <a:p>
            <a:pPr marL="0" lvl="0" indent="0">
              <a:spcBef>
                <a:spcPts val="0"/>
              </a:spcBef>
              <a:spcAft>
                <a:spcPts val="0"/>
              </a:spcAft>
              <a:buNone/>
            </a:pPr>
            <a:endParaRPr dirty="0"/>
          </a:p>
        </p:txBody>
      </p:sp>
      <p:sp>
        <p:nvSpPr>
          <p:cNvPr id="210" name="Shape 210"/>
          <p:cNvSpPr txBox="1"/>
          <p:nvPr/>
        </p:nvSpPr>
        <p:spPr>
          <a:xfrm>
            <a:off x="6665393" y="1120302"/>
            <a:ext cx="3010500" cy="1095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dirty="0" err="1">
                <a:solidFill>
                  <a:srgbClr val="666666"/>
                </a:solidFill>
                <a:latin typeface="Calibri"/>
                <a:ea typeface="Calibri"/>
                <a:cs typeface="Calibri"/>
                <a:sym typeface="Calibri"/>
              </a:rPr>
              <a:t>Zonder</a:t>
            </a:r>
            <a:r>
              <a:rPr lang="en-US" b="1" dirty="0">
                <a:solidFill>
                  <a:srgbClr val="666666"/>
                </a:solidFill>
                <a:latin typeface="Calibri"/>
                <a:ea typeface="Calibri"/>
                <a:cs typeface="Calibri"/>
                <a:sym typeface="Calibri"/>
              </a:rPr>
              <a:t> </a:t>
            </a:r>
            <a:r>
              <a:rPr lang="en-US" b="1" dirty="0" err="1" smtClean="0">
                <a:solidFill>
                  <a:srgbClr val="666666"/>
                </a:solidFill>
                <a:latin typeface="Calibri"/>
                <a:ea typeface="Calibri"/>
                <a:cs typeface="Calibri"/>
                <a:sym typeface="Calibri"/>
              </a:rPr>
              <a:t>voeding</a:t>
            </a:r>
            <a:r>
              <a:rPr lang="en-US" b="1" dirty="0" smtClean="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sterft</a:t>
            </a:r>
            <a:r>
              <a:rPr lang="en-US" b="1" dirty="0">
                <a:solidFill>
                  <a:srgbClr val="666666"/>
                </a:solidFill>
                <a:latin typeface="Calibri"/>
                <a:ea typeface="Calibri"/>
                <a:cs typeface="Calibri"/>
                <a:sym typeface="Calibri"/>
              </a:rPr>
              <a:t> </a:t>
            </a:r>
            <a:r>
              <a:rPr lang="en-US" sz="2000" b="1" dirty="0" err="1" smtClean="0">
                <a:solidFill>
                  <a:srgbClr val="C27BA0"/>
                </a:solidFill>
                <a:latin typeface="Calibri"/>
                <a:ea typeface="Calibri"/>
                <a:cs typeface="Calibri"/>
                <a:sym typeface="Calibri"/>
              </a:rPr>
              <a:t>Koraal</a:t>
            </a:r>
            <a:endParaRPr dirty="0">
              <a:solidFill>
                <a:srgbClr val="6666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p:nvPr/>
        </p:nvSpPr>
        <p:spPr>
          <a:xfrm rot="5400000">
            <a:off x="8754440" y="4724566"/>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217" name="Shape 217"/>
          <p:cNvSpPr/>
          <p:nvPr/>
        </p:nvSpPr>
        <p:spPr>
          <a:xfrm rot="-5400000">
            <a:off x="68302" y="4653707"/>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18" name="Shape 218"/>
          <p:cNvPicPr preferRelativeResize="0"/>
          <p:nvPr/>
        </p:nvPicPr>
        <p:blipFill rotWithShape="1">
          <a:blip r:embed="rId3">
            <a:alphaModFix/>
          </a:blip>
          <a:srcRect/>
          <a:stretch/>
        </p:blipFill>
        <p:spPr>
          <a:xfrm>
            <a:off x="578324" y="1362740"/>
            <a:ext cx="1151162" cy="1156976"/>
          </a:xfrm>
          <a:prstGeom prst="rect">
            <a:avLst/>
          </a:prstGeom>
          <a:noFill/>
          <a:ln>
            <a:noFill/>
          </a:ln>
        </p:spPr>
      </p:pic>
      <p:pic>
        <p:nvPicPr>
          <p:cNvPr id="219" name="Shape 219"/>
          <p:cNvPicPr preferRelativeResize="0"/>
          <p:nvPr/>
        </p:nvPicPr>
        <p:blipFill rotWithShape="1">
          <a:blip r:embed="rId4">
            <a:alphaModFix/>
          </a:blip>
          <a:srcRect l="-683" r="18311" b="21832"/>
          <a:stretch/>
        </p:blipFill>
        <p:spPr>
          <a:xfrm>
            <a:off x="-75875" y="418239"/>
            <a:ext cx="9219878" cy="4734337"/>
          </a:xfrm>
          <a:prstGeom prst="rect">
            <a:avLst/>
          </a:prstGeom>
          <a:noFill/>
          <a:ln>
            <a:noFill/>
          </a:ln>
        </p:spPr>
      </p:pic>
      <p:grpSp>
        <p:nvGrpSpPr>
          <p:cNvPr id="220" name="Shape 220"/>
          <p:cNvGrpSpPr/>
          <p:nvPr/>
        </p:nvGrpSpPr>
        <p:grpSpPr>
          <a:xfrm>
            <a:off x="-803575" y="1318738"/>
            <a:ext cx="6891181" cy="7052395"/>
            <a:chOff x="-1667383" y="3627833"/>
            <a:chExt cx="4783881" cy="4803102"/>
          </a:xfrm>
        </p:grpSpPr>
        <p:pic>
          <p:nvPicPr>
            <p:cNvPr id="221" name="Shape 221"/>
            <p:cNvPicPr preferRelativeResize="0"/>
            <p:nvPr/>
          </p:nvPicPr>
          <p:blipFill rotWithShape="1">
            <a:blip r:embed="rId5">
              <a:alphaModFix/>
            </a:blip>
            <a:srcRect/>
            <a:stretch/>
          </p:blipFill>
          <p:spPr>
            <a:xfrm>
              <a:off x="477432" y="4085128"/>
              <a:ext cx="2455958" cy="2460790"/>
            </a:xfrm>
            <a:prstGeom prst="ellipse">
              <a:avLst/>
            </a:prstGeom>
            <a:noFill/>
            <a:ln>
              <a:noFill/>
            </a:ln>
          </p:spPr>
        </p:pic>
        <p:pic>
          <p:nvPicPr>
            <p:cNvPr id="222" name="Shape 222"/>
            <p:cNvPicPr preferRelativeResize="0"/>
            <p:nvPr/>
          </p:nvPicPr>
          <p:blipFill rotWithShape="1">
            <a:blip r:embed="rId6">
              <a:alphaModFix/>
            </a:blip>
            <a:srcRect/>
            <a:stretch/>
          </p:blipFill>
          <p:spPr>
            <a:xfrm rot="5946308">
              <a:off x="-1373285" y="3943132"/>
              <a:ext cx="4195685" cy="4172504"/>
            </a:xfrm>
            <a:prstGeom prst="rect">
              <a:avLst/>
            </a:prstGeom>
            <a:noFill/>
            <a:ln>
              <a:noFill/>
            </a:ln>
          </p:spPr>
        </p:pic>
      </p:grpSp>
      <p:pic>
        <p:nvPicPr>
          <p:cNvPr id="223" name="Shape 223"/>
          <p:cNvPicPr preferRelativeResize="0"/>
          <p:nvPr/>
        </p:nvPicPr>
        <p:blipFill rotWithShape="1">
          <a:blip r:embed="rId7">
            <a:alphaModFix/>
          </a:blip>
          <a:srcRect/>
          <a:stretch/>
        </p:blipFill>
        <p:spPr>
          <a:xfrm rot="344346">
            <a:off x="2367883" y="1279926"/>
            <a:ext cx="2033808" cy="822703"/>
          </a:xfrm>
          <a:prstGeom prst="rect">
            <a:avLst/>
          </a:prstGeom>
          <a:noFill/>
          <a:ln>
            <a:noFill/>
          </a:ln>
        </p:spPr>
      </p:pic>
      <p:pic>
        <p:nvPicPr>
          <p:cNvPr id="224" name="Shape 224"/>
          <p:cNvPicPr preferRelativeResize="0"/>
          <p:nvPr/>
        </p:nvPicPr>
        <p:blipFill rotWithShape="1">
          <a:blip r:embed="rId8">
            <a:alphaModFix/>
          </a:blip>
          <a:srcRect/>
          <a:stretch/>
        </p:blipFill>
        <p:spPr>
          <a:xfrm>
            <a:off x="4765347" y="1574453"/>
            <a:ext cx="411956" cy="411956"/>
          </a:xfrm>
          <a:prstGeom prst="rect">
            <a:avLst/>
          </a:prstGeom>
          <a:noFill/>
          <a:ln>
            <a:noFill/>
          </a:ln>
        </p:spPr>
      </p:pic>
      <p:pic>
        <p:nvPicPr>
          <p:cNvPr id="225" name="Shape 225"/>
          <p:cNvPicPr preferRelativeResize="0"/>
          <p:nvPr/>
        </p:nvPicPr>
        <p:blipFill rotWithShape="1">
          <a:blip r:embed="rId8">
            <a:alphaModFix/>
          </a:blip>
          <a:srcRect/>
          <a:stretch/>
        </p:blipFill>
        <p:spPr>
          <a:xfrm>
            <a:off x="6380191" y="2584932"/>
            <a:ext cx="411956" cy="411956"/>
          </a:xfrm>
          <a:prstGeom prst="rect">
            <a:avLst/>
          </a:prstGeom>
          <a:noFill/>
          <a:ln>
            <a:noFill/>
          </a:ln>
        </p:spPr>
      </p:pic>
      <p:pic>
        <p:nvPicPr>
          <p:cNvPr id="226" name="Shape 226"/>
          <p:cNvPicPr preferRelativeResize="0"/>
          <p:nvPr/>
        </p:nvPicPr>
        <p:blipFill rotWithShape="1">
          <a:blip r:embed="rId8">
            <a:alphaModFix/>
          </a:blip>
          <a:srcRect/>
          <a:stretch/>
        </p:blipFill>
        <p:spPr>
          <a:xfrm>
            <a:off x="8621084" y="2483420"/>
            <a:ext cx="411956" cy="411956"/>
          </a:xfrm>
          <a:prstGeom prst="rect">
            <a:avLst/>
          </a:prstGeom>
          <a:noFill/>
          <a:ln>
            <a:noFill/>
          </a:ln>
        </p:spPr>
      </p:pic>
      <p:pic>
        <p:nvPicPr>
          <p:cNvPr id="227" name="Shape 227"/>
          <p:cNvPicPr preferRelativeResize="0"/>
          <p:nvPr/>
        </p:nvPicPr>
        <p:blipFill rotWithShape="1">
          <a:blip r:embed="rId8">
            <a:alphaModFix/>
          </a:blip>
          <a:srcRect/>
          <a:stretch/>
        </p:blipFill>
        <p:spPr>
          <a:xfrm>
            <a:off x="280717" y="2519119"/>
            <a:ext cx="411956" cy="411956"/>
          </a:xfrm>
          <a:prstGeom prst="rect">
            <a:avLst/>
          </a:prstGeom>
          <a:noFill/>
          <a:ln>
            <a:noFill/>
          </a:ln>
        </p:spPr>
      </p:pic>
      <p:pic>
        <p:nvPicPr>
          <p:cNvPr id="228" name="Shape 228"/>
          <p:cNvPicPr preferRelativeResize="0"/>
          <p:nvPr/>
        </p:nvPicPr>
        <p:blipFill rotWithShape="1">
          <a:blip r:embed="rId8">
            <a:alphaModFix/>
          </a:blip>
          <a:srcRect/>
          <a:stretch/>
        </p:blipFill>
        <p:spPr>
          <a:xfrm>
            <a:off x="6905957" y="1553785"/>
            <a:ext cx="411956" cy="411956"/>
          </a:xfrm>
          <a:prstGeom prst="rect">
            <a:avLst/>
          </a:prstGeom>
          <a:noFill/>
          <a:ln>
            <a:noFill/>
          </a:ln>
        </p:spPr>
      </p:pic>
      <p:pic>
        <p:nvPicPr>
          <p:cNvPr id="229" name="Shape 229"/>
          <p:cNvPicPr preferRelativeResize="0"/>
          <p:nvPr/>
        </p:nvPicPr>
        <p:blipFill rotWithShape="1">
          <a:blip r:embed="rId9">
            <a:alphaModFix/>
          </a:blip>
          <a:srcRect/>
          <a:stretch/>
        </p:blipFill>
        <p:spPr>
          <a:xfrm>
            <a:off x="6761113" y="4748029"/>
            <a:ext cx="461170" cy="461170"/>
          </a:xfrm>
          <a:prstGeom prst="rect">
            <a:avLst/>
          </a:prstGeom>
          <a:noFill/>
          <a:ln>
            <a:noFill/>
          </a:ln>
        </p:spPr>
      </p:pic>
      <p:pic>
        <p:nvPicPr>
          <p:cNvPr id="230" name="Shape 230"/>
          <p:cNvPicPr preferRelativeResize="0"/>
          <p:nvPr/>
        </p:nvPicPr>
        <p:blipFill rotWithShape="1">
          <a:blip r:embed="rId9">
            <a:alphaModFix/>
          </a:blip>
          <a:srcRect/>
          <a:stretch/>
        </p:blipFill>
        <p:spPr>
          <a:xfrm>
            <a:off x="8196516" y="3544262"/>
            <a:ext cx="461170" cy="461170"/>
          </a:xfrm>
          <a:prstGeom prst="rect">
            <a:avLst/>
          </a:prstGeom>
          <a:noFill/>
          <a:ln>
            <a:noFill/>
          </a:ln>
        </p:spPr>
      </p:pic>
      <p:pic>
        <p:nvPicPr>
          <p:cNvPr id="231" name="Shape 231"/>
          <p:cNvPicPr preferRelativeResize="0"/>
          <p:nvPr/>
        </p:nvPicPr>
        <p:blipFill rotWithShape="1">
          <a:blip r:embed="rId9">
            <a:alphaModFix/>
          </a:blip>
          <a:srcRect/>
          <a:stretch/>
        </p:blipFill>
        <p:spPr>
          <a:xfrm>
            <a:off x="6281796" y="4052248"/>
            <a:ext cx="461170" cy="461170"/>
          </a:xfrm>
          <a:prstGeom prst="rect">
            <a:avLst/>
          </a:prstGeom>
          <a:noFill/>
          <a:ln>
            <a:noFill/>
          </a:ln>
        </p:spPr>
      </p:pic>
      <p:pic>
        <p:nvPicPr>
          <p:cNvPr id="232" name="Shape 232"/>
          <p:cNvPicPr preferRelativeResize="0"/>
          <p:nvPr/>
        </p:nvPicPr>
        <p:blipFill rotWithShape="1">
          <a:blip r:embed="rId9">
            <a:alphaModFix/>
          </a:blip>
          <a:srcRect/>
          <a:stretch/>
        </p:blipFill>
        <p:spPr>
          <a:xfrm>
            <a:off x="256109" y="4034652"/>
            <a:ext cx="461170" cy="461170"/>
          </a:xfrm>
          <a:prstGeom prst="rect">
            <a:avLst/>
          </a:prstGeom>
          <a:noFill/>
          <a:ln>
            <a:noFill/>
          </a:ln>
        </p:spPr>
      </p:pic>
      <p:pic>
        <p:nvPicPr>
          <p:cNvPr id="233" name="Shape 233"/>
          <p:cNvPicPr preferRelativeResize="0"/>
          <p:nvPr/>
        </p:nvPicPr>
        <p:blipFill rotWithShape="1">
          <a:blip r:embed="rId9">
            <a:alphaModFix/>
          </a:blip>
          <a:srcRect/>
          <a:stretch/>
        </p:blipFill>
        <p:spPr>
          <a:xfrm>
            <a:off x="6019463" y="5366848"/>
            <a:ext cx="461170" cy="461170"/>
          </a:xfrm>
          <a:prstGeom prst="rect">
            <a:avLst/>
          </a:prstGeom>
          <a:noFill/>
          <a:ln>
            <a:noFill/>
          </a:ln>
        </p:spPr>
      </p:pic>
      <p:pic>
        <p:nvPicPr>
          <p:cNvPr id="234" name="Shape 234"/>
          <p:cNvPicPr preferRelativeResize="0"/>
          <p:nvPr/>
        </p:nvPicPr>
        <p:blipFill rotWithShape="1">
          <a:blip r:embed="rId9">
            <a:alphaModFix/>
          </a:blip>
          <a:srcRect/>
          <a:stretch/>
        </p:blipFill>
        <p:spPr>
          <a:xfrm>
            <a:off x="1163734" y="4828812"/>
            <a:ext cx="461170" cy="461170"/>
          </a:xfrm>
          <a:prstGeom prst="rect">
            <a:avLst/>
          </a:prstGeom>
          <a:noFill/>
          <a:ln>
            <a:noFill/>
          </a:ln>
        </p:spPr>
      </p:pic>
      <p:pic>
        <p:nvPicPr>
          <p:cNvPr id="235" name="Shape 235"/>
          <p:cNvPicPr preferRelativeResize="0"/>
          <p:nvPr/>
        </p:nvPicPr>
        <p:blipFill rotWithShape="1">
          <a:blip r:embed="rId8">
            <a:alphaModFix/>
          </a:blip>
          <a:srcRect/>
          <a:stretch/>
        </p:blipFill>
        <p:spPr>
          <a:xfrm>
            <a:off x="5920246" y="1511330"/>
            <a:ext cx="411956" cy="411956"/>
          </a:xfrm>
          <a:prstGeom prst="rect">
            <a:avLst/>
          </a:prstGeom>
          <a:noFill/>
          <a:ln>
            <a:noFill/>
          </a:ln>
        </p:spPr>
      </p:pic>
      <p:pic>
        <p:nvPicPr>
          <p:cNvPr id="236" name="Shape 236"/>
          <p:cNvPicPr preferRelativeResize="0"/>
          <p:nvPr/>
        </p:nvPicPr>
        <p:blipFill rotWithShape="1">
          <a:blip r:embed="rId8">
            <a:alphaModFix/>
          </a:blip>
          <a:srcRect/>
          <a:stretch/>
        </p:blipFill>
        <p:spPr>
          <a:xfrm>
            <a:off x="87204" y="1565232"/>
            <a:ext cx="411956" cy="411956"/>
          </a:xfrm>
          <a:prstGeom prst="rect">
            <a:avLst/>
          </a:prstGeom>
          <a:noFill/>
          <a:ln>
            <a:noFill/>
          </a:ln>
        </p:spPr>
      </p:pic>
      <p:pic>
        <p:nvPicPr>
          <p:cNvPr id="237" name="Shape 237"/>
          <p:cNvPicPr preferRelativeResize="0"/>
          <p:nvPr/>
        </p:nvPicPr>
        <p:blipFill rotWithShape="1">
          <a:blip r:embed="rId8">
            <a:alphaModFix/>
          </a:blip>
          <a:srcRect/>
          <a:stretch/>
        </p:blipFill>
        <p:spPr>
          <a:xfrm>
            <a:off x="7723990" y="2313737"/>
            <a:ext cx="411956" cy="411956"/>
          </a:xfrm>
          <a:prstGeom prst="rect">
            <a:avLst/>
          </a:prstGeom>
          <a:noFill/>
          <a:ln>
            <a:noFill/>
          </a:ln>
        </p:spPr>
      </p:pic>
      <p:pic>
        <p:nvPicPr>
          <p:cNvPr id="238" name="Shape 238"/>
          <p:cNvPicPr preferRelativeResize="0"/>
          <p:nvPr/>
        </p:nvPicPr>
        <p:blipFill rotWithShape="1">
          <a:blip r:embed="rId8">
            <a:alphaModFix/>
          </a:blip>
          <a:srcRect/>
          <a:stretch/>
        </p:blipFill>
        <p:spPr>
          <a:xfrm>
            <a:off x="1798090" y="1455315"/>
            <a:ext cx="411956" cy="411956"/>
          </a:xfrm>
          <a:prstGeom prst="rect">
            <a:avLst/>
          </a:prstGeom>
          <a:noFill/>
          <a:ln>
            <a:noFill/>
          </a:ln>
        </p:spPr>
      </p:pic>
      <p:pic>
        <p:nvPicPr>
          <p:cNvPr id="239" name="Shape 239"/>
          <p:cNvPicPr preferRelativeResize="0"/>
          <p:nvPr/>
        </p:nvPicPr>
        <p:blipFill rotWithShape="1">
          <a:blip r:embed="rId8">
            <a:alphaModFix/>
          </a:blip>
          <a:srcRect/>
          <a:stretch/>
        </p:blipFill>
        <p:spPr>
          <a:xfrm>
            <a:off x="1639475" y="2222708"/>
            <a:ext cx="411956" cy="411956"/>
          </a:xfrm>
          <a:prstGeom prst="rect">
            <a:avLst/>
          </a:prstGeom>
          <a:noFill/>
          <a:ln>
            <a:noFill/>
          </a:ln>
        </p:spPr>
      </p:pic>
      <p:pic>
        <p:nvPicPr>
          <p:cNvPr id="240" name="Shape 240"/>
          <p:cNvPicPr preferRelativeResize="0"/>
          <p:nvPr/>
        </p:nvPicPr>
        <p:blipFill rotWithShape="1">
          <a:blip r:embed="rId9">
            <a:alphaModFix/>
          </a:blip>
          <a:srcRect/>
          <a:stretch/>
        </p:blipFill>
        <p:spPr>
          <a:xfrm>
            <a:off x="1101703" y="3435305"/>
            <a:ext cx="461170" cy="461170"/>
          </a:xfrm>
          <a:prstGeom prst="rect">
            <a:avLst/>
          </a:prstGeom>
          <a:noFill/>
          <a:ln>
            <a:noFill/>
          </a:ln>
        </p:spPr>
      </p:pic>
      <p:pic>
        <p:nvPicPr>
          <p:cNvPr id="241" name="Shape 241"/>
          <p:cNvPicPr preferRelativeResize="0"/>
          <p:nvPr/>
        </p:nvPicPr>
        <p:blipFill rotWithShape="1">
          <a:blip r:embed="rId9">
            <a:alphaModFix/>
          </a:blip>
          <a:srcRect/>
          <a:stretch/>
        </p:blipFill>
        <p:spPr>
          <a:xfrm>
            <a:off x="163341" y="5340336"/>
            <a:ext cx="461170" cy="461170"/>
          </a:xfrm>
          <a:prstGeom prst="rect">
            <a:avLst/>
          </a:prstGeom>
          <a:noFill/>
          <a:ln>
            <a:noFill/>
          </a:ln>
        </p:spPr>
      </p:pic>
      <p:pic>
        <p:nvPicPr>
          <p:cNvPr id="242" name="Shape 242"/>
          <p:cNvPicPr preferRelativeResize="0"/>
          <p:nvPr/>
        </p:nvPicPr>
        <p:blipFill rotWithShape="1">
          <a:blip r:embed="rId9">
            <a:alphaModFix/>
          </a:blip>
          <a:srcRect/>
          <a:stretch/>
        </p:blipFill>
        <p:spPr>
          <a:xfrm>
            <a:off x="1647072" y="3941690"/>
            <a:ext cx="461170" cy="461170"/>
          </a:xfrm>
          <a:prstGeom prst="rect">
            <a:avLst/>
          </a:prstGeom>
          <a:noFill/>
          <a:ln>
            <a:noFill/>
          </a:ln>
        </p:spPr>
      </p:pic>
      <p:pic>
        <p:nvPicPr>
          <p:cNvPr id="243" name="Shape 243"/>
          <p:cNvPicPr preferRelativeResize="0"/>
          <p:nvPr/>
        </p:nvPicPr>
        <p:blipFill rotWithShape="1">
          <a:blip r:embed="rId10">
            <a:alphaModFix/>
          </a:blip>
          <a:srcRect l="31738" t="17711" r="32536" b="17983"/>
          <a:stretch/>
        </p:blipFill>
        <p:spPr>
          <a:xfrm flipH="1">
            <a:off x="3087987" y="2728820"/>
            <a:ext cx="525497" cy="494998"/>
          </a:xfrm>
          <a:prstGeom prst="rect">
            <a:avLst/>
          </a:prstGeom>
          <a:noFill/>
          <a:ln>
            <a:noFill/>
          </a:ln>
        </p:spPr>
      </p:pic>
      <p:pic>
        <p:nvPicPr>
          <p:cNvPr id="244" name="Shape 244"/>
          <p:cNvPicPr preferRelativeResize="0"/>
          <p:nvPr/>
        </p:nvPicPr>
        <p:blipFill rotWithShape="1">
          <a:blip r:embed="rId10">
            <a:alphaModFix/>
          </a:blip>
          <a:srcRect l="31738" t="17711" r="32536" b="17983"/>
          <a:stretch/>
        </p:blipFill>
        <p:spPr>
          <a:xfrm flipH="1">
            <a:off x="3477334" y="3147933"/>
            <a:ext cx="525497" cy="494998"/>
          </a:xfrm>
          <a:prstGeom prst="rect">
            <a:avLst/>
          </a:prstGeom>
          <a:noFill/>
          <a:ln>
            <a:noFill/>
          </a:ln>
        </p:spPr>
      </p:pic>
      <p:pic>
        <p:nvPicPr>
          <p:cNvPr id="245" name="Shape 245"/>
          <p:cNvPicPr preferRelativeResize="0"/>
          <p:nvPr/>
        </p:nvPicPr>
        <p:blipFill rotWithShape="1">
          <a:blip r:embed="rId10">
            <a:alphaModFix/>
          </a:blip>
          <a:srcRect l="31738" t="17711" r="32536" b="17983"/>
          <a:stretch/>
        </p:blipFill>
        <p:spPr>
          <a:xfrm flipH="1">
            <a:off x="3037311" y="3765900"/>
            <a:ext cx="525497" cy="494998"/>
          </a:xfrm>
          <a:prstGeom prst="rect">
            <a:avLst/>
          </a:prstGeom>
          <a:noFill/>
          <a:ln>
            <a:noFill/>
          </a:ln>
        </p:spPr>
      </p:pic>
      <p:pic>
        <p:nvPicPr>
          <p:cNvPr id="246" name="Shape 246"/>
          <p:cNvPicPr preferRelativeResize="0"/>
          <p:nvPr/>
        </p:nvPicPr>
        <p:blipFill rotWithShape="1">
          <a:blip r:embed="rId10">
            <a:alphaModFix/>
          </a:blip>
          <a:srcRect l="31738" t="17711" r="32536" b="17983"/>
          <a:stretch/>
        </p:blipFill>
        <p:spPr>
          <a:xfrm flipH="1">
            <a:off x="2714890" y="3219536"/>
            <a:ext cx="525497" cy="494998"/>
          </a:xfrm>
          <a:prstGeom prst="rect">
            <a:avLst/>
          </a:prstGeom>
          <a:noFill/>
          <a:ln>
            <a:noFill/>
          </a:ln>
        </p:spPr>
      </p:pic>
      <p:pic>
        <p:nvPicPr>
          <p:cNvPr id="247" name="Shape 247"/>
          <p:cNvPicPr preferRelativeResize="0"/>
          <p:nvPr/>
        </p:nvPicPr>
        <p:blipFill rotWithShape="1">
          <a:blip r:embed="rId11">
            <a:alphaModFix/>
          </a:blip>
          <a:srcRect l="3653" t="84384" r="83581" b="5255"/>
          <a:stretch/>
        </p:blipFill>
        <p:spPr>
          <a:xfrm>
            <a:off x="4209129" y="3142268"/>
            <a:ext cx="1059300" cy="1045200"/>
          </a:xfrm>
          <a:prstGeom prst="ellipse">
            <a:avLst/>
          </a:prstGeom>
          <a:noFill/>
          <a:ln>
            <a:noFill/>
          </a:ln>
        </p:spPr>
      </p:pic>
      <p:pic>
        <p:nvPicPr>
          <p:cNvPr id="248" name="Shape 248"/>
          <p:cNvPicPr preferRelativeResize="0"/>
          <p:nvPr/>
        </p:nvPicPr>
        <p:blipFill rotWithShape="1">
          <a:blip r:embed="rId12">
            <a:alphaModFix/>
          </a:blip>
          <a:srcRect/>
          <a:stretch/>
        </p:blipFill>
        <p:spPr>
          <a:xfrm rot="5400000">
            <a:off x="3741173" y="2719679"/>
            <a:ext cx="931212" cy="488886"/>
          </a:xfrm>
          <a:prstGeom prst="rect">
            <a:avLst/>
          </a:prstGeom>
          <a:noFill/>
          <a:ln>
            <a:noFill/>
          </a:ln>
        </p:spPr>
      </p:pic>
      <p:sp>
        <p:nvSpPr>
          <p:cNvPr id="249" name="Shape 249"/>
          <p:cNvSpPr txBox="1"/>
          <p:nvPr/>
        </p:nvSpPr>
        <p:spPr>
          <a:xfrm>
            <a:off x="232975" y="411675"/>
            <a:ext cx="8100000" cy="4119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2100" b="1" dirty="0">
                <a:solidFill>
                  <a:schemeClr val="accent6"/>
                </a:solidFill>
                <a:latin typeface="Calibri"/>
                <a:ea typeface="Calibri"/>
                <a:cs typeface="Calibri"/>
                <a:sym typeface="Calibri"/>
              </a:rPr>
              <a:t>De </a:t>
            </a:r>
            <a:r>
              <a:rPr lang="en-US" sz="2100" b="1" dirty="0" err="1">
                <a:solidFill>
                  <a:schemeClr val="accent6"/>
                </a:solidFill>
                <a:latin typeface="Calibri"/>
                <a:ea typeface="Calibri"/>
                <a:cs typeface="Calibri"/>
                <a:sym typeface="Calibri"/>
              </a:rPr>
              <a:t>oceanen</a:t>
            </a:r>
            <a:r>
              <a:rPr lang="en-US" sz="2100" b="1" dirty="0">
                <a:solidFill>
                  <a:schemeClr val="accent6"/>
                </a:solidFill>
                <a:latin typeface="Calibri"/>
                <a:ea typeface="Calibri"/>
                <a:cs typeface="Calibri"/>
                <a:sym typeface="Calibri"/>
              </a:rPr>
              <a:t> </a:t>
            </a:r>
            <a:r>
              <a:rPr lang="en-US" sz="2100" b="1" dirty="0" err="1">
                <a:solidFill>
                  <a:schemeClr val="accent6"/>
                </a:solidFill>
                <a:latin typeface="Calibri"/>
                <a:ea typeface="Calibri"/>
                <a:cs typeface="Calibri"/>
                <a:sym typeface="Calibri"/>
              </a:rPr>
              <a:t>nemen</a:t>
            </a:r>
            <a:r>
              <a:rPr lang="en-US" sz="2100" b="1" dirty="0">
                <a:solidFill>
                  <a:schemeClr val="accent6"/>
                </a:solidFill>
                <a:latin typeface="Calibri"/>
                <a:ea typeface="Calibri"/>
                <a:cs typeface="Calibri"/>
                <a:sym typeface="Calibri"/>
              </a:rPr>
              <a:t> </a:t>
            </a:r>
            <a:r>
              <a:rPr lang="en-US" sz="2100" b="1" dirty="0">
                <a:solidFill>
                  <a:srgbClr val="4A86E8"/>
                </a:solidFill>
                <a:latin typeface="Calibri"/>
                <a:ea typeface="Calibri"/>
                <a:cs typeface="Calibri"/>
                <a:sym typeface="Calibri"/>
              </a:rPr>
              <a:t>         </a:t>
            </a:r>
            <a:r>
              <a:rPr lang="en-US" sz="2100" b="1" dirty="0" smtClean="0">
                <a:solidFill>
                  <a:schemeClr val="accent6"/>
                </a:solidFill>
                <a:latin typeface="Calibri"/>
                <a:ea typeface="Calibri"/>
                <a:cs typeface="Calibri"/>
                <a:sym typeface="Calibri"/>
              </a:rPr>
              <a:t>op.  </a:t>
            </a:r>
            <a:r>
              <a:rPr lang="en-US" sz="2100" b="1" dirty="0" err="1" smtClean="0">
                <a:solidFill>
                  <a:schemeClr val="accent6"/>
                </a:solidFill>
                <a:latin typeface="Calibri"/>
                <a:ea typeface="Calibri"/>
                <a:cs typeface="Calibri"/>
                <a:sym typeface="Calibri"/>
              </a:rPr>
              <a:t>Bij</a:t>
            </a:r>
            <a:r>
              <a:rPr lang="en-US" sz="2100" b="1" dirty="0" smtClean="0">
                <a:solidFill>
                  <a:schemeClr val="accent6"/>
                </a:solidFill>
                <a:latin typeface="Calibri"/>
                <a:ea typeface="Calibri"/>
                <a:cs typeface="Calibri"/>
                <a:sym typeface="Calibri"/>
              </a:rPr>
              <a:t> </a:t>
            </a:r>
            <a:r>
              <a:rPr lang="en-US" sz="2100" b="1" dirty="0" err="1">
                <a:solidFill>
                  <a:schemeClr val="accent6"/>
                </a:solidFill>
                <a:latin typeface="Calibri"/>
                <a:ea typeface="Calibri"/>
                <a:cs typeface="Calibri"/>
                <a:sym typeface="Calibri"/>
              </a:rPr>
              <a:t>té</a:t>
            </a:r>
            <a:r>
              <a:rPr lang="en-US" sz="2100" b="1" dirty="0">
                <a:solidFill>
                  <a:schemeClr val="accent6"/>
                </a:solidFill>
                <a:latin typeface="Calibri"/>
                <a:ea typeface="Calibri"/>
                <a:cs typeface="Calibri"/>
                <a:sym typeface="Calibri"/>
              </a:rPr>
              <a:t> </a:t>
            </a:r>
            <a:r>
              <a:rPr lang="en-US" sz="2100" b="1" dirty="0" err="1">
                <a:solidFill>
                  <a:schemeClr val="accent6"/>
                </a:solidFill>
                <a:latin typeface="Calibri"/>
                <a:ea typeface="Calibri"/>
                <a:cs typeface="Calibri"/>
                <a:sym typeface="Calibri"/>
              </a:rPr>
              <a:t>veel</a:t>
            </a:r>
            <a:r>
              <a:rPr lang="en-US" sz="2100" b="1" dirty="0">
                <a:solidFill>
                  <a:schemeClr val="accent6"/>
                </a:solidFill>
                <a:latin typeface="Calibri"/>
                <a:ea typeface="Calibri"/>
                <a:cs typeface="Calibri"/>
                <a:sym typeface="Calibri"/>
              </a:rPr>
              <a:t> </a:t>
            </a:r>
            <a:r>
              <a:rPr lang="en-US" sz="2100" b="1" dirty="0">
                <a:solidFill>
                  <a:srgbClr val="3C78D8"/>
                </a:solidFill>
                <a:latin typeface="Calibri"/>
                <a:ea typeface="Calibri"/>
                <a:cs typeface="Calibri"/>
                <a:sym typeface="Calibri"/>
              </a:rPr>
              <a:t>         </a:t>
            </a:r>
            <a:r>
              <a:rPr lang="en-US" sz="2100" b="1" dirty="0" err="1">
                <a:solidFill>
                  <a:schemeClr val="accent6"/>
                </a:solidFill>
                <a:latin typeface="Calibri"/>
                <a:ea typeface="Calibri"/>
                <a:cs typeface="Calibri"/>
                <a:sym typeface="Calibri"/>
              </a:rPr>
              <a:t>wordt</a:t>
            </a:r>
            <a:r>
              <a:rPr lang="en-US" sz="2100" b="1" dirty="0">
                <a:solidFill>
                  <a:schemeClr val="accent6"/>
                </a:solidFill>
                <a:latin typeface="Calibri"/>
                <a:ea typeface="Calibri"/>
                <a:cs typeface="Calibri"/>
                <a:sym typeface="Calibri"/>
              </a:rPr>
              <a:t> de zee </a:t>
            </a:r>
            <a:r>
              <a:rPr lang="en-US" sz="2100" b="1" dirty="0" err="1">
                <a:solidFill>
                  <a:schemeClr val="accent6"/>
                </a:solidFill>
                <a:latin typeface="Calibri"/>
                <a:ea typeface="Calibri"/>
                <a:cs typeface="Calibri"/>
                <a:sym typeface="Calibri"/>
              </a:rPr>
              <a:t>zuurder</a:t>
            </a:r>
            <a:r>
              <a:rPr lang="en-US" sz="2100" b="1" dirty="0">
                <a:solidFill>
                  <a:schemeClr val="accent6"/>
                </a:solidFill>
                <a:latin typeface="Calibri"/>
                <a:ea typeface="Calibri"/>
                <a:cs typeface="Calibri"/>
                <a:sym typeface="Calibri"/>
              </a:rPr>
              <a:t>. </a:t>
            </a:r>
            <a:endParaRPr sz="2100" b="1" dirty="0">
              <a:solidFill>
                <a:schemeClr val="accent6"/>
              </a:solidFill>
              <a:latin typeface="Calibri"/>
              <a:ea typeface="Calibri"/>
              <a:cs typeface="Calibri"/>
              <a:sym typeface="Calibri"/>
            </a:endParaRPr>
          </a:p>
          <a:p>
            <a:pPr marL="0" marR="0" lvl="0" indent="0" algn="l" rtl="0">
              <a:spcBef>
                <a:spcPts val="0"/>
              </a:spcBef>
              <a:spcAft>
                <a:spcPts val="0"/>
              </a:spcAft>
              <a:buNone/>
            </a:pPr>
            <a:endParaRPr b="1" dirty="0">
              <a:solidFill>
                <a:schemeClr val="accent6"/>
              </a:solidFill>
              <a:latin typeface="Calibri"/>
              <a:ea typeface="Calibri"/>
              <a:cs typeface="Calibri"/>
              <a:sym typeface="Calibri"/>
            </a:endParaRPr>
          </a:p>
        </p:txBody>
      </p:sp>
      <p:pic>
        <p:nvPicPr>
          <p:cNvPr id="250" name="Shape 250"/>
          <p:cNvPicPr preferRelativeResize="0"/>
          <p:nvPr/>
        </p:nvPicPr>
        <p:blipFill rotWithShape="1">
          <a:blip r:embed="rId13">
            <a:alphaModFix/>
          </a:blip>
          <a:srcRect/>
          <a:stretch/>
        </p:blipFill>
        <p:spPr>
          <a:xfrm>
            <a:off x="7707211" y="106874"/>
            <a:ext cx="1215203" cy="193051"/>
          </a:xfrm>
          <a:prstGeom prst="rect">
            <a:avLst/>
          </a:prstGeom>
          <a:noFill/>
          <a:ln>
            <a:noFill/>
          </a:ln>
        </p:spPr>
      </p:pic>
      <p:sp>
        <p:nvSpPr>
          <p:cNvPr id="251" name="Shape 251"/>
          <p:cNvSpPr txBox="1"/>
          <p:nvPr/>
        </p:nvSpPr>
        <p:spPr>
          <a:xfrm>
            <a:off x="232975" y="712825"/>
            <a:ext cx="7378200" cy="5916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Font typeface="Arial"/>
              <a:buNone/>
            </a:pPr>
            <a:r>
              <a:rPr lang="en-US" dirty="0">
                <a:solidFill>
                  <a:srgbClr val="999999"/>
                </a:solidFill>
                <a:latin typeface="Calibri"/>
                <a:ea typeface="Calibri"/>
                <a:cs typeface="Calibri"/>
                <a:sym typeface="Calibri"/>
              </a:rPr>
              <a:t>Door </a:t>
            </a:r>
            <a:r>
              <a:rPr lang="en-US" dirty="0" err="1">
                <a:solidFill>
                  <a:srgbClr val="999999"/>
                </a:solidFill>
                <a:latin typeface="Calibri"/>
                <a:ea typeface="Calibri"/>
                <a:cs typeface="Calibri"/>
                <a:sym typeface="Calibri"/>
              </a:rPr>
              <a:t>verzuring</a:t>
            </a:r>
            <a:r>
              <a:rPr lang="en-US" dirty="0">
                <a:solidFill>
                  <a:srgbClr val="999999"/>
                </a:solidFill>
                <a:latin typeface="Calibri"/>
                <a:ea typeface="Calibri"/>
                <a:cs typeface="Calibri"/>
                <a:sym typeface="Calibri"/>
              </a:rPr>
              <a:t> </a:t>
            </a:r>
            <a:r>
              <a:rPr lang="en-US" dirty="0" err="1">
                <a:solidFill>
                  <a:srgbClr val="999999"/>
                </a:solidFill>
                <a:latin typeface="Calibri"/>
                <a:ea typeface="Calibri"/>
                <a:cs typeface="Calibri"/>
                <a:sym typeface="Calibri"/>
              </a:rPr>
              <a:t>wordt</a:t>
            </a:r>
            <a:r>
              <a:rPr lang="en-US" dirty="0">
                <a:solidFill>
                  <a:srgbClr val="999999"/>
                </a:solidFill>
                <a:latin typeface="Calibri"/>
                <a:ea typeface="Calibri"/>
                <a:cs typeface="Calibri"/>
                <a:sym typeface="Calibri"/>
              </a:rPr>
              <a:t> het </a:t>
            </a:r>
            <a:r>
              <a:rPr lang="en-US" dirty="0" err="1">
                <a:solidFill>
                  <a:srgbClr val="999999"/>
                </a:solidFill>
                <a:latin typeface="Calibri"/>
                <a:ea typeface="Calibri"/>
                <a:cs typeface="Calibri"/>
                <a:sym typeface="Calibri"/>
              </a:rPr>
              <a:t>skelet</a:t>
            </a:r>
            <a:r>
              <a:rPr lang="en-US" dirty="0">
                <a:solidFill>
                  <a:srgbClr val="999999"/>
                </a:solidFill>
                <a:latin typeface="Calibri"/>
                <a:ea typeface="Calibri"/>
                <a:cs typeface="Calibri"/>
                <a:sym typeface="Calibri"/>
              </a:rPr>
              <a:t> van het </a:t>
            </a:r>
            <a:r>
              <a:rPr lang="en-US" dirty="0" err="1">
                <a:solidFill>
                  <a:srgbClr val="999999"/>
                </a:solidFill>
                <a:latin typeface="Calibri"/>
                <a:ea typeface="Calibri"/>
                <a:cs typeface="Calibri"/>
                <a:sym typeface="Calibri"/>
              </a:rPr>
              <a:t>koraal</a:t>
            </a:r>
            <a:r>
              <a:rPr lang="en-US" dirty="0">
                <a:solidFill>
                  <a:srgbClr val="999999"/>
                </a:solidFill>
                <a:latin typeface="Calibri"/>
                <a:ea typeface="Calibri"/>
                <a:cs typeface="Calibri"/>
                <a:sym typeface="Calibri"/>
              </a:rPr>
              <a:t> </a:t>
            </a:r>
            <a:r>
              <a:rPr lang="en-US" dirty="0" err="1">
                <a:solidFill>
                  <a:srgbClr val="999999"/>
                </a:solidFill>
                <a:latin typeface="Calibri"/>
                <a:ea typeface="Calibri"/>
                <a:cs typeface="Calibri"/>
                <a:sym typeface="Calibri"/>
              </a:rPr>
              <a:t>kwetsbaar</a:t>
            </a:r>
            <a:r>
              <a:rPr lang="en-US" dirty="0">
                <a:solidFill>
                  <a:srgbClr val="999999"/>
                </a:solidFill>
                <a:latin typeface="Calibri"/>
                <a:ea typeface="Calibri"/>
                <a:cs typeface="Calibri"/>
                <a:sym typeface="Calibri"/>
              </a:rPr>
              <a:t> </a:t>
            </a:r>
            <a:r>
              <a:rPr lang="en-US" dirty="0" err="1">
                <a:solidFill>
                  <a:srgbClr val="999999"/>
                </a:solidFill>
                <a:latin typeface="Calibri"/>
                <a:ea typeface="Calibri"/>
                <a:cs typeface="Calibri"/>
                <a:sym typeface="Calibri"/>
              </a:rPr>
              <a:t>en</a:t>
            </a:r>
            <a:r>
              <a:rPr lang="en-US" dirty="0">
                <a:solidFill>
                  <a:srgbClr val="999999"/>
                </a:solidFill>
                <a:latin typeface="Calibri"/>
                <a:ea typeface="Calibri"/>
                <a:cs typeface="Calibri"/>
                <a:sym typeface="Calibri"/>
              </a:rPr>
              <a:t> </a:t>
            </a:r>
            <a:r>
              <a:rPr lang="en-US" dirty="0" err="1">
                <a:solidFill>
                  <a:srgbClr val="999999"/>
                </a:solidFill>
                <a:latin typeface="Calibri"/>
                <a:ea typeface="Calibri"/>
                <a:cs typeface="Calibri"/>
                <a:sym typeface="Calibri"/>
              </a:rPr>
              <a:t>kan</a:t>
            </a:r>
            <a:r>
              <a:rPr lang="en-US" dirty="0">
                <a:solidFill>
                  <a:srgbClr val="999999"/>
                </a:solidFill>
                <a:latin typeface="Calibri"/>
                <a:ea typeface="Calibri"/>
                <a:cs typeface="Calibri"/>
                <a:sym typeface="Calibri"/>
              </a:rPr>
              <a:t> het </a:t>
            </a:r>
            <a:r>
              <a:rPr lang="en-US" dirty="0" err="1">
                <a:solidFill>
                  <a:srgbClr val="999999"/>
                </a:solidFill>
                <a:latin typeface="Calibri"/>
                <a:ea typeface="Calibri"/>
                <a:cs typeface="Calibri"/>
                <a:sym typeface="Calibri"/>
              </a:rPr>
              <a:t>moeilijker</a:t>
            </a:r>
            <a:r>
              <a:rPr lang="en-US" dirty="0">
                <a:solidFill>
                  <a:srgbClr val="999999"/>
                </a:solidFill>
                <a:latin typeface="Calibri"/>
                <a:ea typeface="Calibri"/>
                <a:cs typeface="Calibri"/>
                <a:sym typeface="Calibri"/>
              </a:rPr>
              <a:t> </a:t>
            </a:r>
            <a:r>
              <a:rPr lang="en-US" dirty="0" err="1">
                <a:solidFill>
                  <a:srgbClr val="999999"/>
                </a:solidFill>
                <a:latin typeface="Calibri"/>
                <a:ea typeface="Calibri"/>
                <a:cs typeface="Calibri"/>
                <a:sym typeface="Calibri"/>
              </a:rPr>
              <a:t>herstellen</a:t>
            </a:r>
            <a:r>
              <a:rPr lang="en-US" dirty="0">
                <a:solidFill>
                  <a:srgbClr val="999999"/>
                </a:solidFill>
                <a:latin typeface="Calibri"/>
                <a:ea typeface="Calibri"/>
                <a:cs typeface="Calibri"/>
                <a:sym typeface="Calibri"/>
              </a:rPr>
              <a:t>. </a:t>
            </a:r>
            <a:endParaRPr dirty="0">
              <a:solidFill>
                <a:srgbClr val="999999"/>
              </a:solidFill>
              <a:latin typeface="Calibri"/>
              <a:ea typeface="Calibri"/>
              <a:cs typeface="Calibri"/>
              <a:sym typeface="Calibri"/>
            </a:endParaRPr>
          </a:p>
          <a:p>
            <a:pPr marL="0" lvl="0" indent="0">
              <a:spcBef>
                <a:spcPts val="0"/>
              </a:spcBef>
              <a:spcAft>
                <a:spcPts val="0"/>
              </a:spcAft>
              <a:buNone/>
            </a:pPr>
            <a:endParaRPr dirty="0"/>
          </a:p>
        </p:txBody>
      </p:sp>
      <p:pic>
        <p:nvPicPr>
          <p:cNvPr id="252" name="Shape 252"/>
          <p:cNvPicPr preferRelativeResize="0"/>
          <p:nvPr/>
        </p:nvPicPr>
        <p:blipFill rotWithShape="1">
          <a:blip r:embed="rId8">
            <a:alphaModFix/>
          </a:blip>
          <a:srcRect/>
          <a:stretch/>
        </p:blipFill>
        <p:spPr>
          <a:xfrm>
            <a:off x="2540910" y="411653"/>
            <a:ext cx="411956" cy="411956"/>
          </a:xfrm>
          <a:prstGeom prst="rect">
            <a:avLst/>
          </a:prstGeom>
          <a:noFill/>
          <a:ln>
            <a:noFill/>
          </a:ln>
        </p:spPr>
      </p:pic>
      <p:pic>
        <p:nvPicPr>
          <p:cNvPr id="253" name="Shape 253"/>
          <p:cNvPicPr preferRelativeResize="0"/>
          <p:nvPr/>
        </p:nvPicPr>
        <p:blipFill rotWithShape="1">
          <a:blip r:embed="rId8">
            <a:alphaModFix/>
          </a:blip>
          <a:srcRect/>
          <a:stretch/>
        </p:blipFill>
        <p:spPr>
          <a:xfrm>
            <a:off x="4738779" y="418236"/>
            <a:ext cx="411956" cy="41195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2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44"/>
                                        </p:tgtEl>
                                        <p:attrNameLst>
                                          <p:attrName>style.visibility</p:attrName>
                                        </p:attrNameLst>
                                      </p:cBhvr>
                                      <p:to>
                                        <p:strVal val="visible"/>
                                      </p:to>
                                    </p:set>
                                    <p:animEffect transition="in" filter="fade">
                                      <p:cBhvr>
                                        <p:cTn id="35" dur="1000"/>
                                        <p:tgtEl>
                                          <p:spTgt spid="244"/>
                                        </p:tgtEl>
                                      </p:cBhvr>
                                    </p:animEffect>
                                  </p:childTnLst>
                                </p:cTn>
                              </p:par>
                              <p:par>
                                <p:cTn id="36" presetID="10" presetClass="entr" presetSubtype="0" fill="hold" nodeType="withEffect">
                                  <p:stCondLst>
                                    <p:cond delay="0"/>
                                  </p:stCondLst>
                                  <p:childTnLst>
                                    <p:set>
                                      <p:cBhvr>
                                        <p:cTn id="37" dur="1" fill="hold">
                                          <p:stCondLst>
                                            <p:cond delay="0"/>
                                          </p:stCondLst>
                                        </p:cTn>
                                        <p:tgtEl>
                                          <p:spTgt spid="243"/>
                                        </p:tgtEl>
                                        <p:attrNameLst>
                                          <p:attrName>style.visibility</p:attrName>
                                        </p:attrNameLst>
                                      </p:cBhvr>
                                      <p:to>
                                        <p:strVal val="visible"/>
                                      </p:to>
                                    </p:set>
                                    <p:animEffect transition="in" filter="fade">
                                      <p:cBhvr>
                                        <p:cTn id="38" dur="1000"/>
                                        <p:tgtEl>
                                          <p:spTgt spid="243"/>
                                        </p:tgtEl>
                                      </p:cBhvr>
                                    </p:animEffect>
                                  </p:childTnLst>
                                </p:cTn>
                              </p:par>
                              <p:par>
                                <p:cTn id="39" presetID="10" presetClass="entr" presetSubtype="0" fill="hold" nodeType="withEffect">
                                  <p:stCondLst>
                                    <p:cond delay="0"/>
                                  </p:stCondLst>
                                  <p:childTnLst>
                                    <p:set>
                                      <p:cBhvr>
                                        <p:cTn id="40" dur="1" fill="hold">
                                          <p:stCondLst>
                                            <p:cond delay="0"/>
                                          </p:stCondLst>
                                        </p:cTn>
                                        <p:tgtEl>
                                          <p:spTgt spid="246"/>
                                        </p:tgtEl>
                                        <p:attrNameLst>
                                          <p:attrName>style.visibility</p:attrName>
                                        </p:attrNameLst>
                                      </p:cBhvr>
                                      <p:to>
                                        <p:strVal val="visible"/>
                                      </p:to>
                                    </p:set>
                                    <p:animEffect transition="in" filter="fade">
                                      <p:cBhvr>
                                        <p:cTn id="41" dur="1000"/>
                                        <p:tgtEl>
                                          <p:spTgt spid="246"/>
                                        </p:tgtEl>
                                      </p:cBhvr>
                                    </p:animEffect>
                                  </p:childTnLst>
                                </p:cTn>
                              </p:par>
                              <p:par>
                                <p:cTn id="42" presetID="10" presetClass="entr" presetSubtype="0" fill="hold" nodeType="withEffect">
                                  <p:stCondLst>
                                    <p:cond delay="0"/>
                                  </p:stCondLst>
                                  <p:childTnLst>
                                    <p:set>
                                      <p:cBhvr>
                                        <p:cTn id="43" dur="1" fill="hold">
                                          <p:stCondLst>
                                            <p:cond delay="0"/>
                                          </p:stCondLst>
                                        </p:cTn>
                                        <p:tgtEl>
                                          <p:spTgt spid="245"/>
                                        </p:tgtEl>
                                        <p:attrNameLst>
                                          <p:attrName>style.visibility</p:attrName>
                                        </p:attrNameLst>
                                      </p:cBhvr>
                                      <p:to>
                                        <p:strVal val="visible"/>
                                      </p:to>
                                    </p:set>
                                    <p:animEffect transition="in" filter="fade">
                                      <p:cBhvr>
                                        <p:cTn id="44" dur="1000"/>
                                        <p:tgtEl>
                                          <p:spTgt spid="245"/>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4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4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p:bldP spid="2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p:nvPr/>
        </p:nvSpPr>
        <p:spPr>
          <a:xfrm>
            <a:off x="0" y="299933"/>
            <a:ext cx="5040900" cy="577200"/>
          </a:xfrm>
          <a:prstGeom prst="rect">
            <a:avLst/>
          </a:prstGeom>
          <a:blipFill rotWithShape="1">
            <a:blip r:embed="rId3">
              <a:alphaModFix/>
            </a:blip>
            <a:stretch>
              <a:fillRect/>
            </a:stretch>
          </a:blip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sz="3300" b="1">
                <a:solidFill>
                  <a:schemeClr val="lt1"/>
                </a:solidFill>
                <a:latin typeface="Calibri"/>
                <a:ea typeface="Calibri"/>
                <a:cs typeface="Calibri"/>
                <a:sym typeface="Calibri"/>
              </a:rPr>
              <a:t> 1: KLIMAATVERANDERING</a:t>
            </a:r>
            <a:endParaRPr sz="3300" b="1">
              <a:solidFill>
                <a:schemeClr val="lt1"/>
              </a:solidFill>
              <a:latin typeface="Calibri"/>
              <a:ea typeface="Calibri"/>
              <a:cs typeface="Calibri"/>
              <a:sym typeface="Calibri"/>
            </a:endParaRPr>
          </a:p>
        </p:txBody>
      </p:sp>
      <p:sp>
        <p:nvSpPr>
          <p:cNvPr id="260" name="Shape 260"/>
          <p:cNvSpPr/>
          <p:nvPr/>
        </p:nvSpPr>
        <p:spPr>
          <a:xfrm rot="5400000">
            <a:off x="8740695" y="4723952"/>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sp>
        <p:nvSpPr>
          <p:cNvPr id="261" name="Shape 261"/>
          <p:cNvSpPr/>
          <p:nvPr/>
        </p:nvSpPr>
        <p:spPr>
          <a:xfrm rot="-5400000">
            <a:off x="155770" y="4716125"/>
            <a:ext cx="287204" cy="382459"/>
          </a:xfrm>
          <a:prstGeom prst="flowChartExtract">
            <a:avLst/>
          </a:prstGeom>
          <a:gradFill>
            <a:gsLst>
              <a:gs pos="0">
                <a:srgbClr val="7FB75F"/>
              </a:gs>
              <a:gs pos="50000">
                <a:srgbClr val="6EB141"/>
              </a:gs>
              <a:gs pos="100000">
                <a:srgbClr val="5FA134"/>
              </a:gs>
            </a:gsLst>
            <a:lin ang="5400000" scaled="0"/>
          </a:gradFill>
          <a:ln w="9525" cap="flat" cmpd="sng">
            <a:solidFill>
              <a:schemeClr val="accent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262" name="Shape 262"/>
          <p:cNvPicPr preferRelativeResize="0"/>
          <p:nvPr/>
        </p:nvPicPr>
        <p:blipFill rotWithShape="1">
          <a:blip r:embed="rId4">
            <a:alphaModFix/>
          </a:blip>
          <a:srcRect b="50000"/>
          <a:stretch/>
        </p:blipFill>
        <p:spPr>
          <a:xfrm rot="235739">
            <a:off x="1198022" y="1200564"/>
            <a:ext cx="5855732" cy="3308511"/>
          </a:xfrm>
          <a:prstGeom prst="rect">
            <a:avLst/>
          </a:prstGeom>
          <a:noFill/>
          <a:ln>
            <a:noFill/>
          </a:ln>
          <a:effectLst>
            <a:outerShdw blurRad="50800" dist="38100" dir="2700000" algn="tl" rotWithShape="0">
              <a:srgbClr val="000000">
                <a:alpha val="40000"/>
              </a:srgbClr>
            </a:outerShdw>
          </a:effectLst>
        </p:spPr>
      </p:pic>
      <p:sp>
        <p:nvSpPr>
          <p:cNvPr id="263" name="Shape 263"/>
          <p:cNvSpPr txBox="1"/>
          <p:nvPr/>
        </p:nvSpPr>
        <p:spPr>
          <a:xfrm rot="235783">
            <a:off x="2428690" y="2335217"/>
            <a:ext cx="4198294" cy="2562317"/>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r>
              <a:rPr lang="en-US" b="1" dirty="0" err="1">
                <a:solidFill>
                  <a:srgbClr val="666666"/>
                </a:solidFill>
                <a:latin typeface="Calibri"/>
                <a:ea typeface="Calibri"/>
                <a:cs typeface="Calibri"/>
                <a:sym typeface="Calibri"/>
              </a:rPr>
              <a:t>Opdracht</a:t>
            </a:r>
            <a:r>
              <a:rPr lang="en-US" b="1" dirty="0">
                <a:solidFill>
                  <a:srgbClr val="666666"/>
                </a:solidFill>
                <a:latin typeface="Calibri"/>
                <a:ea typeface="Calibri"/>
                <a:cs typeface="Calibri"/>
                <a:sym typeface="Calibri"/>
              </a:rPr>
              <a:t> 1</a:t>
            </a:r>
            <a:r>
              <a:rPr lang="en-US" dirty="0">
                <a:solidFill>
                  <a:srgbClr val="666666"/>
                </a:solidFill>
                <a:latin typeface="Calibri"/>
                <a:ea typeface="Calibri"/>
                <a:cs typeface="Calibri"/>
                <a:sym typeface="Calibri"/>
              </a:rPr>
              <a:t>: </a:t>
            </a:r>
            <a:r>
              <a:rPr lang="en-US" b="1" dirty="0" err="1">
                <a:solidFill>
                  <a:srgbClr val="666666"/>
                </a:solidFill>
                <a:latin typeface="Calibri"/>
                <a:ea typeface="Calibri"/>
                <a:cs typeface="Calibri"/>
                <a:sym typeface="Calibri"/>
              </a:rPr>
              <a:t>gevolgen</a:t>
            </a:r>
            <a:r>
              <a:rPr lang="en-US" b="1" dirty="0">
                <a:solidFill>
                  <a:srgbClr val="666666"/>
                </a:solidFill>
                <a:latin typeface="Calibri"/>
                <a:ea typeface="Calibri"/>
                <a:cs typeface="Calibri"/>
                <a:sym typeface="Calibri"/>
              </a:rPr>
              <a:t> van </a:t>
            </a:r>
            <a:r>
              <a:rPr lang="en-US" b="1" dirty="0" err="1" smtClean="0">
                <a:solidFill>
                  <a:srgbClr val="666666"/>
                </a:solidFill>
                <a:latin typeface="Calibri"/>
                <a:ea typeface="Calibri"/>
                <a:cs typeface="Calibri"/>
                <a:sym typeface="Calibri"/>
              </a:rPr>
              <a:t>klimaatverandering</a:t>
            </a:r>
            <a:endParaRPr lang="en-US" b="1" dirty="0" smtClean="0">
              <a:solidFill>
                <a:srgbClr val="666666"/>
              </a:solidFill>
              <a:latin typeface="Calibri"/>
              <a:ea typeface="Calibri"/>
              <a:cs typeface="Calibri"/>
              <a:sym typeface="Calibri"/>
            </a:endParaRPr>
          </a:p>
          <a:p>
            <a:pPr marL="0" marR="0" lvl="0" indent="0" algn="l" rtl="0">
              <a:spcBef>
                <a:spcPts val="0"/>
              </a:spcBef>
              <a:spcAft>
                <a:spcPts val="0"/>
              </a:spcAft>
              <a:buNone/>
            </a:pPr>
            <a:endParaRPr b="1" dirty="0">
              <a:solidFill>
                <a:srgbClr val="666666"/>
              </a:solidFill>
              <a:latin typeface="Calibri"/>
              <a:ea typeface="Calibri"/>
              <a:cs typeface="Calibri"/>
              <a:sym typeface="Calibri"/>
            </a:endParaRPr>
          </a:p>
          <a:p>
            <a:pPr marL="0" marR="0" lvl="0" indent="0" algn="l" rtl="0">
              <a:spcBef>
                <a:spcPts val="0"/>
              </a:spcBef>
              <a:spcAft>
                <a:spcPts val="0"/>
              </a:spcAft>
              <a:buNone/>
            </a:pPr>
            <a:r>
              <a:rPr lang="en-US" dirty="0" smtClean="0">
                <a:solidFill>
                  <a:srgbClr val="666666"/>
                </a:solidFill>
                <a:latin typeface="Calibri"/>
                <a:ea typeface="Calibri"/>
                <a:cs typeface="Calibri"/>
                <a:sym typeface="Calibri"/>
              </a:rPr>
              <a:t>Op het </a:t>
            </a:r>
            <a:r>
              <a:rPr lang="en-US" dirty="0" err="1" smtClean="0">
                <a:solidFill>
                  <a:srgbClr val="666666"/>
                </a:solidFill>
                <a:latin typeface="Calibri"/>
                <a:ea typeface="Calibri"/>
                <a:cs typeface="Calibri"/>
                <a:sym typeface="Calibri"/>
              </a:rPr>
              <a:t>werkblad</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staan</a:t>
            </a:r>
            <a:r>
              <a:rPr lang="en-US" dirty="0" smtClean="0">
                <a:solidFill>
                  <a:srgbClr val="666666"/>
                </a:solidFill>
                <a:latin typeface="Calibri"/>
                <a:ea typeface="Calibri"/>
                <a:cs typeface="Calibri"/>
                <a:sym typeface="Calibri"/>
              </a:rPr>
              <a:t> </a:t>
            </a:r>
            <a:r>
              <a:rPr lang="en-US" dirty="0" err="1" smtClean="0">
                <a:solidFill>
                  <a:srgbClr val="666666"/>
                </a:solidFill>
                <a:latin typeface="Calibri"/>
                <a:ea typeface="Calibri"/>
                <a:cs typeface="Calibri"/>
                <a:sym typeface="Calibri"/>
              </a:rPr>
              <a:t>zeedieren</a:t>
            </a:r>
            <a:r>
              <a:rPr lang="en-US" dirty="0" smtClean="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organismen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Wie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eet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wie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Zet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ze</a:t>
            </a:r>
            <a:r>
              <a:rPr lang="en-US" dirty="0">
                <a:solidFill>
                  <a:srgbClr val="666666"/>
                </a:solidFill>
                <a:latin typeface="Calibri"/>
                <a:ea typeface="Calibri"/>
                <a:cs typeface="Calibri"/>
                <a:sym typeface="Calibri"/>
              </a:rPr>
              <a:t> op de </a:t>
            </a:r>
            <a:r>
              <a:rPr lang="en-US" dirty="0" err="1">
                <a:solidFill>
                  <a:srgbClr val="666666"/>
                </a:solidFill>
                <a:latin typeface="Calibri"/>
                <a:ea typeface="Calibri"/>
                <a:cs typeface="Calibri"/>
                <a:sym typeface="Calibri"/>
              </a:rPr>
              <a:t>juiste</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plek</a:t>
            </a:r>
            <a:r>
              <a:rPr lang="en-US" dirty="0">
                <a:solidFill>
                  <a:srgbClr val="666666"/>
                </a:solidFill>
                <a:latin typeface="Calibri"/>
                <a:ea typeface="Calibri"/>
                <a:cs typeface="Calibri"/>
                <a:sym typeface="Calibri"/>
              </a:rPr>
              <a:t> in </a:t>
            </a:r>
            <a:r>
              <a:rPr lang="en-US" dirty="0" err="1">
                <a:solidFill>
                  <a:srgbClr val="666666"/>
                </a:solidFill>
                <a:latin typeface="Calibri"/>
                <a:ea typeface="Calibri"/>
                <a:cs typeface="Calibri"/>
                <a:sym typeface="Calibri"/>
              </a:rPr>
              <a:t>een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voedselweb</a:t>
            </a:r>
            <a:r>
              <a:rPr lang="en-US" dirty="0">
                <a:solidFill>
                  <a:srgbClr val="666666"/>
                </a:solidFill>
                <a:latin typeface="Calibri"/>
                <a:ea typeface="Calibri"/>
                <a:cs typeface="Calibri"/>
                <a:sym typeface="Calibri"/>
              </a:rPr>
              <a:t>.</a:t>
            </a:r>
            <a:endParaRPr dirty="0">
              <a:solidFill>
                <a:srgbClr val="666666"/>
              </a:solidFill>
            </a:endParaRPr>
          </a:p>
          <a:p>
            <a:pPr marL="0" marR="0" lvl="0" indent="0" algn="l" rtl="0">
              <a:spcBef>
                <a:spcPts val="0"/>
              </a:spcBef>
              <a:spcAft>
                <a:spcPts val="0"/>
              </a:spcAft>
              <a:buNone/>
            </a:pPr>
            <a:endParaRPr dirty="0">
              <a:solidFill>
                <a:srgbClr val="666666"/>
              </a:solidFill>
            </a:endParaRPr>
          </a:p>
          <a:p>
            <a:pPr marL="0" marR="0" lvl="0" indent="0" algn="l" rtl="0">
              <a:spcBef>
                <a:spcPts val="0"/>
              </a:spcBef>
              <a:spcAft>
                <a:spcPts val="0"/>
              </a:spcAft>
              <a:buNone/>
            </a:pPr>
            <a:r>
              <a:rPr lang="en-US" dirty="0">
                <a:solidFill>
                  <a:srgbClr val="666666"/>
                </a:solidFill>
                <a:latin typeface="Calibri"/>
                <a:ea typeface="Calibri"/>
                <a:cs typeface="Calibri"/>
                <a:sym typeface="Calibri"/>
              </a:rPr>
              <a:t>Hoe </a:t>
            </a:r>
            <a:r>
              <a:rPr lang="en-US" dirty="0" err="1">
                <a:solidFill>
                  <a:srgbClr val="666666"/>
                </a:solidFill>
                <a:latin typeface="Calibri"/>
                <a:ea typeface="Calibri"/>
                <a:cs typeface="Calibri"/>
                <a:sym typeface="Calibri"/>
              </a:rPr>
              <a:t>ziet</a:t>
            </a:r>
            <a:r>
              <a:rPr lang="en-US" dirty="0">
                <a:solidFill>
                  <a:srgbClr val="666666"/>
                </a:solidFill>
                <a:latin typeface="Calibri"/>
                <a:ea typeface="Calibri"/>
                <a:cs typeface="Calibri"/>
                <a:sym typeface="Calibri"/>
              </a:rPr>
              <a:t> de </a:t>
            </a:r>
            <a:r>
              <a:rPr lang="en-US" dirty="0" err="1">
                <a:solidFill>
                  <a:srgbClr val="666666"/>
                </a:solidFill>
                <a:latin typeface="Calibri"/>
                <a:ea typeface="Calibri"/>
                <a:cs typeface="Calibri"/>
                <a:sym typeface="Calibri"/>
              </a:rPr>
              <a:t>wereld</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eruit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als</a:t>
            </a:r>
            <a:r>
              <a:rPr lang="en-US" dirty="0">
                <a:solidFill>
                  <a:srgbClr val="666666"/>
                </a:solidFill>
                <a:latin typeface="Calibri"/>
                <a:ea typeface="Calibri"/>
                <a:cs typeface="Calibri"/>
                <a:sym typeface="Calibri"/>
              </a:rPr>
              <a:t> al het </a:t>
            </a:r>
            <a:r>
              <a:rPr lang="en-US" dirty="0" err="1">
                <a:solidFill>
                  <a:srgbClr val="666666"/>
                </a:solidFill>
                <a:latin typeface="Calibri"/>
                <a:ea typeface="Calibri"/>
                <a:cs typeface="Calibri"/>
                <a:sym typeface="Calibri"/>
              </a:rPr>
              <a:t>koraal</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verdwijnt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Omcirkel</a:t>
            </a:r>
            <a:r>
              <a:rPr lang="en-US" dirty="0">
                <a:solidFill>
                  <a:srgbClr val="666666"/>
                </a:solidFill>
                <a:latin typeface="Calibri"/>
                <a:ea typeface="Calibri"/>
                <a:cs typeface="Calibri"/>
                <a:sym typeface="Calibri"/>
              </a:rPr>
              <a:t> op je </a:t>
            </a:r>
            <a:r>
              <a:rPr lang="en-US" dirty="0" err="1">
                <a:solidFill>
                  <a:srgbClr val="666666"/>
                </a:solidFill>
                <a:latin typeface="Calibri"/>
                <a:ea typeface="Calibri"/>
                <a:cs typeface="Calibri"/>
                <a:sym typeface="Calibri"/>
              </a:rPr>
              <a:t>eigen</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mindmap</a:t>
            </a:r>
            <a:r>
              <a:rPr lang="en-US" dirty="0">
                <a:solidFill>
                  <a:srgbClr val="666666"/>
                </a:solidFill>
                <a:latin typeface="Calibri"/>
                <a:ea typeface="Calibri"/>
                <a:cs typeface="Calibri"/>
                <a:sym typeface="Calibri"/>
              </a:rPr>
              <a:t> wat </a:t>
            </a:r>
            <a:r>
              <a:rPr lang="en-US" dirty="0" err="1">
                <a:solidFill>
                  <a:srgbClr val="666666"/>
                </a:solidFill>
                <a:latin typeface="Calibri"/>
                <a:ea typeface="Calibri"/>
                <a:cs typeface="Calibri"/>
                <a:sym typeface="Calibri"/>
              </a:rPr>
              <a:t>er</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zonder</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koraal</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niet</a:t>
            </a:r>
            <a:r>
              <a:rPr lang="en-US" dirty="0">
                <a:solidFill>
                  <a:srgbClr val="666666"/>
                </a:solidFill>
                <a:latin typeface="Calibri"/>
                <a:ea typeface="Calibri"/>
                <a:cs typeface="Calibri"/>
                <a:sym typeface="Calibri"/>
              </a:rPr>
              <a:t> </a:t>
            </a:r>
            <a:r>
              <a:rPr lang="en-US" dirty="0" err="1">
                <a:solidFill>
                  <a:srgbClr val="666666"/>
                </a:solidFill>
                <a:latin typeface="Calibri"/>
                <a:ea typeface="Calibri"/>
                <a:cs typeface="Calibri"/>
                <a:sym typeface="Calibri"/>
              </a:rPr>
              <a:t>meer</a:t>
            </a:r>
            <a:r>
              <a:rPr lang="en-US" dirty="0">
                <a:solidFill>
                  <a:srgbClr val="666666"/>
                </a:solidFill>
                <a:latin typeface="Calibri"/>
                <a:ea typeface="Calibri"/>
                <a:cs typeface="Calibri"/>
                <a:sym typeface="Calibri"/>
              </a:rPr>
              <a:t> is. </a:t>
            </a:r>
            <a:endParaRPr dirty="0">
              <a:solidFill>
                <a:srgbClr val="666666"/>
              </a:solidFill>
            </a:endParaRPr>
          </a:p>
        </p:txBody>
      </p:sp>
      <p:pic>
        <p:nvPicPr>
          <p:cNvPr id="264" name="Shape 264"/>
          <p:cNvPicPr preferRelativeResize="0"/>
          <p:nvPr/>
        </p:nvPicPr>
        <p:blipFill rotWithShape="1">
          <a:blip r:embed="rId5">
            <a:alphaModFix/>
          </a:blip>
          <a:srcRect/>
          <a:stretch/>
        </p:blipFill>
        <p:spPr>
          <a:xfrm>
            <a:off x="7707211" y="183074"/>
            <a:ext cx="1215203" cy="193051"/>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30385</TotalTime>
  <Words>3641</Words>
  <Application>Microsoft Office PowerPoint</Application>
  <PresentationFormat>On-screen Show (16:9)</PresentationFormat>
  <Paragraphs>385</Paragraphs>
  <Slides>34</Slides>
  <Notes>34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Calibri</vt:lpstr>
      <vt:lpstr>Caveat</vt:lpstr>
      <vt:lpstr>Arial</vt:lpstr>
      <vt:lpstr>Roboto</vt:lpstr>
      <vt:lpstr>Schoolbell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Elize van Berkel</dc:creator>
  <cp:lastModifiedBy>Elize van Berkel</cp:lastModifiedBy>
  <cp:revision>12</cp:revision>
  <dcterms:modified xsi:type="dcterms:W3CDTF">2018-04-26T11:52:05Z</dcterms:modified>
</cp:coreProperties>
</file>