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0" r:id="rId2"/>
    <p:sldId id="279" r:id="rId3"/>
    <p:sldId id="272" r:id="rId4"/>
    <p:sldId id="276" r:id="rId5"/>
    <p:sldId id="280" r:id="rId6"/>
    <p:sldId id="278" r:id="rId7"/>
    <p:sldId id="273" r:id="rId8"/>
  </p:sldIdLst>
  <p:sldSz cx="9144000" cy="6858000" type="screen4x3"/>
  <p:notesSz cx="6858000" cy="9144000"/>
  <p:defaultTextStyle>
    <a:defPPr>
      <a:defRPr lang="nl-NL"/>
    </a:defPPr>
    <a:lvl1pPr algn="ctr" rtl="0" fontAlgn="base">
      <a:spcBef>
        <a:spcPct val="0"/>
      </a:spcBef>
      <a:spcAft>
        <a:spcPct val="0"/>
      </a:spcAft>
      <a:defRPr sz="3400" b="1" kern="1200" baseline="-25000">
        <a:solidFill>
          <a:schemeClr val="bg1"/>
        </a:solidFill>
        <a:latin typeface="HelveticaNeueLT Std" pitchFamily="34" charset="0"/>
        <a:ea typeface="ＭＳ Ｐゴシック" panose="020B0600070205080204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400" b="1" kern="1200" baseline="-25000">
        <a:solidFill>
          <a:schemeClr val="bg1"/>
        </a:solidFill>
        <a:latin typeface="HelveticaNeueLT Std" pitchFamily="34" charset="0"/>
        <a:ea typeface="ＭＳ Ｐゴシック" panose="020B0600070205080204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400" b="1" kern="1200" baseline="-25000">
        <a:solidFill>
          <a:schemeClr val="bg1"/>
        </a:solidFill>
        <a:latin typeface="HelveticaNeueLT Std" pitchFamily="34" charset="0"/>
        <a:ea typeface="ＭＳ Ｐゴシック" panose="020B0600070205080204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400" b="1" kern="1200" baseline="-25000">
        <a:solidFill>
          <a:schemeClr val="bg1"/>
        </a:solidFill>
        <a:latin typeface="HelveticaNeueLT Std" pitchFamily="34" charset="0"/>
        <a:ea typeface="ＭＳ Ｐゴシック" panose="020B0600070205080204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400" b="1" kern="1200" baseline="-25000">
        <a:solidFill>
          <a:schemeClr val="bg1"/>
        </a:solidFill>
        <a:latin typeface="HelveticaNeueLT Std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400" b="1" kern="1200" baseline="-25000">
        <a:solidFill>
          <a:schemeClr val="bg1"/>
        </a:solidFill>
        <a:latin typeface="HelveticaNeueLT Std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400" b="1" kern="1200" baseline="-25000">
        <a:solidFill>
          <a:schemeClr val="bg1"/>
        </a:solidFill>
        <a:latin typeface="HelveticaNeueLT Std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400" b="1" kern="1200" baseline="-25000">
        <a:solidFill>
          <a:schemeClr val="bg1"/>
        </a:solidFill>
        <a:latin typeface="HelveticaNeueLT Std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400" b="1" kern="1200" baseline="-25000">
        <a:solidFill>
          <a:schemeClr val="bg1"/>
        </a:solidFill>
        <a:latin typeface="HelveticaNeueLT Std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72664" autoAdjust="0"/>
  </p:normalViewPr>
  <p:slideViewPr>
    <p:cSldViewPr showGuides="1">
      <p:cViewPr varScale="1">
        <p:scale>
          <a:sx n="70" d="100"/>
          <a:sy n="70" d="100"/>
        </p:scale>
        <p:origin x="2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B532C-AFDB-4BA4-87AF-CAA30EFF2F29}" type="datetimeFigureOut">
              <a:rPr lang="nl-NL" smtClean="0"/>
              <a:t>18-10-19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DABF0-1D3C-4FA4-854F-7D365B910F1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7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ct.gp/energierevoluti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20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2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Pinguïns zonder huis?: </a:t>
            </a:r>
            <a:r>
              <a:rPr lang="nl-NL" sz="20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http://bit.ly/zonderhuis </a:t>
            </a:r>
            <a:endParaRPr lang="nl-NL" sz="20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ABF0-1D3C-4FA4-854F-7D365B910F1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0985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ABF0-1D3C-4FA4-854F-7D365B910F1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9681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Uitleg simulatiespel ‘De Energie[r]evolutie’: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https://act.gp/energierevolutie</a:t>
            </a:r>
            <a:endParaRPr lang="nl-NL" sz="1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ABF0-1D3C-4FA4-854F-7D365B910F1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296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ABF0-1D3C-4FA4-854F-7D365B910F1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847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ABF0-1D3C-4FA4-854F-7D365B910F1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7445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http://www.greenpeace.nl/Global/nederland/docenten/lesmateriaal/lm2/Energie%5br%5devolutie%20CO2-meter.xlsx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ABF0-1D3C-4FA4-854F-7D365B910F1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31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08CBC-C258-408F-A6A9-0E30F77C6970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3845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16774F-84A6-4EC6-9B20-452DBB2EF17E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3950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B65170-0763-464F-8286-912503F3201F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7135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C3635-CC17-48C0-BFE3-76E8B944D9CF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4572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CF549-0B56-42B4-B481-E621F29C3704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0485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878B1-2A22-4632-BAE9-9DE455DD602E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9379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8D41F-551B-4659-A911-2B3FA065EB59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2778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38136-4240-4B72-834B-C6616EED2C3D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0233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91D90-751A-4A1C-A844-522696385AE5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7121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FE5AC-B135-476C-86CF-88BECC7B5403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2168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8EB48-683E-4139-8940-048D6913E20F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9820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4F82F4F-0C59-4F57-AEAC-52536ED58C22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oxw4zOD6Gc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_J4VN_M-4Q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975" y="-570309"/>
            <a:ext cx="9937551" cy="7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18" descr="logo greenpeace w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949950"/>
            <a:ext cx="1368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684213" y="5013325"/>
            <a:ext cx="3743771" cy="431800"/>
          </a:xfrm>
          <a:prstGeom prst="rect">
            <a:avLst/>
          </a:prstGeom>
          <a:solidFill>
            <a:srgbClr val="73BE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0"/>
          <a:lstStyle/>
          <a:p>
            <a:pPr algn="l">
              <a:lnSpc>
                <a:spcPct val="72000"/>
              </a:lnSpc>
              <a:defRPr/>
            </a:pPr>
            <a:r>
              <a:rPr lang="nl-NL" dirty="0">
                <a:latin typeface="Arial" charset="0"/>
                <a:ea typeface="ＭＳ Ｐゴシック" charset="0"/>
              </a:rPr>
              <a:t>DE ENERGIE[R]EVOLUTIE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logo greenpe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456363"/>
            <a:ext cx="13700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oxw4zOD6Gc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83568" y="1196752"/>
            <a:ext cx="7776000" cy="437400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Arc 15"/>
          <p:cNvSpPr/>
          <p:nvPr/>
        </p:nvSpPr>
        <p:spPr>
          <a:xfrm rot="3757225" flipH="1">
            <a:off x="4917776" y="390465"/>
            <a:ext cx="503541" cy="1130720"/>
          </a:xfrm>
          <a:prstGeom prst="arc">
            <a:avLst>
              <a:gd name="adj1" fmla="val 18455988"/>
              <a:gd name="adj2" fmla="val 3959276"/>
            </a:avLst>
          </a:prstGeom>
          <a:noFill/>
          <a:ln w="38100">
            <a:solidFill>
              <a:srgbClr val="8FCAE7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Box 6"/>
          <p:cNvSpPr txBox="1"/>
          <p:nvPr/>
        </p:nvSpPr>
        <p:spPr>
          <a:xfrm rot="21400958">
            <a:off x="5230517" y="420017"/>
            <a:ext cx="381720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aseline="30000" dirty="0">
                <a:solidFill>
                  <a:srgbClr val="00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Bekijk eerst dit filmpje over het klimaat</a:t>
            </a:r>
            <a:endParaRPr lang="nl-NL" sz="2800" b="1" u="sng" dirty="0">
              <a:solidFill>
                <a:schemeClr val="accent1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1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logo greenpe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456363"/>
            <a:ext cx="13700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530225" y="2171700"/>
            <a:ext cx="8218488" cy="406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20000"/>
              </a:lnSpc>
              <a:spcBef>
                <a:spcPct val="20000"/>
              </a:spcBef>
              <a:defRPr/>
            </a:pPr>
            <a:r>
              <a:rPr lang="nl-NL" sz="2000" b="0" baseline="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Jullie gaan een simulatiespel spelen: 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nl-NL" sz="2000" b="0" baseline="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Er zijn 3 spelrondes (elke ronde is 5 jaar)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nl-NL" sz="2000" b="0" baseline="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Er zijn 4 teams</a:t>
            </a:r>
          </a:p>
          <a:p>
            <a:pPr marL="800100" lvl="1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nl-NL" sz="2000" b="0" baseline="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Nederlandse regering</a:t>
            </a:r>
          </a:p>
          <a:p>
            <a:pPr marL="800100" lvl="1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nl-NL" sz="2000" b="0" baseline="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Familie Van der Meer</a:t>
            </a:r>
          </a:p>
          <a:p>
            <a:pPr marL="800100" lvl="1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nl-NL" sz="2000" b="0" baseline="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Energiebedrijf Energie™</a:t>
            </a:r>
          </a:p>
          <a:p>
            <a:pPr marL="800100" lvl="1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nl-NL" sz="2000" b="0" baseline="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Milieuorganisatie E&amp;E</a:t>
            </a:r>
          </a:p>
          <a:p>
            <a:pPr algn="l">
              <a:lnSpc>
                <a:spcPct val="120000"/>
              </a:lnSpc>
              <a:spcBef>
                <a:spcPct val="20000"/>
              </a:spcBef>
              <a:defRPr/>
            </a:pPr>
            <a:endParaRPr lang="nl-NL" sz="2000" baseline="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611188" y="1557338"/>
            <a:ext cx="5649912" cy="404812"/>
          </a:xfrm>
          <a:prstGeom prst="rect">
            <a:avLst/>
          </a:prstGeom>
          <a:solidFill>
            <a:srgbClr val="73BE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0"/>
          <a:lstStyle/>
          <a:p>
            <a:pPr algn="l">
              <a:lnSpc>
                <a:spcPct val="72000"/>
              </a:lnSpc>
              <a:defRPr/>
            </a:pPr>
            <a:r>
              <a:rPr lang="nl-NL" sz="3200" dirty="0">
                <a:latin typeface="Arial" charset="0"/>
                <a:ea typeface="ＭＳ Ｐゴシック" charset="0"/>
              </a:rPr>
              <a:t>DE ENERGIE[R]EVOLUTIE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logo greenpe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456363"/>
            <a:ext cx="13700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f_J4VN_M-4Q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83568" y="1196752"/>
            <a:ext cx="7776000" cy="437400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Arc 15"/>
          <p:cNvSpPr/>
          <p:nvPr/>
        </p:nvSpPr>
        <p:spPr>
          <a:xfrm rot="3677147" flipH="1">
            <a:off x="4567528" y="475752"/>
            <a:ext cx="503541" cy="1130720"/>
          </a:xfrm>
          <a:prstGeom prst="arc">
            <a:avLst>
              <a:gd name="adj1" fmla="val 18455988"/>
              <a:gd name="adj2" fmla="val 3959276"/>
            </a:avLst>
          </a:prstGeom>
          <a:noFill/>
          <a:ln w="38100">
            <a:solidFill>
              <a:srgbClr val="8FCAE7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Box 6"/>
          <p:cNvSpPr txBox="1"/>
          <p:nvPr/>
        </p:nvSpPr>
        <p:spPr>
          <a:xfrm rot="21400958">
            <a:off x="4973974" y="448945"/>
            <a:ext cx="3817206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aseline="30000" dirty="0">
                <a:solidFill>
                  <a:srgbClr val="00000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Bekijk de uitleg van het spel.</a:t>
            </a:r>
            <a:endParaRPr lang="nl-NL" sz="2800" b="1" u="sng" dirty="0">
              <a:solidFill>
                <a:schemeClr val="accent1"/>
              </a:solidFill>
              <a:latin typeface="Kristen ITC" panose="03050502040202030202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logo greenpe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456363"/>
            <a:ext cx="13700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530225" y="2171700"/>
            <a:ext cx="8218488" cy="406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20000"/>
              </a:lnSpc>
              <a:spcBef>
                <a:spcPct val="20000"/>
              </a:spcBef>
              <a:defRPr/>
            </a:pPr>
            <a:r>
              <a:rPr lang="nl-NL" sz="2000" b="0" baseline="0" dirty="0">
                <a:solidFill>
                  <a:schemeClr val="tx1"/>
                </a:solidFill>
                <a:latin typeface="+mn-lt"/>
              </a:rPr>
              <a:t>Er is een klimaattop geweest. Dit is een belangrijke vergadering waar wereldleiders afspraken maken om klimaatverandering te stoppen. Ze hebben afgesproken dat over 15 jaar de CO2-uitstoot 25 punten minder moet zijn. </a:t>
            </a:r>
          </a:p>
          <a:p>
            <a:pPr algn="l">
              <a:lnSpc>
                <a:spcPct val="120000"/>
              </a:lnSpc>
              <a:spcBef>
                <a:spcPct val="20000"/>
              </a:spcBef>
              <a:defRPr/>
            </a:pPr>
            <a:endParaRPr lang="nl-NL" sz="2000" b="0" baseline="0" dirty="0">
              <a:solidFill>
                <a:schemeClr val="tx1"/>
              </a:solidFill>
              <a:latin typeface="+mn-lt"/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0" baseline="0" dirty="0">
                <a:solidFill>
                  <a:schemeClr val="tx1"/>
                </a:solidFill>
                <a:latin typeface="+mn-lt"/>
              </a:rPr>
              <a:t>De CO2 </a:t>
            </a:r>
            <a:r>
              <a:rPr lang="en-US" sz="2000" b="0" baseline="0" dirty="0" err="1">
                <a:solidFill>
                  <a:schemeClr val="tx1"/>
                </a:solidFill>
                <a:latin typeface="+mn-lt"/>
              </a:rPr>
              <a:t>uitstoot</a:t>
            </a:r>
            <a:r>
              <a:rPr lang="en-US" sz="2000" b="0" baseline="0" dirty="0">
                <a:solidFill>
                  <a:schemeClr val="tx1"/>
                </a:solidFill>
                <a:latin typeface="+mn-lt"/>
              </a:rPr>
              <a:t> is nu 100 </a:t>
            </a:r>
            <a:r>
              <a:rPr lang="en-US" sz="2000" b="0" baseline="0" dirty="0" err="1">
                <a:solidFill>
                  <a:schemeClr val="tx1"/>
                </a:solidFill>
                <a:latin typeface="+mn-lt"/>
              </a:rPr>
              <a:t>punten</a:t>
            </a:r>
            <a:r>
              <a:rPr lang="en-US" sz="2000" b="0" baseline="0" dirty="0">
                <a:solidFill>
                  <a:schemeClr val="tx1"/>
                </a:solidFill>
                <a:latin typeface="+mn-lt"/>
              </a:rPr>
              <a:t>. Over 15 </a:t>
            </a:r>
            <a:r>
              <a:rPr lang="en-US" sz="2000" b="0" baseline="0" dirty="0" err="1">
                <a:solidFill>
                  <a:schemeClr val="tx1"/>
                </a:solidFill>
                <a:latin typeface="+mn-lt"/>
              </a:rPr>
              <a:t>jaar</a:t>
            </a:r>
            <a:r>
              <a:rPr lang="en-US" sz="2000" b="0" baseline="0" dirty="0">
                <a:solidFill>
                  <a:schemeClr val="tx1"/>
                </a:solidFill>
                <a:latin typeface="+mn-lt"/>
              </a:rPr>
              <a:t> (3 </a:t>
            </a:r>
            <a:r>
              <a:rPr lang="en-US" sz="2000" b="0" baseline="0" dirty="0" err="1">
                <a:solidFill>
                  <a:schemeClr val="tx1"/>
                </a:solidFill>
                <a:latin typeface="+mn-lt"/>
              </a:rPr>
              <a:t>spelrondes</a:t>
            </a:r>
            <a:r>
              <a:rPr lang="en-US" sz="2000" b="0" baseline="0" dirty="0">
                <a:solidFill>
                  <a:schemeClr val="tx1"/>
                </a:solidFill>
                <a:latin typeface="+mn-lt"/>
              </a:rPr>
              <a:t>) </a:t>
            </a:r>
            <a:r>
              <a:rPr lang="en-US" sz="2000" b="0" baseline="0" dirty="0" err="1">
                <a:solidFill>
                  <a:schemeClr val="tx1"/>
                </a:solidFill>
                <a:latin typeface="+mn-lt"/>
              </a:rPr>
              <a:t>moet</a:t>
            </a:r>
            <a:r>
              <a:rPr lang="en-US" sz="2000" b="0" baseline="0" dirty="0">
                <a:solidFill>
                  <a:schemeClr val="tx1"/>
                </a:solidFill>
                <a:latin typeface="+mn-lt"/>
              </a:rPr>
              <a:t> het van de </a:t>
            </a:r>
            <a:r>
              <a:rPr lang="en-US" sz="2000" b="0" baseline="0" dirty="0" err="1">
                <a:solidFill>
                  <a:schemeClr val="tx1"/>
                </a:solidFill>
                <a:latin typeface="+mn-lt"/>
              </a:rPr>
              <a:t>wereldleiders</a:t>
            </a:r>
            <a:r>
              <a:rPr lang="en-US" sz="2000" b="0" baseline="0" dirty="0">
                <a:solidFill>
                  <a:schemeClr val="tx1"/>
                </a:solidFill>
                <a:latin typeface="+mn-lt"/>
              </a:rPr>
              <a:t> 75 </a:t>
            </a:r>
            <a:r>
              <a:rPr lang="en-US" sz="2000" b="0" baseline="0" dirty="0" err="1">
                <a:solidFill>
                  <a:schemeClr val="tx1"/>
                </a:solidFill>
                <a:latin typeface="+mn-lt"/>
              </a:rPr>
              <a:t>punten</a:t>
            </a:r>
            <a:r>
              <a:rPr lang="en-US" sz="2000" b="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0" baseline="0" dirty="0" err="1">
                <a:solidFill>
                  <a:schemeClr val="tx1"/>
                </a:solidFill>
                <a:latin typeface="+mn-lt"/>
              </a:rPr>
              <a:t>zijn</a:t>
            </a:r>
            <a:r>
              <a:rPr lang="en-US" sz="2000" b="0" baseline="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0" baseline="0" dirty="0" err="1">
                <a:solidFill>
                  <a:schemeClr val="tx1"/>
                </a:solidFill>
                <a:latin typeface="+mn-lt"/>
              </a:rPr>
              <a:t>Iedere</a:t>
            </a:r>
            <a:r>
              <a:rPr lang="en-US" sz="2000" b="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0" baseline="0" dirty="0" err="1">
                <a:solidFill>
                  <a:schemeClr val="tx1"/>
                </a:solidFill>
                <a:latin typeface="+mn-lt"/>
              </a:rPr>
              <a:t>groep</a:t>
            </a:r>
            <a:r>
              <a:rPr lang="en-US" sz="2000" b="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0" baseline="0" dirty="0" err="1">
                <a:solidFill>
                  <a:schemeClr val="tx1"/>
                </a:solidFill>
                <a:latin typeface="+mn-lt"/>
              </a:rPr>
              <a:t>heeft</a:t>
            </a:r>
            <a:r>
              <a:rPr lang="en-US" sz="2000" b="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0" baseline="0" dirty="0" err="1">
                <a:solidFill>
                  <a:schemeClr val="tx1"/>
                </a:solidFill>
                <a:latin typeface="+mn-lt"/>
              </a:rPr>
              <a:t>óók</a:t>
            </a:r>
            <a:r>
              <a:rPr lang="en-US" sz="2000" b="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0" baseline="0" dirty="0" err="1">
                <a:solidFill>
                  <a:schemeClr val="tx1"/>
                </a:solidFill>
                <a:latin typeface="+mn-lt"/>
              </a:rPr>
              <a:t>een</a:t>
            </a:r>
            <a:r>
              <a:rPr lang="en-US" sz="2000" b="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0" baseline="0" dirty="0" err="1">
                <a:solidFill>
                  <a:schemeClr val="tx1"/>
                </a:solidFill>
                <a:latin typeface="+mn-lt"/>
              </a:rPr>
              <a:t>eigen</a:t>
            </a:r>
            <a:r>
              <a:rPr lang="en-US" sz="2000" b="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0" baseline="0" dirty="0" err="1">
                <a:solidFill>
                  <a:schemeClr val="tx1"/>
                </a:solidFill>
                <a:latin typeface="+mn-lt"/>
              </a:rPr>
              <a:t>doel</a:t>
            </a:r>
            <a:r>
              <a:rPr lang="en-US" sz="2000" b="0" baseline="0" dirty="0">
                <a:solidFill>
                  <a:schemeClr val="tx1"/>
                </a:solidFill>
                <a:latin typeface="+mn-lt"/>
              </a:rPr>
              <a:t>. </a:t>
            </a:r>
            <a:endParaRPr lang="nl-NL" sz="2000" b="0" baseline="0" dirty="0">
              <a:solidFill>
                <a:schemeClr val="tx1"/>
              </a:solidFill>
              <a:latin typeface="+mn-lt"/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nl-NL" sz="2000" baseline="0" dirty="0">
              <a:solidFill>
                <a:schemeClr val="tx1"/>
              </a:solidFill>
              <a:latin typeface="+mj-lt"/>
              <a:ea typeface="ＭＳ Ｐゴシック" charset="0"/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611188" y="1557338"/>
            <a:ext cx="5649912" cy="404812"/>
          </a:xfrm>
          <a:prstGeom prst="rect">
            <a:avLst/>
          </a:prstGeom>
          <a:solidFill>
            <a:srgbClr val="73BE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0"/>
          <a:lstStyle/>
          <a:p>
            <a:pPr algn="l">
              <a:lnSpc>
                <a:spcPct val="72000"/>
              </a:lnSpc>
              <a:defRPr/>
            </a:pPr>
            <a:r>
              <a:rPr lang="nl-NL" sz="3200" dirty="0">
                <a:latin typeface="Arial" charset="0"/>
                <a:ea typeface="ＭＳ Ｐゴシック" charset="0"/>
              </a:rPr>
              <a:t>DE ENERGIE[R]EVOLUTIE</a:t>
            </a:r>
          </a:p>
        </p:txBody>
      </p:sp>
    </p:spTree>
    <p:extLst>
      <p:ext uri="{BB962C8B-B14F-4D97-AF65-F5344CB8AC3E}">
        <p14:creationId xmlns:p14="http://schemas.microsoft.com/office/powerpoint/2010/main" val="3172565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logo greenpe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456363"/>
            <a:ext cx="13700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530225" y="2171700"/>
            <a:ext cx="8218488" cy="406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20000"/>
              </a:lnSpc>
              <a:spcBef>
                <a:spcPct val="20000"/>
              </a:spcBef>
              <a:defRPr/>
            </a:pPr>
            <a:r>
              <a:rPr lang="nl-NL" sz="2000" b="0" baseline="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Spelregels</a:t>
            </a:r>
          </a:p>
          <a:p>
            <a:pPr marL="457200" indent="-457200" algn="l">
              <a:lnSpc>
                <a:spcPct val="12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nl-NL" sz="2000" b="0" baseline="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Lees met je team de teaminformatie + actiekaarten van ronde 1. </a:t>
            </a:r>
          </a:p>
          <a:p>
            <a:pPr marL="457200" indent="-457200" algn="l">
              <a:lnSpc>
                <a:spcPct val="12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nl-NL" sz="2000" b="0" baseline="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Bespreek de acties met team. Kies samen één actie. Denk aan je doel!</a:t>
            </a:r>
          </a:p>
          <a:p>
            <a:pPr marL="457200" indent="-457200" algn="l">
              <a:lnSpc>
                <a:spcPct val="12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nl-NL" sz="2000" b="0" baseline="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Schrijf actie + kosten + CO</a:t>
            </a:r>
            <a:r>
              <a:rPr lang="en-US" sz="2000" b="0" dirty="0">
                <a:solidFill>
                  <a:prstClr val="black"/>
                </a:solidFill>
                <a:latin typeface="+mn-lt"/>
                <a:ea typeface="+mn-ea"/>
              </a:rPr>
              <a:t>2</a:t>
            </a:r>
            <a:r>
              <a:rPr lang="nl-NL" sz="2000" b="0" baseline="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-punten op de lege kaart. Houd deze kaart zelf.</a:t>
            </a:r>
          </a:p>
          <a:p>
            <a:pPr marL="457200" indent="-457200" algn="l">
              <a:lnSpc>
                <a:spcPct val="12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nl-NL" sz="2000" b="0" baseline="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Lever de gekozen actiekaart + geld in bij de leraar.</a:t>
            </a:r>
          </a:p>
          <a:p>
            <a:pPr marL="457200" indent="-457200" algn="l">
              <a:lnSpc>
                <a:spcPct val="12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nl-NL" sz="2000" b="0" baseline="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Bespreek met de klas alle gekozen acties. Wat gebeurt er met de CO</a:t>
            </a:r>
            <a:r>
              <a:rPr lang="en-US" sz="2000" b="0" dirty="0">
                <a:solidFill>
                  <a:prstClr val="black"/>
                </a:solidFill>
              </a:rPr>
              <a:t>2</a:t>
            </a:r>
            <a:r>
              <a:rPr lang="nl-NL" sz="2000" b="0" baseline="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-meter?</a:t>
            </a:r>
          </a:p>
          <a:p>
            <a:pPr algn="l">
              <a:lnSpc>
                <a:spcPct val="120000"/>
              </a:lnSpc>
              <a:spcBef>
                <a:spcPct val="20000"/>
              </a:spcBef>
              <a:defRPr/>
            </a:pPr>
            <a:endParaRPr lang="nl-NL" sz="2000" baseline="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algn="l">
              <a:lnSpc>
                <a:spcPct val="120000"/>
              </a:lnSpc>
              <a:spcBef>
                <a:spcPct val="20000"/>
              </a:spcBef>
              <a:defRPr/>
            </a:pPr>
            <a:r>
              <a:rPr lang="nl-NL" sz="2000" b="0" baseline="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Doe hetzelfde in ronde 2 en 3.</a:t>
            </a: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611188" y="1557338"/>
            <a:ext cx="5649912" cy="404812"/>
          </a:xfrm>
          <a:prstGeom prst="rect">
            <a:avLst/>
          </a:prstGeom>
          <a:solidFill>
            <a:srgbClr val="73BE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0"/>
          <a:lstStyle/>
          <a:p>
            <a:pPr algn="l">
              <a:lnSpc>
                <a:spcPct val="72000"/>
              </a:lnSpc>
              <a:defRPr/>
            </a:pPr>
            <a:r>
              <a:rPr lang="nl-NL" sz="3200" dirty="0">
                <a:latin typeface="Arial" charset="0"/>
                <a:ea typeface="ＭＳ Ｐゴシック" charset="0"/>
              </a:rPr>
              <a:t>DE ENERGIE[R]EVOLUTIE</a:t>
            </a:r>
          </a:p>
        </p:txBody>
      </p:sp>
    </p:spTree>
    <p:extLst>
      <p:ext uri="{BB962C8B-B14F-4D97-AF65-F5344CB8AC3E}">
        <p14:creationId xmlns:p14="http://schemas.microsoft.com/office/powerpoint/2010/main" val="103409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logo greenpe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456363"/>
            <a:ext cx="13700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611188" y="1557338"/>
            <a:ext cx="5649912" cy="404812"/>
          </a:xfrm>
          <a:prstGeom prst="rect">
            <a:avLst/>
          </a:prstGeom>
          <a:solidFill>
            <a:srgbClr val="73BE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0"/>
          <a:lstStyle/>
          <a:p>
            <a:pPr algn="l">
              <a:lnSpc>
                <a:spcPct val="72000"/>
              </a:lnSpc>
              <a:defRPr/>
            </a:pPr>
            <a:r>
              <a:rPr lang="nl-NL" sz="3200" dirty="0">
                <a:latin typeface="Arial" charset="0"/>
                <a:ea typeface="ＭＳ Ｐゴシック" charset="0"/>
              </a:rPr>
              <a:t>CO2-METER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2132856"/>
            <a:ext cx="6553100" cy="41900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3BE1E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400" b="1" i="0" u="none" strike="noStrike" cap="none" normalizeH="0" baseline="-25000">
            <a:ln>
              <a:noFill/>
            </a:ln>
            <a:solidFill>
              <a:schemeClr val="bg1"/>
            </a:solidFill>
            <a:effectLst/>
            <a:latin typeface="HelveticaNeueLT St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3BE1E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400" b="1" i="0" u="none" strike="noStrike" cap="none" normalizeH="0" baseline="-25000">
            <a:ln>
              <a:noFill/>
            </a:ln>
            <a:solidFill>
              <a:schemeClr val="bg1"/>
            </a:solidFill>
            <a:effectLst/>
            <a:latin typeface="HelveticaNeueLT Std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Greenpeace</Template>
  <TotalTime>270</TotalTime>
  <Words>284</Words>
  <Application>Microsoft Macintosh PowerPoint</Application>
  <PresentationFormat>On-screen Show (4:3)</PresentationFormat>
  <Paragraphs>36</Paragraphs>
  <Slides>7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HelveticaNeueLT Std</vt:lpstr>
      <vt:lpstr>Kristen ITC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Stichting Greenpeace Nederland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DP DP</dc:creator>
  <cp:lastModifiedBy>joris joziasse</cp:lastModifiedBy>
  <cp:revision>14</cp:revision>
  <dcterms:created xsi:type="dcterms:W3CDTF">2015-01-13T12:06:04Z</dcterms:created>
  <dcterms:modified xsi:type="dcterms:W3CDTF">2019-10-18T14:56:21Z</dcterms:modified>
</cp:coreProperties>
</file>