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9144000" cy="5143500" type="screen16x9"/>
  <p:notesSz cx="6858000" cy="9144000"/>
  <p:embeddedFontLst>
    <p:embeddedFont>
      <p:font typeface="Roboto" panose="02000000000000000000" pitchFamily="2" charset="0"/>
      <p:regular r:id="rId46"/>
      <p:bold r:id="rId47"/>
      <p:italic r:id="rId48"/>
      <p:boldItalic r:id="rId49"/>
    </p:embeddedFont>
    <p:embeddedFont>
      <p:font typeface="Proxima Nova" panose="020B0604020202020204" charset="0"/>
      <p:regular r:id="rId50"/>
      <p:bold r:id="rId51"/>
      <p:italic r:id="rId52"/>
      <p:boldItalic r:id="rId53"/>
    </p:embeddedFont>
    <p:embeddedFont>
      <p:font typeface="Alfa Slab One" panose="020B0604020202020204" charset="0"/>
      <p:regular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198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749" autoAdjust="0"/>
  </p:normalViewPr>
  <p:slideViewPr>
    <p:cSldViewPr snapToGrid="0">
      <p:cViewPr varScale="1">
        <p:scale>
          <a:sx n="99" d="100"/>
          <a:sy n="99" d="100"/>
        </p:scale>
        <p:origin x="994" y="82"/>
      </p:cViewPr>
      <p:guideLst>
        <p:guide orient="horz" pos="1620"/>
        <p:guide pos="2880"/>
        <p:guide orient="horz" pos="1984"/>
      </p:guideLst>
    </p:cSldViewPr>
  </p:slideViewPr>
  <p:notesTextViewPr>
    <p:cViewPr>
      <p:scale>
        <a:sx n="1" d="1"/>
        <a:sy n="1" d="1"/>
      </p:scale>
      <p:origin x="0" y="-341"/>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8835537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youtu.be/D5itV7bWwM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uT554RCx1Nw"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maps.greenpeace.org/fire_dashboard/"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youtu.be/wpNJpCmE_A0"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youtube.com/watch?v=sQlXfFc-WAA&amp;t=3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youtube.com/watch?v=sQlXfFc-WAA&amp;t=3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youtu.be/MpDA0DsSqW4"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Voorbereiding:</a:t>
            </a:r>
            <a:endParaRPr/>
          </a:p>
          <a:p>
            <a:pPr marL="0" lvl="0" indent="0" algn="l" rtl="0">
              <a:spcBef>
                <a:spcPts val="0"/>
              </a:spcBef>
              <a:spcAft>
                <a:spcPts val="0"/>
              </a:spcAft>
              <a:buNone/>
            </a:pPr>
            <a:r>
              <a:rPr lang="en-GB"/>
              <a:t>Controleer of de video’s in deze presentatie werken. Zo niet, zet dan vooraf de video’s klaar in je browser via de YouTube-links die in de beschrijving onder de dia staan.</a:t>
            </a:r>
            <a:endParaRPr/>
          </a:p>
        </p:txBody>
      </p:sp>
    </p:spTree>
    <p:extLst>
      <p:ext uri="{BB962C8B-B14F-4D97-AF65-F5344CB8AC3E}">
        <p14:creationId xmlns:p14="http://schemas.microsoft.com/office/powerpoint/2010/main" val="2114522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96fb7b5dfb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96fb7b5dfb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9652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e3d4d7b39a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e3d4d7b39a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Voordeel van een EU-bossenwet of NL wet: ook als landen als Brazilië en Indonesië hun eigen bossen niet goed beschermen, zorgen we ervoor dat mensen in Nederland en Europa deze producten in ieder geval niet kopen, waardoor de vraag ook niet verder toeneemt. </a:t>
            </a:r>
            <a:endParaRPr>
              <a:solidFill>
                <a:schemeClr val="dk1"/>
              </a:solidFill>
            </a:endParaRPr>
          </a:p>
          <a:p>
            <a:pPr marL="0" lvl="0" indent="0" algn="l" rtl="0">
              <a:lnSpc>
                <a:spcPct val="115000"/>
              </a:lnSpc>
              <a:spcBef>
                <a:spcPts val="0"/>
              </a:spcBef>
              <a:spcAft>
                <a:spcPts val="0"/>
              </a:spcAft>
              <a:buNone/>
            </a:pPr>
            <a:endParaRPr/>
          </a:p>
        </p:txBody>
      </p:sp>
    </p:spTree>
    <p:extLst>
      <p:ext uri="{BB962C8B-B14F-4D97-AF65-F5344CB8AC3E}">
        <p14:creationId xmlns:p14="http://schemas.microsoft.com/office/powerpoint/2010/main" val="2751667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94f48e24a8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94f48e24a8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1495582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96fb7b5dfb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96fb7b5dfb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4285F4"/>
              </a:buClr>
              <a:buSzPts val="1100"/>
              <a:buFont typeface="Arial"/>
              <a:buNone/>
            </a:pPr>
            <a:r>
              <a:rPr lang="en-GB">
                <a:solidFill>
                  <a:schemeClr val="dk1"/>
                </a:solidFill>
              </a:rPr>
              <a:t>Verken samen de gevolgen van bosbranden. Wat zijn volgens de leerlingen de belangrijkste gevolgen?</a:t>
            </a:r>
            <a:endParaRPr>
              <a:solidFill>
                <a:schemeClr val="dk1"/>
              </a:solidFill>
            </a:endParaRPr>
          </a:p>
          <a:p>
            <a:pPr marL="0" lvl="0" indent="0" algn="l" rtl="0">
              <a:lnSpc>
                <a:spcPct val="115000"/>
              </a:lnSpc>
              <a:spcBef>
                <a:spcPts val="0"/>
              </a:spcBef>
              <a:spcAft>
                <a:spcPts val="0"/>
              </a:spcAft>
              <a:buClr>
                <a:srgbClr val="4285F4"/>
              </a:buClr>
              <a:buSzPts val="1100"/>
              <a:buFont typeface="Arial"/>
              <a:buNone/>
            </a:pPr>
            <a:r>
              <a:rPr lang="en-GB">
                <a:solidFill>
                  <a:schemeClr val="dk1"/>
                </a:solidFill>
              </a:rPr>
              <a:t>Zet de antwoorden eventueel op het bord.</a:t>
            </a:r>
            <a:endParaRPr>
              <a:solidFill>
                <a:schemeClr val="dk1"/>
              </a:solidFill>
            </a:endParaRPr>
          </a:p>
          <a:p>
            <a:pPr marL="0" lvl="0" indent="0" algn="l" rtl="0">
              <a:lnSpc>
                <a:spcPct val="115000"/>
              </a:lnSpc>
              <a:spcBef>
                <a:spcPts val="0"/>
              </a:spcBef>
              <a:spcAft>
                <a:spcPts val="0"/>
              </a:spcAft>
              <a:buClr>
                <a:srgbClr val="4285F4"/>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3635509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e91aa73a52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e91aa73a52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Bekijk samen het filmpje. Welke gevolgen worden in het filmpje genoemd?</a:t>
            </a:r>
            <a:endParaRPr>
              <a:solidFill>
                <a:schemeClr val="dk1"/>
              </a:solidFill>
            </a:endParaRPr>
          </a:p>
        </p:txBody>
      </p:sp>
    </p:spTree>
    <p:extLst>
      <p:ext uri="{BB962C8B-B14F-4D97-AF65-F5344CB8AC3E}">
        <p14:creationId xmlns:p14="http://schemas.microsoft.com/office/powerpoint/2010/main" val="289885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e4d48f2222_3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e4d48f2222_3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solidFill>
                  <a:schemeClr val="dk1"/>
                </a:solidFill>
              </a:rPr>
              <a:t>Video over de </a:t>
            </a:r>
            <a:r>
              <a:rPr lang="en-GB" dirty="0" err="1">
                <a:solidFill>
                  <a:schemeClr val="dk1"/>
                </a:solidFill>
              </a:rPr>
              <a:t>gevolgen</a:t>
            </a:r>
            <a:r>
              <a:rPr lang="en-GB" dirty="0">
                <a:solidFill>
                  <a:schemeClr val="dk1"/>
                </a:solidFill>
              </a:rPr>
              <a:t> van </a:t>
            </a:r>
            <a:r>
              <a:rPr lang="en-GB" dirty="0" err="1">
                <a:solidFill>
                  <a:schemeClr val="dk1"/>
                </a:solidFill>
              </a:rPr>
              <a:t>bosbranden</a:t>
            </a:r>
            <a:r>
              <a:rPr lang="en-GB" dirty="0">
                <a:solidFill>
                  <a:schemeClr val="dk1"/>
                </a:solidFill>
              </a:rPr>
              <a:t>.</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dirty="0" err="1">
                <a:solidFill>
                  <a:schemeClr val="dk1"/>
                </a:solidFill>
              </a:rPr>
              <a:t>Lukt</a:t>
            </a:r>
            <a:r>
              <a:rPr lang="en-GB" dirty="0">
                <a:solidFill>
                  <a:schemeClr val="dk1"/>
                </a:solidFill>
              </a:rPr>
              <a:t> het </a:t>
            </a:r>
            <a:r>
              <a:rPr lang="en-GB" dirty="0" err="1">
                <a:solidFill>
                  <a:schemeClr val="dk1"/>
                </a:solidFill>
              </a:rPr>
              <a:t>niet</a:t>
            </a:r>
            <a:r>
              <a:rPr lang="en-GB" dirty="0">
                <a:solidFill>
                  <a:schemeClr val="dk1"/>
                </a:solidFill>
              </a:rPr>
              <a:t> om de video in de slide </a:t>
            </a:r>
            <a:r>
              <a:rPr lang="en-GB" dirty="0" err="1">
                <a:solidFill>
                  <a:schemeClr val="dk1"/>
                </a:solidFill>
              </a:rPr>
              <a:t>af</a:t>
            </a:r>
            <a:r>
              <a:rPr lang="en-GB" dirty="0">
                <a:solidFill>
                  <a:schemeClr val="dk1"/>
                </a:solidFill>
              </a:rPr>
              <a:t> </a:t>
            </a:r>
            <a:r>
              <a:rPr lang="en-GB" dirty="0" err="1">
                <a:solidFill>
                  <a:schemeClr val="dk1"/>
                </a:solidFill>
              </a:rPr>
              <a:t>te</a:t>
            </a:r>
            <a:r>
              <a:rPr lang="en-GB" dirty="0">
                <a:solidFill>
                  <a:schemeClr val="dk1"/>
                </a:solidFill>
              </a:rPr>
              <a:t> </a:t>
            </a:r>
            <a:r>
              <a:rPr lang="en-GB" dirty="0" err="1">
                <a:solidFill>
                  <a:schemeClr val="dk1"/>
                </a:solidFill>
              </a:rPr>
              <a:t>spelen</a:t>
            </a:r>
            <a:r>
              <a:rPr lang="en-GB" dirty="0">
                <a:solidFill>
                  <a:schemeClr val="dk1"/>
                </a:solidFill>
              </a:rPr>
              <a:t>? Open de video </a:t>
            </a:r>
            <a:r>
              <a:rPr lang="en-GB" dirty="0" err="1">
                <a:solidFill>
                  <a:schemeClr val="dk1"/>
                </a:solidFill>
              </a:rPr>
              <a:t>dan</a:t>
            </a:r>
            <a:r>
              <a:rPr lang="en-GB" dirty="0">
                <a:solidFill>
                  <a:schemeClr val="dk1"/>
                </a:solidFill>
              </a:rPr>
              <a:t> op YouTube: </a:t>
            </a:r>
            <a:r>
              <a:rPr lang="en-GB" u="sng" dirty="0">
                <a:solidFill>
                  <a:schemeClr val="hlink"/>
                </a:solidFill>
                <a:hlinkClick r:id="rId3"/>
              </a:rPr>
              <a:t>https://youtu.be/D5itV7bWwMs</a:t>
            </a:r>
            <a:endParaRPr dirty="0">
              <a:solidFill>
                <a:schemeClr val="dk1"/>
              </a:solidFill>
            </a:endParaRPr>
          </a:p>
        </p:txBody>
      </p:sp>
    </p:spTree>
    <p:extLst>
      <p:ext uri="{BB962C8B-B14F-4D97-AF65-F5344CB8AC3E}">
        <p14:creationId xmlns:p14="http://schemas.microsoft.com/office/powerpoint/2010/main" val="3753633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e4d48f22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e4d48f22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p:txBody>
      </p:sp>
    </p:spTree>
    <p:extLst>
      <p:ext uri="{BB962C8B-B14F-4D97-AF65-F5344CB8AC3E}">
        <p14:creationId xmlns:p14="http://schemas.microsoft.com/office/powerpoint/2010/main" val="871284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e82b87ef11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e82b87ef11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Na het kijken van de video kun je eventueel ter verdieping met de leerlingen deze vicieuze cirkel doornemen.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Hiervoor moet je eerst “dia’s overslaan” uitzetten voor dia 17 en 18 (klik in het menu op ‘dia’ en vervolgens ‘dia overslaan’ zodat het vinkje voor ‘dia overslaan’ weg is)</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Bespreek de vicieuze cirkel stap voor stap met de leerlingen. Kunnen ze het verband tussen de 4 stappen uitleggen? Op de volgende slide staan de verbanden tussen de stappen uitgelegd</a:t>
            </a:r>
            <a:endParaRPr/>
          </a:p>
        </p:txBody>
      </p:sp>
    </p:spTree>
    <p:extLst>
      <p:ext uri="{BB962C8B-B14F-4D97-AF65-F5344CB8AC3E}">
        <p14:creationId xmlns:p14="http://schemas.microsoft.com/office/powerpoint/2010/main" val="4112208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e82b87ef11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e82b87ef11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chemeClr val="dk1"/>
                </a:solidFill>
              </a:rPr>
              <a:t>Bespreek deze vicieuze cirkel stap voor stap met de leerlingen. </a:t>
            </a:r>
            <a:r>
              <a:rPr lang="en-GB"/>
              <a:t>Leg eventueel eerst uit wat een vicieuze cirkel is: Het beschrijft een verband tussen oorzaken en gevolgen, waarbij het gevolg van een bepaald verschijnsel dit verschijnsel in stand houdt. </a:t>
            </a:r>
            <a:endParaRPr/>
          </a:p>
          <a:p>
            <a:pPr marL="0" lvl="0" indent="0" algn="l" rtl="0">
              <a:lnSpc>
                <a:spcPct val="115000"/>
              </a:lnSpc>
              <a:spcBef>
                <a:spcPts val="0"/>
              </a:spcBef>
              <a:spcAft>
                <a:spcPts val="0"/>
              </a:spcAft>
              <a:buNone/>
            </a:pPr>
            <a:r>
              <a:rPr lang="en-GB"/>
              <a:t>In deze afbeelding zie je hoe bosbranden dubbel slecht voor ons klimaat zijn. Het verschijnsel bosbranden veroorzaakt meer CO2. Meer CO2 veroorzaakt opwarming van de aarde en dat veroorzaakt weer droogte. Die droogte veroorzaakt weer meer bosbranden. Zo versterken de bosbranden en de opwarming van de aarde (klimaatverandering) elkaar. Een gevaarlijke cirkel dus!</a:t>
            </a:r>
            <a:endParaRPr/>
          </a:p>
        </p:txBody>
      </p:sp>
    </p:spTree>
    <p:extLst>
      <p:ext uri="{BB962C8B-B14F-4D97-AF65-F5344CB8AC3E}">
        <p14:creationId xmlns:p14="http://schemas.microsoft.com/office/powerpoint/2010/main" val="3463374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94f48e24a8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94f48e24a8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7312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93551b443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93551b443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l-NL" dirty="0" smtClean="0">
                <a:solidFill>
                  <a:schemeClr val="dk1"/>
                </a:solidFill>
              </a:rPr>
              <a:t>Lukt het niet om de video in de slide af te spelen? Open de video dan op YouTube: </a:t>
            </a:r>
            <a:r>
              <a:rPr lang="nl-NL" u="sng" dirty="0" smtClean="0">
                <a:solidFill>
                  <a:schemeClr val="hlink"/>
                </a:solidFill>
                <a:hlinkClick r:id="rId3"/>
              </a:rPr>
              <a:t>https://youtu.be/uT554RCx1Nw</a:t>
            </a:r>
            <a:endParaRPr lang="nl-NL" dirty="0" smtClean="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lang="en-GB" dirty="0" smtClean="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dirty="0" err="1" smtClean="0">
                <a:solidFill>
                  <a:schemeClr val="dk1"/>
                </a:solidFill>
              </a:rPr>
              <a:t>Een</a:t>
            </a:r>
            <a:r>
              <a:rPr lang="en-GB" dirty="0" smtClean="0">
                <a:solidFill>
                  <a:schemeClr val="dk1"/>
                </a:solidFill>
              </a:rPr>
              <a:t> </a:t>
            </a:r>
            <a:r>
              <a:rPr lang="en-GB" dirty="0" err="1" smtClean="0">
                <a:solidFill>
                  <a:schemeClr val="dk1"/>
                </a:solidFill>
              </a:rPr>
              <a:t>introductievideo</a:t>
            </a:r>
            <a:r>
              <a:rPr lang="en-GB" dirty="0" smtClean="0">
                <a:solidFill>
                  <a:schemeClr val="dk1"/>
                </a:solidFill>
              </a:rPr>
              <a:t> over de </a:t>
            </a:r>
            <a:r>
              <a:rPr lang="en-GB" dirty="0" err="1" smtClean="0">
                <a:solidFill>
                  <a:schemeClr val="dk1"/>
                </a:solidFill>
              </a:rPr>
              <a:t>wereldwijde</a:t>
            </a:r>
            <a:r>
              <a:rPr lang="en-GB" dirty="0" smtClean="0">
                <a:solidFill>
                  <a:schemeClr val="dk1"/>
                </a:solidFill>
              </a:rPr>
              <a:t> </a:t>
            </a:r>
            <a:r>
              <a:rPr lang="en-GB" dirty="0" err="1" smtClean="0">
                <a:solidFill>
                  <a:schemeClr val="dk1"/>
                </a:solidFill>
              </a:rPr>
              <a:t>bosbranden</a:t>
            </a:r>
            <a:r>
              <a:rPr lang="en-GB" dirty="0" smtClean="0">
                <a:solidFill>
                  <a:schemeClr val="dk1"/>
                </a:solidFill>
              </a:rPr>
              <a:t>.</a:t>
            </a:r>
            <a:endParaRPr dirty="0" smtClean="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dirty="0" err="1" smtClean="0">
                <a:solidFill>
                  <a:schemeClr val="dk1"/>
                </a:solidFill>
              </a:rPr>
              <a:t>Vraag</a:t>
            </a:r>
            <a:r>
              <a:rPr lang="en-GB" dirty="0" smtClean="0">
                <a:solidFill>
                  <a:schemeClr val="dk1"/>
                </a:solidFill>
              </a:rPr>
              <a:t> de </a:t>
            </a:r>
            <a:r>
              <a:rPr lang="en-GB" dirty="0" err="1" smtClean="0">
                <a:solidFill>
                  <a:schemeClr val="dk1"/>
                </a:solidFill>
              </a:rPr>
              <a:t>leerlingen</a:t>
            </a:r>
            <a:r>
              <a:rPr lang="en-GB" dirty="0" smtClean="0">
                <a:solidFill>
                  <a:schemeClr val="dk1"/>
                </a:solidFill>
              </a:rPr>
              <a:t> of </a:t>
            </a:r>
            <a:r>
              <a:rPr lang="en-GB" dirty="0" err="1" smtClean="0">
                <a:solidFill>
                  <a:schemeClr val="dk1"/>
                </a:solidFill>
              </a:rPr>
              <a:t>ze</a:t>
            </a:r>
            <a:r>
              <a:rPr lang="en-GB" dirty="0" smtClean="0">
                <a:solidFill>
                  <a:schemeClr val="dk1"/>
                </a:solidFill>
              </a:rPr>
              <a:t> in de </a:t>
            </a:r>
            <a:r>
              <a:rPr lang="en-GB" dirty="0" err="1" smtClean="0">
                <a:solidFill>
                  <a:schemeClr val="dk1"/>
                </a:solidFill>
              </a:rPr>
              <a:t>afgelopen</a:t>
            </a:r>
            <a:r>
              <a:rPr lang="en-GB" dirty="0" smtClean="0">
                <a:solidFill>
                  <a:schemeClr val="dk1"/>
                </a:solidFill>
              </a:rPr>
              <a:t> </a:t>
            </a:r>
            <a:r>
              <a:rPr lang="en-GB" dirty="0" err="1" smtClean="0">
                <a:solidFill>
                  <a:schemeClr val="dk1"/>
                </a:solidFill>
              </a:rPr>
              <a:t>weken</a:t>
            </a:r>
            <a:r>
              <a:rPr lang="en-GB" dirty="0" smtClean="0">
                <a:solidFill>
                  <a:schemeClr val="dk1"/>
                </a:solidFill>
              </a:rPr>
              <a:t> </a:t>
            </a:r>
            <a:r>
              <a:rPr lang="en-GB" dirty="0" err="1" smtClean="0">
                <a:solidFill>
                  <a:schemeClr val="dk1"/>
                </a:solidFill>
              </a:rPr>
              <a:t>iets</a:t>
            </a:r>
            <a:r>
              <a:rPr lang="en-GB" dirty="0" smtClean="0">
                <a:solidFill>
                  <a:schemeClr val="dk1"/>
                </a:solidFill>
              </a:rPr>
              <a:t> in het </a:t>
            </a:r>
            <a:r>
              <a:rPr lang="en-GB" dirty="0" err="1" smtClean="0">
                <a:solidFill>
                  <a:schemeClr val="dk1"/>
                </a:solidFill>
              </a:rPr>
              <a:t>nieuws</a:t>
            </a:r>
            <a:r>
              <a:rPr lang="en-GB" dirty="0" smtClean="0">
                <a:solidFill>
                  <a:schemeClr val="dk1"/>
                </a:solidFill>
              </a:rPr>
              <a:t> </a:t>
            </a:r>
            <a:r>
              <a:rPr lang="en-GB" dirty="0" err="1" smtClean="0">
                <a:solidFill>
                  <a:schemeClr val="dk1"/>
                </a:solidFill>
              </a:rPr>
              <a:t>hebben</a:t>
            </a:r>
            <a:r>
              <a:rPr lang="en-GB" dirty="0" smtClean="0">
                <a:solidFill>
                  <a:schemeClr val="dk1"/>
                </a:solidFill>
              </a:rPr>
              <a:t> </a:t>
            </a:r>
            <a:r>
              <a:rPr lang="en-GB" dirty="0" err="1" smtClean="0">
                <a:solidFill>
                  <a:schemeClr val="dk1"/>
                </a:solidFill>
              </a:rPr>
              <a:t>gehoord</a:t>
            </a:r>
            <a:r>
              <a:rPr lang="en-GB" dirty="0" smtClean="0">
                <a:solidFill>
                  <a:schemeClr val="dk1"/>
                </a:solidFill>
              </a:rPr>
              <a:t> over de </a:t>
            </a:r>
            <a:r>
              <a:rPr lang="en-GB" dirty="0" err="1" smtClean="0">
                <a:solidFill>
                  <a:schemeClr val="dk1"/>
                </a:solidFill>
              </a:rPr>
              <a:t>bosbranden</a:t>
            </a:r>
            <a:r>
              <a:rPr lang="en-GB" dirty="0" smtClean="0">
                <a:solidFill>
                  <a:schemeClr val="dk1"/>
                </a:solidFill>
              </a:rPr>
              <a:t>. </a:t>
            </a:r>
            <a:r>
              <a:rPr lang="en-GB" dirty="0" err="1" smtClean="0">
                <a:solidFill>
                  <a:schemeClr val="dk1"/>
                </a:solidFill>
              </a:rPr>
              <a:t>Hebben</a:t>
            </a:r>
            <a:r>
              <a:rPr lang="en-GB" dirty="0" smtClean="0">
                <a:solidFill>
                  <a:schemeClr val="dk1"/>
                </a:solidFill>
              </a:rPr>
              <a:t> </a:t>
            </a:r>
            <a:r>
              <a:rPr lang="en-GB" dirty="0" err="1" smtClean="0">
                <a:solidFill>
                  <a:schemeClr val="dk1"/>
                </a:solidFill>
              </a:rPr>
              <a:t>ze</a:t>
            </a:r>
            <a:r>
              <a:rPr lang="en-GB" dirty="0" smtClean="0">
                <a:solidFill>
                  <a:schemeClr val="dk1"/>
                </a:solidFill>
              </a:rPr>
              <a:t> </a:t>
            </a:r>
            <a:r>
              <a:rPr lang="en-GB" dirty="0" err="1" smtClean="0">
                <a:solidFill>
                  <a:schemeClr val="dk1"/>
                </a:solidFill>
              </a:rPr>
              <a:t>zelf</a:t>
            </a:r>
            <a:r>
              <a:rPr lang="en-GB" dirty="0" smtClean="0">
                <a:solidFill>
                  <a:schemeClr val="dk1"/>
                </a:solidFill>
              </a:rPr>
              <a:t> </a:t>
            </a:r>
            <a:r>
              <a:rPr lang="en-GB" dirty="0" err="1" smtClean="0">
                <a:solidFill>
                  <a:schemeClr val="dk1"/>
                </a:solidFill>
              </a:rPr>
              <a:t>ooit</a:t>
            </a:r>
            <a:r>
              <a:rPr lang="en-GB" dirty="0" smtClean="0">
                <a:solidFill>
                  <a:schemeClr val="dk1"/>
                </a:solidFill>
              </a:rPr>
              <a:t> </a:t>
            </a:r>
            <a:r>
              <a:rPr lang="en-GB" dirty="0" err="1" smtClean="0">
                <a:solidFill>
                  <a:schemeClr val="dk1"/>
                </a:solidFill>
              </a:rPr>
              <a:t>een</a:t>
            </a:r>
            <a:r>
              <a:rPr lang="en-GB" dirty="0" smtClean="0">
                <a:solidFill>
                  <a:schemeClr val="dk1"/>
                </a:solidFill>
              </a:rPr>
              <a:t> </a:t>
            </a:r>
            <a:r>
              <a:rPr lang="en-GB" dirty="0" err="1" smtClean="0">
                <a:solidFill>
                  <a:schemeClr val="dk1"/>
                </a:solidFill>
              </a:rPr>
              <a:t>bosbrand</a:t>
            </a:r>
            <a:r>
              <a:rPr lang="en-GB" dirty="0" smtClean="0">
                <a:solidFill>
                  <a:schemeClr val="dk1"/>
                </a:solidFill>
              </a:rPr>
              <a:t> van </a:t>
            </a:r>
            <a:r>
              <a:rPr lang="en-GB" dirty="0" err="1" smtClean="0">
                <a:solidFill>
                  <a:schemeClr val="dk1"/>
                </a:solidFill>
              </a:rPr>
              <a:t>dichtbij</a:t>
            </a:r>
            <a:r>
              <a:rPr lang="en-GB" dirty="0" smtClean="0">
                <a:solidFill>
                  <a:schemeClr val="dk1"/>
                </a:solidFill>
              </a:rPr>
              <a:t> </a:t>
            </a:r>
            <a:r>
              <a:rPr lang="en-GB" dirty="0" err="1" smtClean="0">
                <a:solidFill>
                  <a:schemeClr val="dk1"/>
                </a:solidFill>
              </a:rPr>
              <a:t>meegemaakt</a:t>
            </a:r>
            <a:r>
              <a:rPr lang="en-GB" dirty="0" smtClean="0">
                <a:solidFill>
                  <a:schemeClr val="dk1"/>
                </a:solidFill>
              </a:rPr>
              <a:t>? </a:t>
            </a:r>
            <a:endParaRPr dirty="0" smtClean="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dirty="0" err="1" smtClean="0">
                <a:solidFill>
                  <a:schemeClr val="dk1"/>
                </a:solidFill>
              </a:rPr>
              <a:t>Optioneel</a:t>
            </a:r>
            <a:r>
              <a:rPr lang="en-GB" dirty="0" smtClean="0">
                <a:solidFill>
                  <a:schemeClr val="dk1"/>
                </a:solidFill>
              </a:rPr>
              <a:t>: </a:t>
            </a:r>
            <a:r>
              <a:rPr lang="en-GB" dirty="0" err="1" smtClean="0">
                <a:solidFill>
                  <a:schemeClr val="dk1"/>
                </a:solidFill>
              </a:rPr>
              <a:t>Kunnen</a:t>
            </a:r>
            <a:r>
              <a:rPr lang="en-GB" dirty="0" smtClean="0">
                <a:solidFill>
                  <a:schemeClr val="dk1"/>
                </a:solidFill>
              </a:rPr>
              <a:t> de </a:t>
            </a:r>
            <a:r>
              <a:rPr lang="en-GB" dirty="0" err="1" smtClean="0">
                <a:solidFill>
                  <a:schemeClr val="dk1"/>
                </a:solidFill>
              </a:rPr>
              <a:t>leerlingen</a:t>
            </a:r>
            <a:r>
              <a:rPr lang="en-GB" dirty="0" smtClean="0">
                <a:solidFill>
                  <a:schemeClr val="dk1"/>
                </a:solidFill>
              </a:rPr>
              <a:t> op </a:t>
            </a:r>
            <a:r>
              <a:rPr lang="en-GB" dirty="0" err="1" smtClean="0">
                <a:solidFill>
                  <a:schemeClr val="dk1"/>
                </a:solidFill>
              </a:rPr>
              <a:t>een</a:t>
            </a:r>
            <a:r>
              <a:rPr lang="en-GB" dirty="0" smtClean="0">
                <a:solidFill>
                  <a:schemeClr val="dk1"/>
                </a:solidFill>
              </a:rPr>
              <a:t> </a:t>
            </a:r>
            <a:r>
              <a:rPr lang="en-GB" dirty="0" err="1" smtClean="0">
                <a:solidFill>
                  <a:schemeClr val="dk1"/>
                </a:solidFill>
              </a:rPr>
              <a:t>landkaart</a:t>
            </a:r>
            <a:r>
              <a:rPr lang="en-GB" dirty="0" smtClean="0">
                <a:solidFill>
                  <a:schemeClr val="dk1"/>
                </a:solidFill>
              </a:rPr>
              <a:t> </a:t>
            </a:r>
            <a:r>
              <a:rPr lang="en-GB" dirty="0" err="1" smtClean="0">
                <a:solidFill>
                  <a:schemeClr val="dk1"/>
                </a:solidFill>
              </a:rPr>
              <a:t>aanwijzen</a:t>
            </a:r>
            <a:r>
              <a:rPr lang="en-GB" dirty="0" smtClean="0">
                <a:solidFill>
                  <a:schemeClr val="dk1"/>
                </a:solidFill>
              </a:rPr>
              <a:t> </a:t>
            </a:r>
            <a:r>
              <a:rPr lang="en-GB" dirty="0" err="1" smtClean="0">
                <a:solidFill>
                  <a:schemeClr val="dk1"/>
                </a:solidFill>
              </a:rPr>
              <a:t>waar</a:t>
            </a:r>
            <a:r>
              <a:rPr lang="en-GB" dirty="0" smtClean="0">
                <a:solidFill>
                  <a:schemeClr val="dk1"/>
                </a:solidFill>
              </a:rPr>
              <a:t> de </a:t>
            </a:r>
            <a:r>
              <a:rPr lang="en-GB" dirty="0" err="1" smtClean="0">
                <a:solidFill>
                  <a:schemeClr val="dk1"/>
                </a:solidFill>
              </a:rPr>
              <a:t>branden</a:t>
            </a:r>
            <a:r>
              <a:rPr lang="en-GB" dirty="0" smtClean="0">
                <a:solidFill>
                  <a:schemeClr val="dk1"/>
                </a:solidFill>
              </a:rPr>
              <a:t> </a:t>
            </a:r>
            <a:r>
              <a:rPr lang="en-GB" dirty="0" err="1" smtClean="0">
                <a:solidFill>
                  <a:schemeClr val="dk1"/>
                </a:solidFill>
              </a:rPr>
              <a:t>voorkomen</a:t>
            </a:r>
            <a:r>
              <a:rPr lang="en-GB" dirty="0" smtClean="0">
                <a:solidFill>
                  <a:schemeClr val="dk1"/>
                </a:solidFill>
              </a:rPr>
              <a:t>? </a:t>
            </a:r>
          </a:p>
          <a:p>
            <a:pPr marL="0" lvl="0" indent="0" algn="l" rtl="0">
              <a:lnSpc>
                <a:spcPct val="115000"/>
              </a:lnSpc>
              <a:spcBef>
                <a:spcPts val="0"/>
              </a:spcBef>
              <a:spcAft>
                <a:spcPts val="0"/>
              </a:spcAft>
              <a:buClr>
                <a:schemeClr val="dk1"/>
              </a:buClr>
              <a:buSzPts val="1100"/>
              <a:buFont typeface="Arial"/>
              <a:buNone/>
            </a:pPr>
            <a:r>
              <a:rPr lang="nl-NL" sz="1100" b="0" i="0" u="none" strike="noStrike" cap="none" dirty="0" smtClean="0">
                <a:solidFill>
                  <a:srgbClr val="000000"/>
                </a:solidFill>
                <a:effectLst/>
                <a:latin typeface="Arial"/>
                <a:ea typeface="Arial"/>
                <a:cs typeface="Arial"/>
                <a:sym typeface="Arial"/>
              </a:rPr>
              <a:t>Optioneel: Na het kijken van de video kun je eventueel met de leerlingen op deze kaart verkennen waar op dit moment bosbranden voorkomen. </a:t>
            </a:r>
            <a:r>
              <a:rPr lang="nl-NL" sz="1100" b="0" i="0" u="sng" strike="noStrike" cap="none" dirty="0" smtClean="0">
                <a:solidFill>
                  <a:srgbClr val="000000"/>
                </a:solidFill>
                <a:effectLst/>
                <a:latin typeface="Arial"/>
                <a:ea typeface="Arial"/>
                <a:cs typeface="Arial"/>
                <a:sym typeface="Arial"/>
                <a:hlinkClick r:id="rId4"/>
              </a:rPr>
              <a:t>https://maps.greenpeace.org/fire_dashboard/</a:t>
            </a:r>
            <a:r>
              <a:rPr lang="nl-NL" sz="1100" b="0" i="0" u="none" strike="noStrike" cap="none" dirty="0" smtClean="0">
                <a:solidFill>
                  <a:srgbClr val="000000"/>
                </a:solidFill>
                <a:effectLst/>
                <a:latin typeface="Arial"/>
                <a:ea typeface="Arial"/>
                <a:cs typeface="Arial"/>
                <a:sym typeface="Arial"/>
              </a:rPr>
              <a:t> </a:t>
            </a:r>
          </a:p>
          <a:p>
            <a:pPr marL="0" lvl="0" indent="0" algn="l" rtl="0">
              <a:lnSpc>
                <a:spcPct val="115000"/>
              </a:lnSpc>
              <a:spcBef>
                <a:spcPts val="0"/>
              </a:spcBef>
              <a:spcAft>
                <a:spcPts val="0"/>
              </a:spcAft>
              <a:buClr>
                <a:schemeClr val="dk1"/>
              </a:buClr>
              <a:buSzPts val="1100"/>
              <a:buFont typeface="Arial"/>
              <a:buNone/>
            </a:pPr>
            <a:r>
              <a:rPr lang="nl-NL" sz="1100" b="0" i="0" u="none" strike="noStrike" cap="none" smtClean="0">
                <a:solidFill>
                  <a:srgbClr val="000000"/>
                </a:solidFill>
                <a:effectLst/>
                <a:latin typeface="Arial"/>
                <a:ea typeface="Arial"/>
                <a:cs typeface="Arial"/>
                <a:sym typeface="Arial"/>
              </a:rPr>
              <a:t>Bespreek </a:t>
            </a:r>
            <a:r>
              <a:rPr lang="nl-NL" sz="1100" b="0" i="0" u="none" strike="noStrike" cap="none" dirty="0" smtClean="0">
                <a:solidFill>
                  <a:srgbClr val="000000"/>
                </a:solidFill>
                <a:effectLst/>
                <a:latin typeface="Arial"/>
                <a:ea typeface="Arial"/>
                <a:cs typeface="Arial"/>
                <a:sym typeface="Arial"/>
              </a:rPr>
              <a:t>eventueel ook wat het zien van de video en/of de kaart met </a:t>
            </a:r>
            <a:r>
              <a:rPr lang="nl-NL" sz="1100" b="0" i="0" u="none" strike="noStrike" cap="none" smtClean="0">
                <a:solidFill>
                  <a:srgbClr val="000000"/>
                </a:solidFill>
                <a:effectLst/>
                <a:latin typeface="Arial"/>
                <a:ea typeface="Arial"/>
                <a:cs typeface="Arial"/>
                <a:sym typeface="Arial"/>
              </a:rPr>
              <a:t>de leerlingen</a:t>
            </a:r>
            <a:r>
              <a:rPr lang="nl-NL" dirty="0" smtClean="0"/>
              <a:t/>
            </a:r>
            <a:br>
              <a:rPr lang="nl-NL" dirty="0" smtClean="0"/>
            </a:br>
            <a:endParaRPr dirty="0" smtClean="0">
              <a:solidFill>
                <a:schemeClr val="dk1"/>
              </a:solidFill>
            </a:endParaRPr>
          </a:p>
        </p:txBody>
      </p:sp>
    </p:spTree>
    <p:extLst>
      <p:ext uri="{BB962C8B-B14F-4D97-AF65-F5344CB8AC3E}">
        <p14:creationId xmlns:p14="http://schemas.microsoft.com/office/powerpoint/2010/main" val="2428033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94f48e24a8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94f48e24a8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4285F4"/>
              </a:buClr>
              <a:buSzPts val="1100"/>
              <a:buFont typeface="Arial"/>
              <a:buNone/>
            </a:pPr>
            <a:r>
              <a:rPr lang="en-GB">
                <a:solidFill>
                  <a:schemeClr val="dk1"/>
                </a:solidFill>
              </a:rPr>
              <a:t>Laat de leerlingen brainstormen over hoe zij denken dat we bosbranden in Nederland en de rest van de wereld kunnen tegengaan. Noteer alle ideeën van de leerlingen op het bord.</a:t>
            </a:r>
            <a:endParaRPr>
              <a:solidFill>
                <a:srgbClr val="4285F4"/>
              </a:solidFill>
            </a:endParaRPr>
          </a:p>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488950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e82b87ef11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e82b87ef1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Greenpeace probeert op verschillende manieren de oorzaken van bosbranden aan te pakken. Op de volgende slides wordt dat uitgelegd.</a:t>
            </a:r>
            <a:endParaRPr>
              <a:solidFill>
                <a:srgbClr val="4285F4"/>
              </a:solidFill>
            </a:endParaRPr>
          </a:p>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164812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e82b87ef11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e82b87ef11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Neem ze stap voor stap met de leerlingen door. Begrijpen ze de oplossingen?</a:t>
            </a:r>
            <a:endParaRPr/>
          </a:p>
          <a:p>
            <a:pPr marL="0" lvl="0" indent="0" algn="l" rtl="0">
              <a:spcBef>
                <a:spcPts val="0"/>
              </a:spcBef>
              <a:spcAft>
                <a:spcPts val="0"/>
              </a:spcAft>
              <a:buNone/>
            </a:pPr>
            <a:r>
              <a:rPr lang="en-GB"/>
              <a:t>Passen de oplossingen die de leerlingen hebben bedacht in één van de 4 categorieën?</a:t>
            </a:r>
            <a:endParaRPr/>
          </a:p>
        </p:txBody>
      </p:sp>
    </p:spTree>
    <p:extLst>
      <p:ext uri="{BB962C8B-B14F-4D97-AF65-F5344CB8AC3E}">
        <p14:creationId xmlns:p14="http://schemas.microsoft.com/office/powerpoint/2010/main" val="3273222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93be5351a0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93be5351a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2961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93be5351a0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93be5351a0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6512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93be5351a0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93be5351a0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4571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93be5351a0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93be5351a0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Greenpeace zet zich in om het systeem aan te pakken en lobbyt voor nieuwe internationale wetten.</a:t>
            </a:r>
            <a:endParaRPr/>
          </a:p>
        </p:txBody>
      </p:sp>
    </p:spTree>
    <p:extLst>
      <p:ext uri="{BB962C8B-B14F-4D97-AF65-F5344CB8AC3E}">
        <p14:creationId xmlns:p14="http://schemas.microsoft.com/office/powerpoint/2010/main" val="3060237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93be5351a0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93be5351a0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99006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93be5351a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93be5351a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Greenpeace laat in een filmpje zien hoe ze vrijwilligers in Rusland trainen om bosbranden tegen te gaan. Wil je samen met de leerlingen weten hoe dit werkt, kijk dan dit filmpje: </a:t>
            </a:r>
            <a:r>
              <a:rPr lang="en-GB" u="sng">
                <a:solidFill>
                  <a:schemeClr val="hlink"/>
                </a:solidFill>
                <a:hlinkClick r:id="rId3"/>
              </a:rPr>
              <a:t>https://youtu.be/wpNJpCmE_A0</a:t>
            </a:r>
            <a:r>
              <a:rPr lang="en-GB"/>
              <a:t> </a:t>
            </a:r>
            <a:endParaRPr/>
          </a:p>
        </p:txBody>
      </p:sp>
    </p:spTree>
    <p:extLst>
      <p:ext uri="{BB962C8B-B14F-4D97-AF65-F5344CB8AC3E}">
        <p14:creationId xmlns:p14="http://schemas.microsoft.com/office/powerpoint/2010/main" val="10903319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93be5351a0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93be5351a0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0145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94f48e24a8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94f48e24a8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Bespreek met de leerlingen eventueel de begrippen ‘oorzaken’ en ‘gevolgen’. </a:t>
            </a:r>
            <a:endParaRPr>
              <a:solidFill>
                <a:schemeClr val="dk1"/>
              </a:solidFill>
            </a:endParaRPr>
          </a:p>
        </p:txBody>
      </p:sp>
    </p:spTree>
    <p:extLst>
      <p:ext uri="{BB962C8B-B14F-4D97-AF65-F5344CB8AC3E}">
        <p14:creationId xmlns:p14="http://schemas.microsoft.com/office/powerpoint/2010/main" val="2823291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93be5351a0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93be5351a0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3385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95345804d6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95345804d6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0749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e4d48f2222_3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e4d48f2222_3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Neem kort met de leerlingen deze suggesties door. </a:t>
            </a:r>
            <a:endParaRPr/>
          </a:p>
        </p:txBody>
      </p:sp>
    </p:spTree>
    <p:extLst>
      <p:ext uri="{BB962C8B-B14F-4D97-AF65-F5344CB8AC3E}">
        <p14:creationId xmlns:p14="http://schemas.microsoft.com/office/powerpoint/2010/main" val="36122632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95345804d6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95345804d6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Neem kort met de leerlingen deze suggesties door. </a:t>
            </a:r>
            <a:endParaRPr/>
          </a:p>
        </p:txBody>
      </p:sp>
    </p:spTree>
    <p:extLst>
      <p:ext uri="{BB962C8B-B14F-4D97-AF65-F5344CB8AC3E}">
        <p14:creationId xmlns:p14="http://schemas.microsoft.com/office/powerpoint/2010/main" val="22424221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95345804d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95345804d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Neem kort met de leerlingen deze suggesties door. </a:t>
            </a:r>
            <a:endParaRPr/>
          </a:p>
        </p:txBody>
      </p:sp>
    </p:spTree>
    <p:extLst>
      <p:ext uri="{BB962C8B-B14F-4D97-AF65-F5344CB8AC3E}">
        <p14:creationId xmlns:p14="http://schemas.microsoft.com/office/powerpoint/2010/main" val="10082181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96fb7b5dfb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96fb7b5dfb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606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95345804d6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95345804d6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13305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96fb7b5dfb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96fb7b5dfb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Leg uit dat jullie mee gaan doen met de sponsorloop, wanneer dit plaatsvindt en wat de kinderen zullen doen. </a:t>
            </a:r>
            <a:endParaRPr/>
          </a:p>
        </p:txBody>
      </p:sp>
    </p:spTree>
    <p:extLst>
      <p:ext uri="{BB962C8B-B14F-4D97-AF65-F5344CB8AC3E}">
        <p14:creationId xmlns:p14="http://schemas.microsoft.com/office/powerpoint/2010/main" val="16875425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95345804d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95345804d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4408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95345804d6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95345804d6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Ga in groepjes aan de slag met de keuze-opdrachten. Kijk in de docentenhandleiding voor een beschrijving per opdracht.</a:t>
            </a:r>
            <a:endParaRPr/>
          </a:p>
        </p:txBody>
      </p:sp>
    </p:spTree>
    <p:extLst>
      <p:ext uri="{BB962C8B-B14F-4D97-AF65-F5344CB8AC3E}">
        <p14:creationId xmlns:p14="http://schemas.microsoft.com/office/powerpoint/2010/main" val="1468044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2d074d94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2d074d94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4285F4"/>
              </a:buClr>
              <a:buSzPts val="1100"/>
              <a:buFont typeface="Arial"/>
              <a:buNone/>
            </a:pPr>
            <a:r>
              <a:rPr lang="en-GB"/>
              <a:t>Verken samen de oorzaken van bosbranden. Wat zijn volgens de leerlingen de oorzaken van het ontstaan van bosbranden?</a:t>
            </a:r>
            <a:endParaRPr/>
          </a:p>
          <a:p>
            <a:pPr marL="0" lvl="0" indent="0" algn="l" rtl="0">
              <a:lnSpc>
                <a:spcPct val="115000"/>
              </a:lnSpc>
              <a:spcBef>
                <a:spcPts val="0"/>
              </a:spcBef>
              <a:spcAft>
                <a:spcPts val="0"/>
              </a:spcAft>
              <a:buClr>
                <a:srgbClr val="4285F4"/>
              </a:buClr>
              <a:buSzPts val="1100"/>
              <a:buFont typeface="Arial"/>
              <a:buNone/>
            </a:pPr>
            <a:r>
              <a:rPr lang="en-GB"/>
              <a:t>Zet de antwoorden eventueel op het bord.</a:t>
            </a:r>
            <a:endParaRPr/>
          </a:p>
          <a:p>
            <a:pPr marL="0" lvl="0" indent="0" algn="l" rtl="0">
              <a:lnSpc>
                <a:spcPct val="115000"/>
              </a:lnSpc>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6651891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5345804d6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5345804d6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54465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95345804d6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95345804d6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Heb je een VR-bril? Dan kun je met onderstaande video een reis maken door het prachtige Amazone regenwoud en kennis maken met de inheemse bewoners van het regenwoud. Zij staan onder grote druk, omdat er ook op hun grondgebied illegaal wordt ontbost. Greenpeace staat zij aan zij met de Inheemse groepen om het Amazone regenwoud te beschermen.</a:t>
            </a:r>
            <a:endParaRPr/>
          </a:p>
          <a:p>
            <a:pPr marL="0" lvl="0" indent="0" algn="l" rtl="0">
              <a:spcBef>
                <a:spcPts val="0"/>
              </a:spcBef>
              <a:spcAft>
                <a:spcPts val="0"/>
              </a:spcAft>
              <a:buNone/>
            </a:pPr>
            <a:r>
              <a:rPr lang="en-GB" u="sng">
                <a:solidFill>
                  <a:schemeClr val="hlink"/>
                </a:solidFill>
                <a:hlinkClick r:id="rId3"/>
              </a:rPr>
              <a:t>https://www.youtube.com/watch?v=sQlXfFc-WAA&amp;t=3s</a:t>
            </a:r>
            <a:endParaRPr/>
          </a:p>
        </p:txBody>
      </p:sp>
    </p:spTree>
    <p:extLst>
      <p:ext uri="{BB962C8B-B14F-4D97-AF65-F5344CB8AC3E}">
        <p14:creationId xmlns:p14="http://schemas.microsoft.com/office/powerpoint/2010/main" val="13982958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95345804d6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95345804d6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Heb je een VR-bril in de klas? Bekijk dan deze video! Je waant je middenin het Amazone regenwoud.</a:t>
            </a:r>
            <a:endParaRPr/>
          </a:p>
          <a:p>
            <a:pPr marL="0" lvl="0" indent="0" algn="l" rtl="0">
              <a:spcBef>
                <a:spcPts val="0"/>
              </a:spcBef>
              <a:spcAft>
                <a:spcPts val="0"/>
              </a:spcAft>
              <a:buNone/>
            </a:pPr>
            <a:r>
              <a:rPr lang="en-GB" u="sng">
                <a:solidFill>
                  <a:schemeClr val="hlink"/>
                </a:solidFill>
                <a:hlinkClick r:id="rId3"/>
              </a:rPr>
              <a:t>https://www.youtube.com/watch?v=sQlXfFc-WAA&amp;t=3s</a:t>
            </a:r>
            <a:endParaRPr/>
          </a:p>
        </p:txBody>
      </p:sp>
    </p:spTree>
    <p:extLst>
      <p:ext uri="{BB962C8B-B14F-4D97-AF65-F5344CB8AC3E}">
        <p14:creationId xmlns:p14="http://schemas.microsoft.com/office/powerpoint/2010/main" val="2314144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9e7ec108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9e7ec108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Wij willen graag ons lesmateriaal zo goed mogelijk laten aansluiten op jullie wensen. Willen jullie ons hierbij helpen?</a:t>
            </a:r>
            <a:endParaRPr/>
          </a:p>
        </p:txBody>
      </p:sp>
    </p:spTree>
    <p:extLst>
      <p:ext uri="{BB962C8B-B14F-4D97-AF65-F5344CB8AC3E}">
        <p14:creationId xmlns:p14="http://schemas.microsoft.com/office/powerpoint/2010/main" val="1470665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9516ed28f6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9516ed28f6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Bekijk samen het filmpje. Welke drie oorzaken worden in het filmpje genoemd?</a:t>
            </a:r>
            <a:endParaRPr/>
          </a:p>
        </p:txBody>
      </p:sp>
    </p:spTree>
    <p:extLst>
      <p:ext uri="{BB962C8B-B14F-4D97-AF65-F5344CB8AC3E}">
        <p14:creationId xmlns:p14="http://schemas.microsoft.com/office/powerpoint/2010/main" val="3952010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e4d48f2222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e4d48f2222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solidFill>
                  <a:schemeClr val="dk1"/>
                </a:solidFill>
              </a:rPr>
              <a:t>Video over de </a:t>
            </a:r>
            <a:r>
              <a:rPr lang="en-GB" dirty="0" err="1">
                <a:solidFill>
                  <a:schemeClr val="dk1"/>
                </a:solidFill>
              </a:rPr>
              <a:t>oorzaken</a:t>
            </a:r>
            <a:r>
              <a:rPr lang="en-GB" dirty="0">
                <a:solidFill>
                  <a:schemeClr val="dk1"/>
                </a:solidFill>
              </a:rPr>
              <a:t> van </a:t>
            </a:r>
            <a:r>
              <a:rPr lang="en-GB" dirty="0" err="1">
                <a:solidFill>
                  <a:schemeClr val="dk1"/>
                </a:solidFill>
              </a:rPr>
              <a:t>bosbranden</a:t>
            </a:r>
            <a:r>
              <a:rPr lang="en-GB" dirty="0">
                <a:solidFill>
                  <a:schemeClr val="dk1"/>
                </a:solidFill>
              </a:rPr>
              <a:t>.</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dirty="0" err="1">
                <a:solidFill>
                  <a:schemeClr val="dk1"/>
                </a:solidFill>
              </a:rPr>
              <a:t>Lukt</a:t>
            </a:r>
            <a:r>
              <a:rPr lang="en-GB" dirty="0">
                <a:solidFill>
                  <a:schemeClr val="dk1"/>
                </a:solidFill>
              </a:rPr>
              <a:t> het </a:t>
            </a:r>
            <a:r>
              <a:rPr lang="en-GB" dirty="0" err="1">
                <a:solidFill>
                  <a:schemeClr val="dk1"/>
                </a:solidFill>
              </a:rPr>
              <a:t>niet</a:t>
            </a:r>
            <a:r>
              <a:rPr lang="en-GB" dirty="0">
                <a:solidFill>
                  <a:schemeClr val="dk1"/>
                </a:solidFill>
              </a:rPr>
              <a:t> om de video in de slide </a:t>
            </a:r>
            <a:r>
              <a:rPr lang="en-GB" dirty="0" err="1">
                <a:solidFill>
                  <a:schemeClr val="dk1"/>
                </a:solidFill>
              </a:rPr>
              <a:t>af</a:t>
            </a:r>
            <a:r>
              <a:rPr lang="en-GB" dirty="0">
                <a:solidFill>
                  <a:schemeClr val="dk1"/>
                </a:solidFill>
              </a:rPr>
              <a:t> </a:t>
            </a:r>
            <a:r>
              <a:rPr lang="en-GB" dirty="0" err="1">
                <a:solidFill>
                  <a:schemeClr val="dk1"/>
                </a:solidFill>
              </a:rPr>
              <a:t>te</a:t>
            </a:r>
            <a:r>
              <a:rPr lang="en-GB" dirty="0">
                <a:solidFill>
                  <a:schemeClr val="dk1"/>
                </a:solidFill>
              </a:rPr>
              <a:t> </a:t>
            </a:r>
            <a:r>
              <a:rPr lang="en-GB" dirty="0" err="1">
                <a:solidFill>
                  <a:schemeClr val="dk1"/>
                </a:solidFill>
              </a:rPr>
              <a:t>spelen</a:t>
            </a:r>
            <a:r>
              <a:rPr lang="en-GB" dirty="0">
                <a:solidFill>
                  <a:schemeClr val="dk1"/>
                </a:solidFill>
              </a:rPr>
              <a:t>? Open de video </a:t>
            </a:r>
            <a:r>
              <a:rPr lang="en-GB" dirty="0" err="1">
                <a:solidFill>
                  <a:schemeClr val="dk1"/>
                </a:solidFill>
              </a:rPr>
              <a:t>dan</a:t>
            </a:r>
            <a:r>
              <a:rPr lang="en-GB" dirty="0">
                <a:solidFill>
                  <a:schemeClr val="dk1"/>
                </a:solidFill>
              </a:rPr>
              <a:t> op YouTube: </a:t>
            </a:r>
            <a:r>
              <a:rPr lang="en-GB" u="sng" dirty="0">
                <a:solidFill>
                  <a:schemeClr val="hlink"/>
                </a:solidFill>
                <a:hlinkClick r:id="rId3"/>
              </a:rPr>
              <a:t>https://youtu.be/MpDA0DsSqW4</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2149219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9516ed28f6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9516ed28f6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Vul eventueel ontbrekende antwoorden in de tabel in onder het kopje ‘oorzaak’ </a:t>
            </a: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endParaRPr/>
          </a:p>
        </p:txBody>
      </p:sp>
    </p:spTree>
    <p:extLst>
      <p:ext uri="{BB962C8B-B14F-4D97-AF65-F5344CB8AC3E}">
        <p14:creationId xmlns:p14="http://schemas.microsoft.com/office/powerpoint/2010/main" val="2714680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e4d48f2222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e4d48f2222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Een groot deel van de bosbranden in Zuid-Amerika is aangestoken. Dit is een snelle manier om grote stukken bos te ontbossen en plaats te maken voor landbouwgrond.</a:t>
            </a:r>
            <a:endParaRPr/>
          </a:p>
          <a:p>
            <a:pPr marL="0" lvl="0" indent="0" algn="l" rtl="0">
              <a:lnSpc>
                <a:spcPct val="115000"/>
              </a:lnSpc>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757029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96fb7b5dfb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96fb7b5dfb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De afbeelding rechts is veevoer gemaakt van o.a. soja waarvoor ontbost wordt.</a:t>
            </a:r>
            <a:endParaRPr/>
          </a:p>
        </p:txBody>
      </p:sp>
    </p:spTree>
    <p:extLst>
      <p:ext uri="{BB962C8B-B14F-4D97-AF65-F5344CB8AC3E}">
        <p14:creationId xmlns:p14="http://schemas.microsoft.com/office/powerpoint/2010/main" val="3887895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w="76200" cap="flat" cmpd="sng">
            <a:solidFill>
              <a:schemeClr val="dk1"/>
            </a:solidFill>
            <a:prstDash val="solid"/>
            <a:round/>
            <a:headEnd type="none" w="sm" len="sm"/>
            <a:tailEnd type="none" w="sm" len="sm"/>
          </a:ln>
        </p:spPr>
      </p:cxnSp>
      <p:sp>
        <p:nvSpPr>
          <p:cNvPr id="11" name="Google Shape;11;p2"/>
          <p:cNvSpPr txBox="1">
            <a:spLocks noGrp="1"/>
          </p:cNvSpPr>
          <p:nvPr>
            <p:ph type="ctrTitle"/>
          </p:nvPr>
        </p:nvSpPr>
        <p:spPr>
          <a:xfrm>
            <a:off x="311700" y="595975"/>
            <a:ext cx="8520600" cy="19578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2" name="Google Shape;12;p2"/>
          <p:cNvSpPr txBox="1">
            <a:spLocks noGrp="1"/>
          </p:cNvSpPr>
          <p:nvPr>
            <p:ph type="subTitle" idx="1"/>
          </p:nvPr>
        </p:nvSpPr>
        <p:spPr>
          <a:xfrm>
            <a:off x="311700" y="3165823"/>
            <a:ext cx="8520600" cy="733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67925"/>
            <a:ext cx="8520600" cy="1980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a:spLocks noGrp="1"/>
          </p:cNvSpPr>
          <p:nvPr>
            <p:ph type="body" idx="1"/>
          </p:nvPr>
        </p:nvSpPr>
        <p:spPr>
          <a:xfrm>
            <a:off x="311700" y="322425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480550"/>
            <a:ext cx="8114400" cy="24459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490875"/>
            <a:ext cx="2808000" cy="3078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838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375599"/>
            <a:ext cx="4045200" cy="15519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0" name="Google Shape;40;p9"/>
          <p:cNvSpPr txBox="1">
            <a:spLocks noGrp="1"/>
          </p:cNvSpPr>
          <p:nvPr>
            <p:ph type="subTitle" idx="1"/>
          </p:nvPr>
        </p:nvSpPr>
        <p:spPr>
          <a:xfrm>
            <a:off x="265500" y="2981125"/>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ame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GB"/>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video" Target="https://www.youtube.com/embed/D5itV7bWwMs"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ideo" Target="https://www.youtube.com/embed/uT554RCx1Nw"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2.jp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20.jpg"/><Relationship Id="rId7"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www.youtube.com/watch?v=sQlXfFc-WAA"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hyperlink" Target="https://forms.gle/V8RgfhjSdLXq77t97" TargetMode="External"/><Relationship Id="rId4" Type="http://schemas.openxmlformats.org/officeDocument/2006/relationships/hyperlink" Target="https://greenpeace.limequery.com/322627?lang=n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video" Target="https://www.youtube.com/embed/MpDA0DsSqW4"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6" name="Google Shape;56;p13"/>
          <p:cNvPicPr preferRelativeResize="0"/>
          <p:nvPr/>
        </p:nvPicPr>
        <p:blipFill rotWithShape="1">
          <a:blip r:embed="rId3">
            <a:alphaModFix/>
          </a:blip>
          <a:srcRect/>
          <a:stretch/>
        </p:blipFill>
        <p:spPr>
          <a:xfrm>
            <a:off x="0" y="100"/>
            <a:ext cx="9144006" cy="5143447"/>
          </a:xfrm>
          <a:prstGeom prst="rect">
            <a:avLst/>
          </a:prstGeom>
          <a:noFill/>
          <a:ln>
            <a:noFill/>
          </a:ln>
        </p:spPr>
      </p:pic>
      <p:sp>
        <p:nvSpPr>
          <p:cNvPr id="57" name="Google Shape;57;p13"/>
          <p:cNvSpPr txBox="1">
            <a:spLocks noGrp="1"/>
          </p:cNvSpPr>
          <p:nvPr>
            <p:ph type="ctrTitle"/>
          </p:nvPr>
        </p:nvSpPr>
        <p:spPr>
          <a:xfrm>
            <a:off x="60275" y="444850"/>
            <a:ext cx="8938500" cy="159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4700" b="1">
                <a:solidFill>
                  <a:srgbClr val="FFFFFF"/>
                </a:solidFill>
                <a:highlight>
                  <a:srgbClr val="66CC00"/>
                </a:highlight>
                <a:latin typeface="Roboto"/>
                <a:ea typeface="Roboto"/>
                <a:cs typeface="Roboto"/>
                <a:sym typeface="Roboto"/>
              </a:rPr>
              <a:t>ONZE BOSSEN STAAN IN BRAND</a:t>
            </a:r>
            <a:endParaRPr sz="4700" b="1">
              <a:solidFill>
                <a:srgbClr val="FFFFFF"/>
              </a:solidFill>
              <a:highlight>
                <a:srgbClr val="66CC00"/>
              </a:highlight>
              <a:latin typeface="Roboto"/>
              <a:ea typeface="Roboto"/>
              <a:cs typeface="Roboto"/>
              <a:sym typeface="Roboto"/>
            </a:endParaRPr>
          </a:p>
        </p:txBody>
      </p:sp>
      <p:sp>
        <p:nvSpPr>
          <p:cNvPr id="58" name="Google Shape;58;p13"/>
          <p:cNvSpPr txBox="1">
            <a:spLocks noGrp="1"/>
          </p:cNvSpPr>
          <p:nvPr>
            <p:ph type="subTitle" idx="1"/>
          </p:nvPr>
        </p:nvSpPr>
        <p:spPr>
          <a:xfrm>
            <a:off x="60275" y="3191675"/>
            <a:ext cx="9031200" cy="73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200" b="1">
                <a:solidFill>
                  <a:srgbClr val="FFFFFF"/>
                </a:solidFill>
                <a:highlight>
                  <a:srgbClr val="F3593C"/>
                </a:highlight>
                <a:latin typeface="Roboto"/>
                <a:ea typeface="Roboto"/>
                <a:cs typeface="Roboto"/>
                <a:sym typeface="Roboto"/>
              </a:rPr>
              <a:t>Tijd voor actie: red de bossen!</a:t>
            </a:r>
            <a:endParaRPr sz="4200" b="1">
              <a:solidFill>
                <a:srgbClr val="FFFFFF"/>
              </a:solidFill>
              <a:latin typeface="Roboto"/>
              <a:ea typeface="Roboto"/>
              <a:cs typeface="Roboto"/>
              <a:sym typeface="Roboto"/>
            </a:endParaRPr>
          </a:p>
        </p:txBody>
      </p:sp>
      <p:pic>
        <p:nvPicPr>
          <p:cNvPr id="59" name="Google Shape;59;p13"/>
          <p:cNvPicPr preferRelativeResize="0"/>
          <p:nvPr/>
        </p:nvPicPr>
        <p:blipFill>
          <a:blip r:embed="rId4">
            <a:alphaModFix/>
          </a:blip>
          <a:stretch>
            <a:fillRect/>
          </a:stretch>
        </p:blipFill>
        <p:spPr>
          <a:xfrm>
            <a:off x="6446700" y="4588377"/>
            <a:ext cx="2154900" cy="34915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2"/>
          <p:cNvPicPr preferRelativeResize="0"/>
          <p:nvPr/>
        </p:nvPicPr>
        <p:blipFill rotWithShape="1">
          <a:blip r:embed="rId3">
            <a:alphaModFix/>
          </a:blip>
          <a:srcRect t="9526" b="6092"/>
          <a:stretch/>
        </p:blipFill>
        <p:spPr>
          <a:xfrm>
            <a:off x="0" y="0"/>
            <a:ext cx="9144000" cy="5143500"/>
          </a:xfrm>
          <a:prstGeom prst="rect">
            <a:avLst/>
          </a:prstGeom>
          <a:noFill/>
          <a:ln>
            <a:noFill/>
          </a:ln>
        </p:spPr>
      </p:pic>
      <p:pic>
        <p:nvPicPr>
          <p:cNvPr id="123" name="Google Shape;123;p22"/>
          <p:cNvPicPr preferRelativeResize="0"/>
          <p:nvPr/>
        </p:nvPicPr>
        <p:blipFill rotWithShape="1">
          <a:blip r:embed="rId4">
            <a:alphaModFix/>
          </a:blip>
          <a:srcRect l="28029" r="12711"/>
          <a:stretch/>
        </p:blipFill>
        <p:spPr>
          <a:xfrm>
            <a:off x="4572000" y="0"/>
            <a:ext cx="4572000" cy="5143500"/>
          </a:xfrm>
          <a:prstGeom prst="rect">
            <a:avLst/>
          </a:prstGeom>
          <a:noFill/>
          <a:ln>
            <a:noFill/>
          </a:ln>
        </p:spPr>
      </p:pic>
      <p:sp>
        <p:nvSpPr>
          <p:cNvPr id="124" name="Google Shape;124;p22"/>
          <p:cNvSpPr txBox="1"/>
          <p:nvPr/>
        </p:nvSpPr>
        <p:spPr>
          <a:xfrm>
            <a:off x="313475" y="1304925"/>
            <a:ext cx="4572000" cy="3409800"/>
          </a:xfrm>
          <a:prstGeom prst="rect">
            <a:avLst/>
          </a:prstGeom>
          <a:noFill/>
          <a:ln>
            <a:noFill/>
          </a:ln>
        </p:spPr>
        <p:txBody>
          <a:bodyPr spcFirstLastPara="1" wrap="square" lIns="91425" tIns="91425" rIns="91425" bIns="91425" anchor="t" anchorCtr="0">
            <a:noAutofit/>
          </a:bodyPr>
          <a:lstStyle/>
          <a:p>
            <a:pPr marL="0" marR="1275" lvl="0" indent="0" algn="l" rtl="0">
              <a:lnSpc>
                <a:spcPct val="115000"/>
              </a:lnSpc>
              <a:spcBef>
                <a:spcPts val="0"/>
              </a:spcBef>
              <a:spcAft>
                <a:spcPts val="0"/>
              </a:spcAft>
              <a:buNone/>
            </a:pPr>
            <a:r>
              <a:rPr lang="en-GB" sz="2300">
                <a:highlight>
                  <a:schemeClr val="lt1"/>
                </a:highlight>
                <a:latin typeface="Roboto"/>
                <a:ea typeface="Roboto"/>
                <a:cs typeface="Roboto"/>
                <a:sym typeface="Roboto"/>
              </a:rPr>
              <a:t>De regering van landen waar bossen </a:t>
            </a:r>
            <a:r>
              <a:rPr lang="en-GB" sz="2300" b="1">
                <a:solidFill>
                  <a:srgbClr val="66CC00"/>
                </a:solidFill>
                <a:highlight>
                  <a:schemeClr val="lt1"/>
                </a:highlight>
                <a:latin typeface="Roboto"/>
                <a:ea typeface="Roboto"/>
                <a:cs typeface="Roboto"/>
                <a:sym typeface="Roboto"/>
              </a:rPr>
              <a:t>met opzet </a:t>
            </a:r>
            <a:r>
              <a:rPr lang="en-GB" sz="2300">
                <a:highlight>
                  <a:schemeClr val="lt1"/>
                </a:highlight>
                <a:latin typeface="Roboto"/>
                <a:ea typeface="Roboto"/>
                <a:cs typeface="Roboto"/>
                <a:sym typeface="Roboto"/>
              </a:rPr>
              <a:t>in brand worden gestoken, zoals in Zuid-Amerika, vindt vaak de verkoop van producten belangrijker dan de natuur. </a:t>
            </a:r>
            <a:endParaRPr sz="2300">
              <a:highlight>
                <a:schemeClr val="lt1"/>
              </a:highlight>
              <a:latin typeface="Roboto"/>
              <a:ea typeface="Roboto"/>
              <a:cs typeface="Roboto"/>
              <a:sym typeface="Roboto"/>
            </a:endParaRPr>
          </a:p>
          <a:p>
            <a:pPr marL="0" marR="1275" lvl="0" indent="0" algn="l" rtl="0">
              <a:lnSpc>
                <a:spcPct val="115000"/>
              </a:lnSpc>
              <a:spcBef>
                <a:spcPts val="0"/>
              </a:spcBef>
              <a:spcAft>
                <a:spcPts val="0"/>
              </a:spcAft>
              <a:buNone/>
            </a:pPr>
            <a:r>
              <a:rPr lang="en-GB" sz="2300">
                <a:highlight>
                  <a:schemeClr val="lt1"/>
                </a:highlight>
                <a:latin typeface="Roboto"/>
                <a:ea typeface="Roboto"/>
                <a:cs typeface="Roboto"/>
                <a:sym typeface="Roboto"/>
              </a:rPr>
              <a:t>Ze doet er daarom niets tegen.</a:t>
            </a:r>
            <a:endParaRPr sz="2300">
              <a:highlight>
                <a:schemeClr val="lt1"/>
              </a:highlight>
              <a:latin typeface="Roboto"/>
              <a:ea typeface="Roboto"/>
              <a:cs typeface="Roboto"/>
              <a:sym typeface="Roboto"/>
            </a:endParaRPr>
          </a:p>
          <a:p>
            <a:pPr marL="0" marR="1275" lvl="0" indent="0" algn="l" rtl="0">
              <a:lnSpc>
                <a:spcPct val="115000"/>
              </a:lnSpc>
              <a:spcBef>
                <a:spcPts val="0"/>
              </a:spcBef>
              <a:spcAft>
                <a:spcPts val="0"/>
              </a:spcAft>
              <a:buNone/>
            </a:pPr>
            <a:endParaRPr sz="1800">
              <a:highlight>
                <a:srgbClr val="FFFFFF"/>
              </a:highlight>
              <a:latin typeface="Roboto"/>
              <a:ea typeface="Roboto"/>
              <a:cs typeface="Roboto"/>
              <a:sym typeface="Roboto"/>
            </a:endParaRPr>
          </a:p>
          <a:p>
            <a:pPr marL="0" marR="721274" lvl="0" indent="0" algn="l" rtl="0">
              <a:lnSpc>
                <a:spcPct val="115000"/>
              </a:lnSpc>
              <a:spcBef>
                <a:spcPts val="0"/>
              </a:spcBef>
              <a:spcAft>
                <a:spcPts val="0"/>
              </a:spcAft>
              <a:buNone/>
            </a:pPr>
            <a:endParaRPr sz="1500">
              <a:highlight>
                <a:srgbClr val="FFFFFF"/>
              </a:highlight>
              <a:latin typeface="Roboto"/>
              <a:ea typeface="Roboto"/>
              <a:cs typeface="Roboto"/>
              <a:sym typeface="Roboto"/>
            </a:endParaRPr>
          </a:p>
        </p:txBody>
      </p:sp>
      <p:sp>
        <p:nvSpPr>
          <p:cNvPr id="125" name="Google Shape;125;p22"/>
          <p:cNvSpPr txBox="1">
            <a:spLocks noGrp="1"/>
          </p:cNvSpPr>
          <p:nvPr>
            <p:ph type="title"/>
          </p:nvPr>
        </p:nvSpPr>
        <p:spPr>
          <a:xfrm>
            <a:off x="284675" y="331175"/>
            <a:ext cx="7778700" cy="73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highlight>
                  <a:srgbClr val="66CC00"/>
                </a:highlight>
                <a:latin typeface="Roboto"/>
                <a:ea typeface="Roboto"/>
                <a:cs typeface="Roboto"/>
                <a:sym typeface="Roboto"/>
              </a:rPr>
              <a:t>Waarom kan dit gebeuren?</a:t>
            </a:r>
            <a:endParaRPr b="1">
              <a:solidFill>
                <a:srgbClr val="FFFFFF"/>
              </a:solidFill>
              <a:highlight>
                <a:srgbClr val="F3593C"/>
              </a:highlight>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3"/>
          <p:cNvPicPr preferRelativeResize="0"/>
          <p:nvPr/>
        </p:nvPicPr>
        <p:blipFill rotWithShape="1">
          <a:blip r:embed="rId3">
            <a:alphaModFix/>
          </a:blip>
          <a:srcRect t="9526" b="6092"/>
          <a:stretch/>
        </p:blipFill>
        <p:spPr>
          <a:xfrm>
            <a:off x="0" y="0"/>
            <a:ext cx="9144000" cy="5143500"/>
          </a:xfrm>
          <a:prstGeom prst="rect">
            <a:avLst/>
          </a:prstGeom>
          <a:noFill/>
          <a:ln>
            <a:noFill/>
          </a:ln>
        </p:spPr>
      </p:pic>
      <p:sp>
        <p:nvSpPr>
          <p:cNvPr id="131" name="Google Shape;131;p23"/>
          <p:cNvSpPr txBox="1">
            <a:spLocks noGrp="1"/>
          </p:cNvSpPr>
          <p:nvPr>
            <p:ph type="body" idx="1"/>
          </p:nvPr>
        </p:nvSpPr>
        <p:spPr>
          <a:xfrm>
            <a:off x="265125" y="2482375"/>
            <a:ext cx="5603700" cy="21060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a:solidFill>
                  <a:srgbClr val="000000"/>
                </a:solidFill>
                <a:highlight>
                  <a:schemeClr val="lt1"/>
                </a:highlight>
                <a:latin typeface="Roboto"/>
                <a:ea typeface="Roboto"/>
                <a:cs typeface="Roboto"/>
                <a:sym typeface="Roboto"/>
              </a:rPr>
              <a:t>Helaas zijn er nog geen </a:t>
            </a:r>
            <a:r>
              <a:rPr lang="en-GB" sz="2100" b="1">
                <a:solidFill>
                  <a:srgbClr val="66CC00"/>
                </a:solidFill>
                <a:highlight>
                  <a:schemeClr val="lt1"/>
                </a:highlight>
                <a:latin typeface="Roboto"/>
                <a:ea typeface="Roboto"/>
                <a:cs typeface="Roboto"/>
                <a:sym typeface="Roboto"/>
              </a:rPr>
              <a:t>wetten</a:t>
            </a:r>
            <a:r>
              <a:rPr lang="en-GB" sz="2100">
                <a:solidFill>
                  <a:srgbClr val="000000"/>
                </a:solidFill>
                <a:highlight>
                  <a:schemeClr val="lt1"/>
                </a:highlight>
                <a:latin typeface="Roboto"/>
                <a:ea typeface="Roboto"/>
                <a:cs typeface="Roboto"/>
                <a:sym typeface="Roboto"/>
              </a:rPr>
              <a:t> in Nederland en Europa die producten verbieden die door ontbossing zijn gemaakt. Zulke wetten zouden de bossen in het Amazone-</a:t>
            </a:r>
            <a:endParaRPr sz="2100">
              <a:solidFill>
                <a:srgbClr val="000000"/>
              </a:solidFill>
              <a:highlight>
                <a:schemeClr val="lt1"/>
              </a:highlight>
              <a:latin typeface="Roboto"/>
              <a:ea typeface="Roboto"/>
              <a:cs typeface="Roboto"/>
              <a:sym typeface="Roboto"/>
            </a:endParaRPr>
          </a:p>
          <a:p>
            <a:pPr marL="0" lvl="0" indent="0" algn="l" rtl="0">
              <a:spcBef>
                <a:spcPts val="0"/>
              </a:spcBef>
              <a:spcAft>
                <a:spcPts val="0"/>
              </a:spcAft>
              <a:buNone/>
            </a:pPr>
            <a:r>
              <a:rPr lang="en-GB" sz="2100">
                <a:solidFill>
                  <a:srgbClr val="000000"/>
                </a:solidFill>
                <a:highlight>
                  <a:schemeClr val="lt1"/>
                </a:highlight>
                <a:latin typeface="Roboto"/>
                <a:ea typeface="Roboto"/>
                <a:cs typeface="Roboto"/>
                <a:sym typeface="Roboto"/>
              </a:rPr>
              <a:t>regenwoud kunnen beschermen.  </a:t>
            </a:r>
            <a:endParaRPr sz="2100">
              <a:solidFill>
                <a:srgbClr val="000000"/>
              </a:solidFill>
              <a:highlight>
                <a:schemeClr val="lt1"/>
              </a:highlight>
              <a:latin typeface="Roboto"/>
              <a:ea typeface="Roboto"/>
              <a:cs typeface="Roboto"/>
              <a:sym typeface="Roboto"/>
            </a:endParaRPr>
          </a:p>
          <a:p>
            <a:pPr marL="0" lvl="0" indent="0" algn="l" rtl="0">
              <a:spcBef>
                <a:spcPts val="0"/>
              </a:spcBef>
              <a:spcAft>
                <a:spcPts val="0"/>
              </a:spcAft>
              <a:buNone/>
            </a:pPr>
            <a:endParaRPr sz="2100">
              <a:solidFill>
                <a:srgbClr val="000000"/>
              </a:solidFill>
              <a:highlight>
                <a:schemeClr val="lt1"/>
              </a:highlight>
              <a:latin typeface="Roboto"/>
              <a:ea typeface="Roboto"/>
              <a:cs typeface="Roboto"/>
              <a:sym typeface="Roboto"/>
            </a:endParaRPr>
          </a:p>
          <a:p>
            <a:pPr marL="0" lvl="0" indent="0" algn="l" rtl="0">
              <a:spcBef>
                <a:spcPts val="0"/>
              </a:spcBef>
              <a:spcAft>
                <a:spcPts val="0"/>
              </a:spcAft>
              <a:buNone/>
            </a:pPr>
            <a:r>
              <a:rPr lang="en-GB" sz="2100">
                <a:solidFill>
                  <a:srgbClr val="000000"/>
                </a:solidFill>
                <a:highlight>
                  <a:schemeClr val="lt1"/>
                </a:highlight>
                <a:latin typeface="Roboto"/>
                <a:ea typeface="Roboto"/>
                <a:cs typeface="Roboto"/>
                <a:sym typeface="Roboto"/>
              </a:rPr>
              <a:t> </a:t>
            </a:r>
            <a:endParaRPr sz="2100">
              <a:solidFill>
                <a:srgbClr val="000000"/>
              </a:solidFill>
              <a:highlight>
                <a:schemeClr val="lt1"/>
              </a:highlight>
              <a:latin typeface="Roboto"/>
              <a:ea typeface="Roboto"/>
              <a:cs typeface="Roboto"/>
              <a:sym typeface="Roboto"/>
            </a:endParaRPr>
          </a:p>
          <a:p>
            <a:pPr marL="0" lvl="0" indent="0" algn="l" rtl="0">
              <a:spcBef>
                <a:spcPts val="0"/>
              </a:spcBef>
              <a:spcAft>
                <a:spcPts val="0"/>
              </a:spcAft>
              <a:buNone/>
            </a:pPr>
            <a:endParaRPr sz="2100">
              <a:latin typeface="Roboto"/>
              <a:ea typeface="Roboto"/>
              <a:cs typeface="Roboto"/>
              <a:sym typeface="Roboto"/>
            </a:endParaRPr>
          </a:p>
          <a:p>
            <a:pPr marL="0" lvl="0" indent="0" algn="l" rtl="0">
              <a:spcBef>
                <a:spcPts val="1600"/>
              </a:spcBef>
              <a:spcAft>
                <a:spcPts val="0"/>
              </a:spcAft>
              <a:buNone/>
            </a:pPr>
            <a:endParaRPr/>
          </a:p>
          <a:p>
            <a:pPr marL="0" lvl="0" indent="0" algn="l" rtl="0">
              <a:spcBef>
                <a:spcPts val="1600"/>
              </a:spcBef>
              <a:spcAft>
                <a:spcPts val="0"/>
              </a:spcAft>
              <a:buNone/>
            </a:pPr>
            <a:endParaRPr>
              <a:solidFill>
                <a:srgbClr val="ED7D31"/>
              </a:solidFill>
            </a:endParaRPr>
          </a:p>
          <a:p>
            <a:pPr marL="0" lvl="0" indent="0" algn="l" rtl="0">
              <a:spcBef>
                <a:spcPts val="1600"/>
              </a:spcBef>
              <a:spcAft>
                <a:spcPts val="1600"/>
              </a:spcAft>
              <a:buNone/>
            </a:pPr>
            <a:r>
              <a:rPr lang="en-GB"/>
              <a:t>DWdf </a:t>
            </a:r>
            <a:endParaRPr/>
          </a:p>
        </p:txBody>
      </p:sp>
      <p:sp>
        <p:nvSpPr>
          <p:cNvPr id="132" name="Google Shape;132;p23"/>
          <p:cNvSpPr txBox="1">
            <a:spLocks noGrp="1"/>
          </p:cNvSpPr>
          <p:nvPr>
            <p:ph type="title"/>
          </p:nvPr>
        </p:nvSpPr>
        <p:spPr>
          <a:xfrm rot="252">
            <a:off x="265125" y="300997"/>
            <a:ext cx="8188500" cy="196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highlight>
                  <a:srgbClr val="66CC00"/>
                </a:highlight>
                <a:latin typeface="Roboto"/>
                <a:ea typeface="Roboto"/>
                <a:cs typeface="Roboto"/>
                <a:sym typeface="Roboto"/>
              </a:rPr>
              <a:t>Veel producten uit het Amazonegebied worden ook verkocht in Europa en Nederland. </a:t>
            </a:r>
            <a:endParaRPr b="1">
              <a:solidFill>
                <a:srgbClr val="FFFFFF"/>
              </a:solidFill>
              <a:highlight>
                <a:srgbClr val="66CC00"/>
              </a:highlight>
              <a:latin typeface="Roboto"/>
              <a:ea typeface="Roboto"/>
              <a:cs typeface="Roboto"/>
              <a:sym typeface="Roboto"/>
            </a:endParaRPr>
          </a:p>
          <a:p>
            <a:pPr marL="0" lvl="0" indent="0" algn="l" rtl="0">
              <a:spcBef>
                <a:spcPts val="0"/>
              </a:spcBef>
              <a:spcAft>
                <a:spcPts val="0"/>
              </a:spcAft>
              <a:buNone/>
            </a:pPr>
            <a:r>
              <a:rPr lang="en-GB" b="1">
                <a:solidFill>
                  <a:srgbClr val="FFFFFF"/>
                </a:solidFill>
                <a:highlight>
                  <a:srgbClr val="66CC00"/>
                </a:highlight>
                <a:latin typeface="Roboto"/>
                <a:ea typeface="Roboto"/>
                <a:cs typeface="Roboto"/>
                <a:sym typeface="Roboto"/>
              </a:rPr>
              <a:t>Hiervoor is dus bos verbrand of gekapt.</a:t>
            </a:r>
            <a:endParaRPr/>
          </a:p>
        </p:txBody>
      </p:sp>
      <p:pic>
        <p:nvPicPr>
          <p:cNvPr id="133" name="Google Shape;133;p23"/>
          <p:cNvPicPr preferRelativeResize="0"/>
          <p:nvPr/>
        </p:nvPicPr>
        <p:blipFill>
          <a:blip r:embed="rId4">
            <a:alphaModFix/>
          </a:blip>
          <a:stretch>
            <a:fillRect/>
          </a:stretch>
        </p:blipFill>
        <p:spPr>
          <a:xfrm>
            <a:off x="5868825" y="1918150"/>
            <a:ext cx="2824526" cy="28245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4"/>
          <p:cNvPicPr preferRelativeResize="0"/>
          <p:nvPr/>
        </p:nvPicPr>
        <p:blipFill rotWithShape="1">
          <a:blip r:embed="rId3">
            <a:alphaModFix/>
          </a:blip>
          <a:srcRect t="481" b="15094"/>
          <a:stretch/>
        </p:blipFill>
        <p:spPr>
          <a:xfrm>
            <a:off x="0" y="0"/>
            <a:ext cx="9144000" cy="5143501"/>
          </a:xfrm>
          <a:prstGeom prst="rect">
            <a:avLst/>
          </a:prstGeom>
          <a:noFill/>
          <a:ln>
            <a:noFill/>
          </a:ln>
        </p:spPr>
      </p:pic>
      <p:sp>
        <p:nvSpPr>
          <p:cNvPr id="139" name="Google Shape;139;p24"/>
          <p:cNvSpPr txBox="1">
            <a:spLocks noGrp="1"/>
          </p:cNvSpPr>
          <p:nvPr>
            <p:ph type="title"/>
          </p:nvPr>
        </p:nvSpPr>
        <p:spPr>
          <a:xfrm>
            <a:off x="484825" y="2877400"/>
            <a:ext cx="7544100" cy="19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6000" b="1" strike="sngStrike">
              <a:solidFill>
                <a:srgbClr val="B7B7B7"/>
              </a:solidFill>
              <a:latin typeface="Roboto"/>
              <a:ea typeface="Roboto"/>
              <a:cs typeface="Roboto"/>
              <a:sym typeface="Roboto"/>
            </a:endParaRPr>
          </a:p>
          <a:p>
            <a:pPr marL="0" lvl="0" indent="0" algn="l" rtl="0">
              <a:spcBef>
                <a:spcPts val="0"/>
              </a:spcBef>
              <a:spcAft>
                <a:spcPts val="0"/>
              </a:spcAft>
              <a:buNone/>
            </a:pPr>
            <a:r>
              <a:rPr lang="en-GB" sz="6000" b="1">
                <a:solidFill>
                  <a:srgbClr val="FFFFFF"/>
                </a:solidFill>
                <a:latin typeface="Roboto"/>
                <a:ea typeface="Roboto"/>
                <a:cs typeface="Roboto"/>
                <a:sym typeface="Roboto"/>
              </a:rPr>
              <a:t>GEVOLGEN</a:t>
            </a:r>
            <a:endParaRPr sz="6000" b="1">
              <a:solidFill>
                <a:srgbClr val="FFFFFF"/>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5"/>
          <p:cNvPicPr preferRelativeResize="0"/>
          <p:nvPr/>
        </p:nvPicPr>
        <p:blipFill rotWithShape="1">
          <a:blip r:embed="rId3">
            <a:alphaModFix/>
          </a:blip>
          <a:srcRect t="481" b="15094"/>
          <a:stretch/>
        </p:blipFill>
        <p:spPr>
          <a:xfrm>
            <a:off x="0" y="0"/>
            <a:ext cx="9144000" cy="5143501"/>
          </a:xfrm>
          <a:prstGeom prst="rect">
            <a:avLst/>
          </a:prstGeom>
          <a:noFill/>
          <a:ln>
            <a:noFill/>
          </a:ln>
        </p:spPr>
      </p:pic>
      <p:sp>
        <p:nvSpPr>
          <p:cNvPr id="145" name="Google Shape;145;p25"/>
          <p:cNvSpPr txBox="1">
            <a:spLocks noGrp="1"/>
          </p:cNvSpPr>
          <p:nvPr>
            <p:ph type="title"/>
          </p:nvPr>
        </p:nvSpPr>
        <p:spPr>
          <a:xfrm>
            <a:off x="497250" y="403275"/>
            <a:ext cx="7778700" cy="168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highlight>
                  <a:srgbClr val="66CC00"/>
                </a:highlight>
                <a:latin typeface="Roboto"/>
                <a:ea typeface="Roboto"/>
                <a:cs typeface="Roboto"/>
                <a:sym typeface="Roboto"/>
              </a:rPr>
              <a:t>Wat zijn de gevolgen van bosbranden?</a:t>
            </a:r>
            <a:endParaRPr b="1">
              <a:solidFill>
                <a:srgbClr val="FFFFFF"/>
              </a:solidFill>
              <a:highlight>
                <a:srgbClr val="66CC00"/>
              </a:highlight>
              <a:latin typeface="Roboto"/>
              <a:ea typeface="Roboto"/>
              <a:cs typeface="Roboto"/>
              <a:sym typeface="Roboto"/>
            </a:endParaRPr>
          </a:p>
          <a:p>
            <a:pPr marL="0" lvl="0" indent="0" algn="l" rtl="0">
              <a:spcBef>
                <a:spcPts val="0"/>
              </a:spcBef>
              <a:spcAft>
                <a:spcPts val="0"/>
              </a:spcAft>
              <a:buNone/>
            </a:pPr>
            <a:endParaRPr b="1">
              <a:solidFill>
                <a:srgbClr val="FFFFFF"/>
              </a:solidFill>
              <a:highlight>
                <a:srgbClr val="66CC00"/>
              </a:highlight>
              <a:latin typeface="Roboto"/>
              <a:ea typeface="Roboto"/>
              <a:cs typeface="Roboto"/>
              <a:sym typeface="Roboto"/>
            </a:endParaRPr>
          </a:p>
          <a:p>
            <a:pPr marL="0" lvl="0" indent="0" algn="l" rtl="0">
              <a:spcBef>
                <a:spcPts val="0"/>
              </a:spcBef>
              <a:spcAft>
                <a:spcPts val="0"/>
              </a:spcAft>
              <a:buNone/>
            </a:pPr>
            <a:r>
              <a:rPr lang="en-GB" b="1">
                <a:solidFill>
                  <a:schemeClr val="lt1"/>
                </a:solidFill>
                <a:highlight>
                  <a:srgbClr val="66CC00"/>
                </a:highlight>
                <a:latin typeface="Roboto"/>
                <a:ea typeface="Roboto"/>
                <a:cs typeface="Roboto"/>
                <a:sym typeface="Roboto"/>
              </a:rPr>
              <a:t>Wat denk jij? </a:t>
            </a:r>
            <a:endParaRPr b="1">
              <a:solidFill>
                <a:srgbClr val="FFFFFF"/>
              </a:solidFill>
              <a:highlight>
                <a:srgbClr val="66CC00"/>
              </a:highlight>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endParaRPr b="1">
              <a:solidFill>
                <a:schemeClr val="lt1"/>
              </a:solidFill>
              <a:highlight>
                <a:srgbClr val="F3593C"/>
              </a:highlight>
              <a:latin typeface="Roboto"/>
              <a:ea typeface="Roboto"/>
              <a:cs typeface="Roboto"/>
              <a:sym typeface="Roboto"/>
            </a:endParaRPr>
          </a:p>
          <a:p>
            <a:pPr marL="0" lvl="0" indent="0" algn="l" rtl="0">
              <a:spcBef>
                <a:spcPts val="0"/>
              </a:spcBef>
              <a:spcAft>
                <a:spcPts val="0"/>
              </a:spcAft>
              <a:buNone/>
            </a:pPr>
            <a:endParaRPr b="1">
              <a:solidFill>
                <a:schemeClr val="lt1"/>
              </a:solidFill>
              <a:highlight>
                <a:srgbClr val="F3593C"/>
              </a:highlight>
              <a:latin typeface="Roboto"/>
              <a:ea typeface="Roboto"/>
              <a:cs typeface="Roboto"/>
              <a:sym typeface="Roboto"/>
            </a:endParaRPr>
          </a:p>
          <a:p>
            <a:pPr marL="0" lvl="0" indent="0" algn="l" rtl="0">
              <a:spcBef>
                <a:spcPts val="0"/>
              </a:spcBef>
              <a:spcAft>
                <a:spcPts val="0"/>
              </a:spcAft>
              <a:buNone/>
            </a:pPr>
            <a:endParaRPr b="1">
              <a:solidFill>
                <a:schemeClr val="lt1"/>
              </a:solidFill>
              <a:highlight>
                <a:srgbClr val="F3593C"/>
              </a:highlight>
              <a:latin typeface="Roboto"/>
              <a:ea typeface="Roboto"/>
              <a:cs typeface="Roboto"/>
              <a:sym typeface="Roboto"/>
            </a:endParaRPr>
          </a:p>
          <a:p>
            <a:pPr marL="0" lvl="0" indent="0" algn="l" rtl="0">
              <a:spcBef>
                <a:spcPts val="0"/>
              </a:spcBef>
              <a:spcAft>
                <a:spcPts val="0"/>
              </a:spcAft>
              <a:buNone/>
            </a:pPr>
            <a:endParaRPr b="1">
              <a:solidFill>
                <a:schemeClr val="lt1"/>
              </a:solidFill>
              <a:highlight>
                <a:srgbClr val="F3593C"/>
              </a:highlight>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6"/>
          <p:cNvPicPr preferRelativeResize="0"/>
          <p:nvPr/>
        </p:nvPicPr>
        <p:blipFill rotWithShape="1">
          <a:blip r:embed="rId3">
            <a:alphaModFix/>
          </a:blip>
          <a:srcRect t="481" b="15094"/>
          <a:stretch/>
        </p:blipFill>
        <p:spPr>
          <a:xfrm>
            <a:off x="0" y="0"/>
            <a:ext cx="9144000" cy="5143501"/>
          </a:xfrm>
          <a:prstGeom prst="rect">
            <a:avLst/>
          </a:prstGeom>
          <a:noFill/>
          <a:ln>
            <a:noFill/>
          </a:ln>
        </p:spPr>
      </p:pic>
      <p:sp>
        <p:nvSpPr>
          <p:cNvPr id="151" name="Google Shape;151;p26"/>
          <p:cNvSpPr txBox="1">
            <a:spLocks noGrp="1"/>
          </p:cNvSpPr>
          <p:nvPr>
            <p:ph type="title"/>
          </p:nvPr>
        </p:nvSpPr>
        <p:spPr>
          <a:xfrm>
            <a:off x="497250" y="403275"/>
            <a:ext cx="7778700" cy="98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highlight>
                  <a:srgbClr val="66CC00"/>
                </a:highlight>
                <a:latin typeface="Roboto"/>
                <a:ea typeface="Roboto"/>
                <a:cs typeface="Roboto"/>
                <a:sym typeface="Roboto"/>
              </a:rPr>
              <a:t>Bekijk het filmpje.</a:t>
            </a:r>
            <a:endParaRPr b="1">
              <a:solidFill>
                <a:srgbClr val="FFFFFF"/>
              </a:solidFill>
              <a:highlight>
                <a:srgbClr val="66CC00"/>
              </a:highlight>
              <a:latin typeface="Roboto"/>
              <a:ea typeface="Roboto"/>
              <a:cs typeface="Roboto"/>
              <a:sym typeface="Roboto"/>
            </a:endParaRPr>
          </a:p>
          <a:p>
            <a:pPr marL="0" lvl="0" indent="0" algn="l" rtl="0">
              <a:spcBef>
                <a:spcPts val="0"/>
              </a:spcBef>
              <a:spcAft>
                <a:spcPts val="0"/>
              </a:spcAft>
              <a:buNone/>
            </a:pPr>
            <a:r>
              <a:rPr lang="en-GB" b="1">
                <a:solidFill>
                  <a:srgbClr val="FFFFFF"/>
                </a:solidFill>
                <a:highlight>
                  <a:srgbClr val="66CC00"/>
                </a:highlight>
                <a:latin typeface="Roboto"/>
                <a:ea typeface="Roboto"/>
                <a:cs typeface="Roboto"/>
                <a:sym typeface="Roboto"/>
              </a:rPr>
              <a:t>Wat zijn de belangrijkste gevolgen?</a:t>
            </a:r>
            <a:endParaRPr b="1">
              <a:solidFill>
                <a:srgbClr val="FFFFFF"/>
              </a:solidFill>
              <a:highlight>
                <a:srgbClr val="66CC00"/>
              </a:highlight>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endParaRPr b="1">
              <a:solidFill>
                <a:schemeClr val="lt1"/>
              </a:solidFill>
              <a:highlight>
                <a:srgbClr val="F3593C"/>
              </a:highlight>
              <a:latin typeface="Roboto"/>
              <a:ea typeface="Roboto"/>
              <a:cs typeface="Roboto"/>
              <a:sym typeface="Roboto"/>
            </a:endParaRPr>
          </a:p>
          <a:p>
            <a:pPr marL="0" lvl="0" indent="0" algn="l" rtl="0">
              <a:spcBef>
                <a:spcPts val="0"/>
              </a:spcBef>
              <a:spcAft>
                <a:spcPts val="0"/>
              </a:spcAft>
              <a:buNone/>
            </a:pPr>
            <a:endParaRPr b="1">
              <a:solidFill>
                <a:schemeClr val="lt1"/>
              </a:solidFill>
              <a:highlight>
                <a:srgbClr val="F3593C"/>
              </a:highlight>
              <a:latin typeface="Roboto"/>
              <a:ea typeface="Roboto"/>
              <a:cs typeface="Roboto"/>
              <a:sym typeface="Roboto"/>
            </a:endParaRPr>
          </a:p>
          <a:p>
            <a:pPr marL="0" lvl="0" indent="0" algn="l" rtl="0">
              <a:spcBef>
                <a:spcPts val="0"/>
              </a:spcBef>
              <a:spcAft>
                <a:spcPts val="0"/>
              </a:spcAft>
              <a:buNone/>
            </a:pPr>
            <a:endParaRPr b="1">
              <a:solidFill>
                <a:schemeClr val="lt1"/>
              </a:solidFill>
              <a:highlight>
                <a:srgbClr val="F3593C"/>
              </a:highlight>
              <a:latin typeface="Roboto"/>
              <a:ea typeface="Roboto"/>
              <a:cs typeface="Roboto"/>
              <a:sym typeface="Roboto"/>
            </a:endParaRPr>
          </a:p>
          <a:p>
            <a:pPr marL="0" lvl="0" indent="0" algn="l" rtl="0">
              <a:spcBef>
                <a:spcPts val="0"/>
              </a:spcBef>
              <a:spcAft>
                <a:spcPts val="0"/>
              </a:spcAft>
              <a:buNone/>
            </a:pPr>
            <a:endParaRPr b="1">
              <a:solidFill>
                <a:schemeClr val="lt1"/>
              </a:solidFill>
              <a:highlight>
                <a:srgbClr val="F3593C"/>
              </a:highlight>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5"/>
        <p:cNvGrpSpPr/>
        <p:nvPr/>
      </p:nvGrpSpPr>
      <p:grpSpPr>
        <a:xfrm>
          <a:off x="0" y="0"/>
          <a:ext cx="0" cy="0"/>
          <a:chOff x="0" y="0"/>
          <a:chExt cx="0" cy="0"/>
        </a:xfrm>
      </p:grpSpPr>
      <p:pic>
        <p:nvPicPr>
          <p:cNvPr id="3" name="D5itV7bWwMs"/>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0" y="-1"/>
            <a:ext cx="9143998" cy="51435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8"/>
          <p:cNvSpPr txBox="1">
            <a:spLocks noGrp="1"/>
          </p:cNvSpPr>
          <p:nvPr>
            <p:ph type="body" idx="1"/>
          </p:nvPr>
        </p:nvSpPr>
        <p:spPr>
          <a:xfrm>
            <a:off x="1065475" y="1134900"/>
            <a:ext cx="7768800" cy="36309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latin typeface="Roboto"/>
                <a:ea typeface="Roboto"/>
                <a:cs typeface="Roboto"/>
                <a:sym typeface="Roboto"/>
              </a:rPr>
              <a:t>Bosbranden </a:t>
            </a:r>
            <a:r>
              <a:rPr lang="en-GB" sz="2000" b="1">
                <a:latin typeface="Roboto"/>
                <a:ea typeface="Roboto"/>
                <a:cs typeface="Roboto"/>
                <a:sym typeface="Roboto"/>
              </a:rPr>
              <a:t>vernietigen het bos</a:t>
            </a:r>
            <a:r>
              <a:rPr lang="en-GB" sz="2000">
                <a:latin typeface="Roboto"/>
                <a:ea typeface="Roboto"/>
                <a:cs typeface="Roboto"/>
                <a:sym typeface="Roboto"/>
              </a:rPr>
              <a:t> en dit </a:t>
            </a:r>
            <a:r>
              <a:rPr lang="en-GB" sz="2000" b="1">
                <a:latin typeface="Roboto"/>
                <a:ea typeface="Roboto"/>
                <a:cs typeface="Roboto"/>
                <a:sym typeface="Roboto"/>
              </a:rPr>
              <a:t>bedreigt het leefgebied</a:t>
            </a:r>
            <a:r>
              <a:rPr lang="en-GB" sz="2000">
                <a:latin typeface="Roboto"/>
                <a:ea typeface="Roboto"/>
                <a:cs typeface="Roboto"/>
                <a:sym typeface="Roboto"/>
              </a:rPr>
              <a:t> en de gezondheid van veel mensen, dieren en planten.</a:t>
            </a:r>
            <a:endParaRPr sz="2000">
              <a:latin typeface="Roboto"/>
              <a:ea typeface="Roboto"/>
              <a:cs typeface="Roboto"/>
              <a:sym typeface="Roboto"/>
            </a:endParaRPr>
          </a:p>
          <a:p>
            <a:pPr marL="0" lvl="0" indent="0" algn="l" rtl="0">
              <a:spcBef>
                <a:spcPts val="1600"/>
              </a:spcBef>
              <a:spcAft>
                <a:spcPts val="0"/>
              </a:spcAft>
              <a:buNone/>
            </a:pPr>
            <a:r>
              <a:rPr lang="en-GB" sz="2000">
                <a:latin typeface="Roboto"/>
                <a:ea typeface="Roboto"/>
                <a:cs typeface="Roboto"/>
                <a:sym typeface="Roboto"/>
              </a:rPr>
              <a:t>Door het verdwijnen van bossen wordt er </a:t>
            </a:r>
            <a:r>
              <a:rPr lang="en-GB" sz="2000" b="1">
                <a:latin typeface="Roboto"/>
                <a:ea typeface="Roboto"/>
                <a:cs typeface="Roboto"/>
                <a:sym typeface="Roboto"/>
              </a:rPr>
              <a:t>minder CO2 uit de lucht opgenomen</a:t>
            </a:r>
            <a:r>
              <a:rPr lang="en-GB" sz="2000">
                <a:latin typeface="Roboto"/>
                <a:ea typeface="Roboto"/>
                <a:cs typeface="Roboto"/>
                <a:sym typeface="Roboto"/>
              </a:rPr>
              <a:t>, waardoor de aarde </a:t>
            </a:r>
            <a:r>
              <a:rPr lang="en-GB" sz="2000" b="1">
                <a:latin typeface="Roboto"/>
                <a:ea typeface="Roboto"/>
                <a:cs typeface="Roboto"/>
                <a:sym typeface="Roboto"/>
              </a:rPr>
              <a:t>opwarmt en er meer droogte</a:t>
            </a:r>
            <a:r>
              <a:rPr lang="en-GB" sz="2000">
                <a:latin typeface="Roboto"/>
                <a:ea typeface="Roboto"/>
                <a:cs typeface="Roboto"/>
                <a:sym typeface="Roboto"/>
              </a:rPr>
              <a:t> ontstaat. Hierdoor ontstaan weer meer bosbranden.</a:t>
            </a:r>
            <a:endParaRPr sz="2000">
              <a:latin typeface="Roboto"/>
              <a:ea typeface="Roboto"/>
              <a:cs typeface="Roboto"/>
              <a:sym typeface="Roboto"/>
            </a:endParaRPr>
          </a:p>
          <a:p>
            <a:pPr marL="0" lvl="0" indent="0" algn="l" rtl="0">
              <a:spcBef>
                <a:spcPts val="1600"/>
              </a:spcBef>
              <a:spcAft>
                <a:spcPts val="1600"/>
              </a:spcAft>
              <a:buNone/>
            </a:pPr>
            <a:endParaRPr/>
          </a:p>
        </p:txBody>
      </p:sp>
      <p:pic>
        <p:nvPicPr>
          <p:cNvPr id="164" name="Google Shape;164;p28"/>
          <p:cNvPicPr preferRelativeResize="0"/>
          <p:nvPr/>
        </p:nvPicPr>
        <p:blipFill>
          <a:blip r:embed="rId3">
            <a:alphaModFix/>
          </a:blip>
          <a:stretch>
            <a:fillRect/>
          </a:stretch>
        </p:blipFill>
        <p:spPr>
          <a:xfrm>
            <a:off x="437750" y="1241500"/>
            <a:ext cx="526050" cy="604863"/>
          </a:xfrm>
          <a:prstGeom prst="rect">
            <a:avLst/>
          </a:prstGeom>
          <a:noFill/>
          <a:ln>
            <a:noFill/>
          </a:ln>
        </p:spPr>
      </p:pic>
      <p:pic>
        <p:nvPicPr>
          <p:cNvPr id="165" name="Google Shape;165;p28"/>
          <p:cNvPicPr preferRelativeResize="0"/>
          <p:nvPr/>
        </p:nvPicPr>
        <p:blipFill>
          <a:blip r:embed="rId3">
            <a:alphaModFix/>
          </a:blip>
          <a:stretch>
            <a:fillRect/>
          </a:stretch>
        </p:blipFill>
        <p:spPr>
          <a:xfrm>
            <a:off x="437750" y="2235485"/>
            <a:ext cx="526050" cy="604863"/>
          </a:xfrm>
          <a:prstGeom prst="rect">
            <a:avLst/>
          </a:prstGeom>
          <a:noFill/>
          <a:ln>
            <a:noFill/>
          </a:ln>
        </p:spPr>
      </p:pic>
      <p:sp>
        <p:nvSpPr>
          <p:cNvPr id="166" name="Google Shape;166;p28"/>
          <p:cNvSpPr txBox="1">
            <a:spLocks noGrp="1"/>
          </p:cNvSpPr>
          <p:nvPr>
            <p:ph type="title"/>
          </p:nvPr>
        </p:nvSpPr>
        <p:spPr>
          <a:xfrm rot="252">
            <a:off x="265118" y="233913"/>
            <a:ext cx="8188500" cy="70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highlight>
                  <a:srgbClr val="66CC00"/>
                </a:highlight>
                <a:latin typeface="Roboto"/>
                <a:ea typeface="Roboto"/>
                <a:cs typeface="Roboto"/>
                <a:sym typeface="Roboto"/>
              </a:rPr>
              <a:t>Belangrijkste gevolgen </a:t>
            </a:r>
            <a:endParaRPr b="1">
              <a:solidFill>
                <a:srgbClr val="FFFFFF"/>
              </a:solidFill>
              <a:highlight>
                <a:srgbClr val="66CC00"/>
              </a:highlight>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170"/>
        <p:cNvGrpSpPr/>
        <p:nvPr/>
      </p:nvGrpSpPr>
      <p:grpSpPr>
        <a:xfrm>
          <a:off x="0" y="0"/>
          <a:ext cx="0" cy="0"/>
          <a:chOff x="0" y="0"/>
          <a:chExt cx="0" cy="0"/>
        </a:xfrm>
      </p:grpSpPr>
      <p:pic>
        <p:nvPicPr>
          <p:cNvPr id="171" name="Google Shape;171;p29"/>
          <p:cNvPicPr preferRelativeResize="0"/>
          <p:nvPr/>
        </p:nvPicPr>
        <p:blipFill rotWithShape="1">
          <a:blip r:embed="rId3">
            <a:alphaModFix/>
          </a:blip>
          <a:srcRect l="23483" t="5436" r="20603" b="5445"/>
          <a:stretch/>
        </p:blipFill>
        <p:spPr>
          <a:xfrm>
            <a:off x="2782023" y="690700"/>
            <a:ext cx="2052600" cy="1840200"/>
          </a:xfrm>
          <a:prstGeom prst="ellipse">
            <a:avLst/>
          </a:prstGeom>
          <a:noFill/>
          <a:ln>
            <a:noFill/>
          </a:ln>
        </p:spPr>
      </p:pic>
      <p:pic>
        <p:nvPicPr>
          <p:cNvPr id="172" name="Google Shape;172;p29"/>
          <p:cNvPicPr preferRelativeResize="0"/>
          <p:nvPr/>
        </p:nvPicPr>
        <p:blipFill rotWithShape="1">
          <a:blip r:embed="rId4">
            <a:alphaModFix/>
          </a:blip>
          <a:srcRect l="6041" t="3038" r="23709" b="8646"/>
          <a:stretch/>
        </p:blipFill>
        <p:spPr>
          <a:xfrm>
            <a:off x="4944680" y="2067771"/>
            <a:ext cx="1879800" cy="1570500"/>
          </a:xfrm>
          <a:prstGeom prst="ellipse">
            <a:avLst/>
          </a:prstGeom>
          <a:noFill/>
          <a:ln>
            <a:noFill/>
          </a:ln>
        </p:spPr>
      </p:pic>
      <p:pic>
        <p:nvPicPr>
          <p:cNvPr id="173" name="Google Shape;173;p29"/>
          <p:cNvPicPr preferRelativeResize="0"/>
          <p:nvPr/>
        </p:nvPicPr>
        <p:blipFill rotWithShape="1">
          <a:blip r:embed="rId5">
            <a:alphaModFix/>
          </a:blip>
          <a:srcRect l="4244" r="19957" b="9123"/>
          <a:stretch/>
        </p:blipFill>
        <p:spPr>
          <a:xfrm>
            <a:off x="2671994" y="2834302"/>
            <a:ext cx="2117400" cy="1767900"/>
          </a:xfrm>
          <a:prstGeom prst="ellipse">
            <a:avLst/>
          </a:prstGeom>
          <a:noFill/>
          <a:ln>
            <a:noFill/>
          </a:ln>
        </p:spPr>
      </p:pic>
      <p:pic>
        <p:nvPicPr>
          <p:cNvPr id="174" name="Google Shape;174;p29"/>
          <p:cNvPicPr preferRelativeResize="0"/>
          <p:nvPr/>
        </p:nvPicPr>
        <p:blipFill>
          <a:blip r:embed="rId6">
            <a:alphaModFix/>
          </a:blip>
          <a:stretch>
            <a:fillRect/>
          </a:stretch>
        </p:blipFill>
        <p:spPr>
          <a:xfrm>
            <a:off x="464025" y="1969636"/>
            <a:ext cx="2052600" cy="1570500"/>
          </a:xfrm>
          <a:prstGeom prst="ellipse">
            <a:avLst/>
          </a:prstGeom>
          <a:noFill/>
          <a:ln>
            <a:noFill/>
          </a:ln>
        </p:spPr>
      </p:pic>
      <p:sp>
        <p:nvSpPr>
          <p:cNvPr id="175" name="Google Shape;175;p29"/>
          <p:cNvSpPr/>
          <p:nvPr/>
        </p:nvSpPr>
        <p:spPr>
          <a:xfrm rot="3656128">
            <a:off x="4782000" y="1364744"/>
            <a:ext cx="1009069" cy="752708"/>
          </a:xfrm>
          <a:prstGeom prst="bentArrow">
            <a:avLst>
              <a:gd name="adj1" fmla="val 36665"/>
              <a:gd name="adj2" fmla="val 36436"/>
              <a:gd name="adj3" fmla="val 25000"/>
              <a:gd name="adj4" fmla="val 87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rot="-10435676">
            <a:off x="4686195" y="3476323"/>
            <a:ext cx="941583" cy="901729"/>
          </a:xfrm>
          <a:prstGeom prst="bentArrow">
            <a:avLst>
              <a:gd name="adj1" fmla="val 32698"/>
              <a:gd name="adj2" fmla="val 37873"/>
              <a:gd name="adj3" fmla="val 25000"/>
              <a:gd name="adj4" fmla="val 87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rot="-607776">
            <a:off x="1792623" y="1304453"/>
            <a:ext cx="1105329" cy="712174"/>
          </a:xfrm>
          <a:prstGeom prst="bentArrow">
            <a:avLst>
              <a:gd name="adj1" fmla="val 37158"/>
              <a:gd name="adj2" fmla="val 37873"/>
              <a:gd name="adj3" fmla="val 25000"/>
              <a:gd name="adj4" fmla="val 87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txBox="1">
            <a:spLocks noGrp="1"/>
          </p:cNvSpPr>
          <p:nvPr>
            <p:ph type="title"/>
          </p:nvPr>
        </p:nvSpPr>
        <p:spPr>
          <a:xfrm>
            <a:off x="2010341" y="1430951"/>
            <a:ext cx="365700" cy="57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9" name="Google Shape;179;p29"/>
          <p:cNvSpPr txBox="1">
            <a:spLocks noGrp="1"/>
          </p:cNvSpPr>
          <p:nvPr>
            <p:ph type="title"/>
          </p:nvPr>
        </p:nvSpPr>
        <p:spPr>
          <a:xfrm>
            <a:off x="2222301" y="1303349"/>
            <a:ext cx="365700" cy="57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 </a:t>
            </a:r>
            <a:endParaRPr sz="23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0" name="Google Shape;180;p29"/>
          <p:cNvSpPr txBox="1">
            <a:spLocks noGrp="1"/>
          </p:cNvSpPr>
          <p:nvPr>
            <p:ph type="title"/>
          </p:nvPr>
        </p:nvSpPr>
        <p:spPr>
          <a:xfrm>
            <a:off x="4958473" y="1313871"/>
            <a:ext cx="365700" cy="57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1" name="Google Shape;181;p29"/>
          <p:cNvSpPr txBox="1">
            <a:spLocks noGrp="1"/>
          </p:cNvSpPr>
          <p:nvPr>
            <p:ph type="title"/>
          </p:nvPr>
        </p:nvSpPr>
        <p:spPr>
          <a:xfrm>
            <a:off x="5153165" y="1420655"/>
            <a:ext cx="365700" cy="57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2" name="Google Shape;182;p29"/>
          <p:cNvSpPr txBox="1">
            <a:spLocks noGrp="1"/>
          </p:cNvSpPr>
          <p:nvPr>
            <p:ph type="title"/>
          </p:nvPr>
        </p:nvSpPr>
        <p:spPr>
          <a:xfrm>
            <a:off x="5023809" y="3697673"/>
            <a:ext cx="365700" cy="57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3" name="Google Shape;183;p29"/>
          <p:cNvSpPr txBox="1">
            <a:spLocks noGrp="1"/>
          </p:cNvSpPr>
          <p:nvPr>
            <p:ph type="title"/>
          </p:nvPr>
        </p:nvSpPr>
        <p:spPr>
          <a:xfrm>
            <a:off x="5197291" y="3572944"/>
            <a:ext cx="365700" cy="57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4" name="Google Shape;184;p29"/>
          <p:cNvSpPr/>
          <p:nvPr/>
        </p:nvSpPr>
        <p:spPr>
          <a:xfrm>
            <a:off x="2841725" y="2142150"/>
            <a:ext cx="1933200" cy="488400"/>
          </a:xfrm>
          <a:prstGeom prst="rect">
            <a:avLst/>
          </a:prstGeom>
          <a:solidFill>
            <a:schemeClr val="lt1"/>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accent4"/>
                </a:solidFill>
              </a:rPr>
              <a:t>BOSBRANDEN</a:t>
            </a:r>
            <a:endParaRPr b="1">
              <a:solidFill>
                <a:schemeClr val="accent4"/>
              </a:solidFill>
            </a:endParaRPr>
          </a:p>
        </p:txBody>
      </p:sp>
      <p:sp>
        <p:nvSpPr>
          <p:cNvPr id="185" name="Google Shape;185;p29"/>
          <p:cNvSpPr/>
          <p:nvPr/>
        </p:nvSpPr>
        <p:spPr>
          <a:xfrm>
            <a:off x="4917975" y="3201163"/>
            <a:ext cx="1933200" cy="488400"/>
          </a:xfrm>
          <a:prstGeom prst="rect">
            <a:avLst/>
          </a:prstGeom>
          <a:solidFill>
            <a:schemeClr val="lt1"/>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accent4"/>
                </a:solidFill>
              </a:rPr>
              <a:t>MEER CO2 </a:t>
            </a:r>
            <a:br>
              <a:rPr lang="en-GB" b="1">
                <a:solidFill>
                  <a:schemeClr val="accent4"/>
                </a:solidFill>
              </a:rPr>
            </a:br>
            <a:r>
              <a:rPr lang="en-GB" b="1">
                <a:solidFill>
                  <a:schemeClr val="accent4"/>
                </a:solidFill>
              </a:rPr>
              <a:t>IN DE LUCHT</a:t>
            </a:r>
            <a:endParaRPr b="1">
              <a:solidFill>
                <a:schemeClr val="accent4"/>
              </a:solidFill>
            </a:endParaRPr>
          </a:p>
        </p:txBody>
      </p:sp>
      <p:sp>
        <p:nvSpPr>
          <p:cNvPr id="186" name="Google Shape;186;p29"/>
          <p:cNvSpPr/>
          <p:nvPr/>
        </p:nvSpPr>
        <p:spPr>
          <a:xfrm>
            <a:off x="2841725" y="4425325"/>
            <a:ext cx="1933200" cy="488400"/>
          </a:xfrm>
          <a:prstGeom prst="rect">
            <a:avLst/>
          </a:prstGeom>
          <a:solidFill>
            <a:schemeClr val="lt1"/>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accent4"/>
                </a:solidFill>
              </a:rPr>
              <a:t>AARDE WARMT OP</a:t>
            </a:r>
            <a:endParaRPr b="1">
              <a:solidFill>
                <a:schemeClr val="accent4"/>
              </a:solidFill>
            </a:endParaRPr>
          </a:p>
        </p:txBody>
      </p:sp>
      <p:sp>
        <p:nvSpPr>
          <p:cNvPr id="187" name="Google Shape;187;p29"/>
          <p:cNvSpPr/>
          <p:nvPr/>
        </p:nvSpPr>
        <p:spPr>
          <a:xfrm>
            <a:off x="523725" y="3201175"/>
            <a:ext cx="1933200" cy="488400"/>
          </a:xfrm>
          <a:prstGeom prst="rect">
            <a:avLst/>
          </a:prstGeom>
          <a:solidFill>
            <a:schemeClr val="lt1"/>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accent4"/>
                </a:solidFill>
              </a:rPr>
              <a:t>DROOGTE</a:t>
            </a:r>
            <a:endParaRPr b="1">
              <a:solidFill>
                <a:schemeClr val="accent4"/>
              </a:solidFill>
            </a:endParaRPr>
          </a:p>
        </p:txBody>
      </p:sp>
      <p:sp>
        <p:nvSpPr>
          <p:cNvPr id="188" name="Google Shape;188;p29"/>
          <p:cNvSpPr/>
          <p:nvPr/>
        </p:nvSpPr>
        <p:spPr>
          <a:xfrm rot="-7731671">
            <a:off x="1693331" y="3438741"/>
            <a:ext cx="999784" cy="914186"/>
          </a:xfrm>
          <a:prstGeom prst="bentArrow">
            <a:avLst>
              <a:gd name="adj1" fmla="val 34924"/>
              <a:gd name="adj2" fmla="val 37873"/>
              <a:gd name="adj3" fmla="val 25000"/>
              <a:gd name="adj4" fmla="val 87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txBox="1">
            <a:spLocks noGrp="1"/>
          </p:cNvSpPr>
          <p:nvPr>
            <p:ph type="title"/>
          </p:nvPr>
        </p:nvSpPr>
        <p:spPr>
          <a:xfrm>
            <a:off x="1898301" y="3606565"/>
            <a:ext cx="365700" cy="57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0" name="Google Shape;190;p29"/>
          <p:cNvSpPr txBox="1">
            <a:spLocks noGrp="1"/>
          </p:cNvSpPr>
          <p:nvPr>
            <p:ph type="title"/>
          </p:nvPr>
        </p:nvSpPr>
        <p:spPr>
          <a:xfrm>
            <a:off x="2150915" y="3719644"/>
            <a:ext cx="365700" cy="57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1" name="Google Shape;191;p29"/>
          <p:cNvSpPr txBox="1">
            <a:spLocks noGrp="1"/>
          </p:cNvSpPr>
          <p:nvPr>
            <p:ph type="title"/>
          </p:nvPr>
        </p:nvSpPr>
        <p:spPr>
          <a:xfrm rot="236">
            <a:off x="265125" y="116325"/>
            <a:ext cx="8721600" cy="70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900" b="1">
                <a:solidFill>
                  <a:srgbClr val="FFFFFF"/>
                </a:solidFill>
                <a:highlight>
                  <a:srgbClr val="66CC00"/>
                </a:highlight>
                <a:latin typeface="Roboto"/>
                <a:ea typeface="Roboto"/>
                <a:cs typeface="Roboto"/>
                <a:sym typeface="Roboto"/>
              </a:rPr>
              <a:t>“Hoe minder bossen, hoe meer de aarde opwarmt.”</a:t>
            </a:r>
            <a:r>
              <a:rPr lang="en-GB" b="1">
                <a:solidFill>
                  <a:srgbClr val="FFFFFF"/>
                </a:solidFill>
                <a:highlight>
                  <a:srgbClr val="66CC00"/>
                </a:highlight>
                <a:latin typeface="Roboto"/>
                <a:ea typeface="Roboto"/>
                <a:cs typeface="Roboto"/>
                <a:sym typeface="Roboto"/>
              </a:rPr>
              <a:t> </a:t>
            </a:r>
            <a:r>
              <a:rPr lang="en-GB" sz="2900" b="1">
                <a:solidFill>
                  <a:srgbClr val="FFFFFF"/>
                </a:solidFill>
                <a:highlight>
                  <a:srgbClr val="66CC00"/>
                </a:highlight>
                <a:latin typeface="Roboto"/>
                <a:ea typeface="Roboto"/>
                <a:cs typeface="Roboto"/>
                <a:sym typeface="Roboto"/>
              </a:rPr>
              <a:t>Hoe zit dat?</a:t>
            </a:r>
            <a:endParaRPr sz="2300">
              <a:solidFill>
                <a:srgbClr val="000000"/>
              </a:solidFill>
              <a:latin typeface="Roboto"/>
              <a:ea typeface="Roboto"/>
              <a:cs typeface="Roboto"/>
              <a:sym typeface="Roboto"/>
            </a:endParaRPr>
          </a:p>
        </p:txBody>
      </p:sp>
      <p:sp>
        <p:nvSpPr>
          <p:cNvPr id="192" name="Google Shape;192;p29"/>
          <p:cNvSpPr txBox="1">
            <a:spLocks noGrp="1"/>
          </p:cNvSpPr>
          <p:nvPr>
            <p:ph type="title"/>
          </p:nvPr>
        </p:nvSpPr>
        <p:spPr>
          <a:xfrm>
            <a:off x="4758415" y="1303355"/>
            <a:ext cx="365700" cy="57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3" name="Google Shape;193;p29"/>
          <p:cNvSpPr txBox="1">
            <a:spLocks noGrp="1"/>
          </p:cNvSpPr>
          <p:nvPr>
            <p:ph type="title"/>
          </p:nvPr>
        </p:nvSpPr>
        <p:spPr>
          <a:xfrm>
            <a:off x="5324165" y="1563455"/>
            <a:ext cx="365700" cy="57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197"/>
        <p:cNvGrpSpPr/>
        <p:nvPr/>
      </p:nvGrpSpPr>
      <p:grpSpPr>
        <a:xfrm>
          <a:off x="0" y="0"/>
          <a:ext cx="0" cy="0"/>
          <a:chOff x="0" y="0"/>
          <a:chExt cx="0" cy="0"/>
        </a:xfrm>
      </p:grpSpPr>
      <p:sp>
        <p:nvSpPr>
          <p:cNvPr id="198" name="Google Shape;198;p30"/>
          <p:cNvSpPr/>
          <p:nvPr/>
        </p:nvSpPr>
        <p:spPr>
          <a:xfrm>
            <a:off x="701188" y="772050"/>
            <a:ext cx="1661400" cy="1110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300">
                <a:latin typeface="Proxima Nova"/>
                <a:ea typeface="Proxima Nova"/>
                <a:cs typeface="Proxima Nova"/>
                <a:sym typeface="Proxima Nova"/>
              </a:rPr>
              <a:t>Door de droogte ontstaan sneller bosbranden die steeds heftiger worden.</a:t>
            </a:r>
            <a:endParaRPr/>
          </a:p>
        </p:txBody>
      </p:sp>
      <p:sp>
        <p:nvSpPr>
          <p:cNvPr id="199" name="Google Shape;199;p30"/>
          <p:cNvSpPr/>
          <p:nvPr/>
        </p:nvSpPr>
        <p:spPr>
          <a:xfrm>
            <a:off x="5197300" y="772050"/>
            <a:ext cx="2944500" cy="1247700"/>
          </a:xfrm>
          <a:prstGeom prst="rect">
            <a:avLst/>
          </a:prstGeom>
          <a:solidFill>
            <a:schemeClr val="lt2"/>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300">
                <a:latin typeface="Proxima Nova"/>
                <a:ea typeface="Proxima Nova"/>
                <a:cs typeface="Proxima Nova"/>
                <a:sym typeface="Proxima Nova"/>
              </a:rPr>
              <a:t>Als er minder bomen zijn door de bosbranden, wordt er minder CO2 uit de lucht gehaald door de bomen. </a:t>
            </a:r>
            <a:br>
              <a:rPr lang="en-GB" sz="1300">
                <a:latin typeface="Proxima Nova"/>
                <a:ea typeface="Proxima Nova"/>
                <a:cs typeface="Proxima Nova"/>
                <a:sym typeface="Proxima Nova"/>
              </a:rPr>
            </a:br>
            <a:r>
              <a:rPr lang="en-GB" sz="1300">
                <a:latin typeface="Proxima Nova"/>
                <a:ea typeface="Proxima Nova"/>
                <a:cs typeface="Proxima Nova"/>
                <a:sym typeface="Proxima Nova"/>
              </a:rPr>
              <a:t>Er zit daardoor steeds meer CO2 in </a:t>
            </a:r>
            <a:br>
              <a:rPr lang="en-GB" sz="1300">
                <a:latin typeface="Proxima Nova"/>
                <a:ea typeface="Proxima Nova"/>
                <a:cs typeface="Proxima Nova"/>
                <a:sym typeface="Proxima Nova"/>
              </a:rPr>
            </a:br>
            <a:r>
              <a:rPr lang="en-GB" sz="1300">
                <a:latin typeface="Proxima Nova"/>
                <a:ea typeface="Proxima Nova"/>
                <a:cs typeface="Proxima Nova"/>
                <a:sym typeface="Proxima Nova"/>
              </a:rPr>
              <a:t>de lucht. En bij de branden komt </a:t>
            </a:r>
            <a:br>
              <a:rPr lang="en-GB" sz="1300">
                <a:latin typeface="Proxima Nova"/>
                <a:ea typeface="Proxima Nova"/>
                <a:cs typeface="Proxima Nova"/>
                <a:sym typeface="Proxima Nova"/>
              </a:rPr>
            </a:br>
            <a:r>
              <a:rPr lang="en-GB" sz="1300">
                <a:latin typeface="Proxima Nova"/>
                <a:ea typeface="Proxima Nova"/>
                <a:cs typeface="Proxima Nova"/>
                <a:sym typeface="Proxima Nova"/>
              </a:rPr>
              <a:t>ook nog eens veel CO2 vrij.</a:t>
            </a:r>
            <a:endParaRPr sz="1300">
              <a:latin typeface="Proxima Nova"/>
              <a:ea typeface="Proxima Nova"/>
              <a:cs typeface="Proxima Nova"/>
              <a:sym typeface="Proxima Nova"/>
            </a:endParaRPr>
          </a:p>
        </p:txBody>
      </p:sp>
      <p:sp>
        <p:nvSpPr>
          <p:cNvPr id="200" name="Google Shape;200;p30"/>
          <p:cNvSpPr/>
          <p:nvPr/>
        </p:nvSpPr>
        <p:spPr>
          <a:xfrm>
            <a:off x="523713" y="3917425"/>
            <a:ext cx="1879800" cy="996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300">
                <a:latin typeface="Proxima Nova"/>
                <a:ea typeface="Proxima Nova"/>
                <a:cs typeface="Proxima Nova"/>
                <a:sym typeface="Proxima Nova"/>
              </a:rPr>
              <a:t>Door de opwarming van de aarde wordt het op sommige plekken op aarde droger.</a:t>
            </a:r>
            <a:endParaRPr/>
          </a:p>
        </p:txBody>
      </p:sp>
      <p:sp>
        <p:nvSpPr>
          <p:cNvPr id="201" name="Google Shape;201;p30"/>
          <p:cNvSpPr/>
          <p:nvPr/>
        </p:nvSpPr>
        <p:spPr>
          <a:xfrm>
            <a:off x="5092875" y="3917425"/>
            <a:ext cx="2672700" cy="996300"/>
          </a:xfrm>
          <a:prstGeom prst="rect">
            <a:avLst/>
          </a:prstGeom>
          <a:solidFill>
            <a:schemeClr val="lt2"/>
          </a:solidFill>
          <a:ln>
            <a:noFill/>
          </a:ln>
        </p:spPr>
        <p:txBody>
          <a:bodyPr spcFirstLastPara="1" wrap="square" lIns="91425" tIns="91425" rIns="91425" bIns="91425" anchor="ctr" anchorCtr="0">
            <a:noAutofit/>
          </a:bodyPr>
          <a:lstStyle/>
          <a:p>
            <a:pPr marL="0" lvl="0" indent="457200" algn="r" rtl="0">
              <a:spcBef>
                <a:spcPts val="0"/>
              </a:spcBef>
              <a:spcAft>
                <a:spcPts val="0"/>
              </a:spcAft>
              <a:buNone/>
            </a:pPr>
            <a:r>
              <a:rPr lang="en-GB" sz="1300">
                <a:latin typeface="Proxima Nova"/>
                <a:ea typeface="Proxima Nova"/>
                <a:cs typeface="Proxima Nova"/>
                <a:sym typeface="Proxima Nova"/>
              </a:rPr>
              <a:t>Als er meer CO2 in de lucht zit warmt de aarde sneller op. Dit heet het broeikaseffect. En ook de hitte van de bosbranden zorgt ervoor dat de aarde opwarmt.</a:t>
            </a:r>
            <a:endParaRPr/>
          </a:p>
        </p:txBody>
      </p:sp>
      <p:pic>
        <p:nvPicPr>
          <p:cNvPr id="202" name="Google Shape;202;p30"/>
          <p:cNvPicPr preferRelativeResize="0"/>
          <p:nvPr/>
        </p:nvPicPr>
        <p:blipFill rotWithShape="1">
          <a:blip r:embed="rId3">
            <a:alphaModFix/>
          </a:blip>
          <a:srcRect l="23483" t="5436" r="20603" b="5445"/>
          <a:stretch/>
        </p:blipFill>
        <p:spPr>
          <a:xfrm>
            <a:off x="2782023" y="690700"/>
            <a:ext cx="2052600" cy="1840200"/>
          </a:xfrm>
          <a:prstGeom prst="ellipse">
            <a:avLst/>
          </a:prstGeom>
          <a:noFill/>
          <a:ln>
            <a:noFill/>
          </a:ln>
        </p:spPr>
      </p:pic>
      <p:pic>
        <p:nvPicPr>
          <p:cNvPr id="203" name="Google Shape;203;p30"/>
          <p:cNvPicPr preferRelativeResize="0"/>
          <p:nvPr/>
        </p:nvPicPr>
        <p:blipFill rotWithShape="1">
          <a:blip r:embed="rId4">
            <a:alphaModFix/>
          </a:blip>
          <a:srcRect l="6041" t="3038" r="23709" b="8646"/>
          <a:stretch/>
        </p:blipFill>
        <p:spPr>
          <a:xfrm>
            <a:off x="4944680" y="2067771"/>
            <a:ext cx="1879800" cy="1570500"/>
          </a:xfrm>
          <a:prstGeom prst="ellipse">
            <a:avLst/>
          </a:prstGeom>
          <a:noFill/>
          <a:ln>
            <a:noFill/>
          </a:ln>
        </p:spPr>
      </p:pic>
      <p:pic>
        <p:nvPicPr>
          <p:cNvPr id="204" name="Google Shape;204;p30"/>
          <p:cNvPicPr preferRelativeResize="0"/>
          <p:nvPr/>
        </p:nvPicPr>
        <p:blipFill rotWithShape="1">
          <a:blip r:embed="rId5">
            <a:alphaModFix/>
          </a:blip>
          <a:srcRect l="4244" r="19957" b="9123"/>
          <a:stretch/>
        </p:blipFill>
        <p:spPr>
          <a:xfrm>
            <a:off x="2671994" y="2834302"/>
            <a:ext cx="2117400" cy="1767900"/>
          </a:xfrm>
          <a:prstGeom prst="ellipse">
            <a:avLst/>
          </a:prstGeom>
          <a:noFill/>
          <a:ln>
            <a:noFill/>
          </a:ln>
        </p:spPr>
      </p:pic>
      <p:pic>
        <p:nvPicPr>
          <p:cNvPr id="205" name="Google Shape;205;p30"/>
          <p:cNvPicPr preferRelativeResize="0"/>
          <p:nvPr/>
        </p:nvPicPr>
        <p:blipFill>
          <a:blip r:embed="rId6">
            <a:alphaModFix/>
          </a:blip>
          <a:stretch>
            <a:fillRect/>
          </a:stretch>
        </p:blipFill>
        <p:spPr>
          <a:xfrm>
            <a:off x="464025" y="1969636"/>
            <a:ext cx="2052600" cy="1570500"/>
          </a:xfrm>
          <a:prstGeom prst="ellipse">
            <a:avLst/>
          </a:prstGeom>
          <a:noFill/>
          <a:ln>
            <a:noFill/>
          </a:ln>
        </p:spPr>
      </p:pic>
      <p:sp>
        <p:nvSpPr>
          <p:cNvPr id="206" name="Google Shape;206;p30"/>
          <p:cNvSpPr/>
          <p:nvPr/>
        </p:nvSpPr>
        <p:spPr>
          <a:xfrm rot="3656128">
            <a:off x="4782000" y="1364744"/>
            <a:ext cx="1009069" cy="752708"/>
          </a:xfrm>
          <a:prstGeom prst="bentArrow">
            <a:avLst>
              <a:gd name="adj1" fmla="val 36665"/>
              <a:gd name="adj2" fmla="val 36436"/>
              <a:gd name="adj3" fmla="val 25000"/>
              <a:gd name="adj4" fmla="val 87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0"/>
          <p:cNvSpPr/>
          <p:nvPr/>
        </p:nvSpPr>
        <p:spPr>
          <a:xfrm rot="-10435676">
            <a:off x="4686195" y="3476323"/>
            <a:ext cx="941583" cy="901729"/>
          </a:xfrm>
          <a:prstGeom prst="bentArrow">
            <a:avLst>
              <a:gd name="adj1" fmla="val 32698"/>
              <a:gd name="adj2" fmla="val 37873"/>
              <a:gd name="adj3" fmla="val 25000"/>
              <a:gd name="adj4" fmla="val 87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0"/>
          <p:cNvSpPr/>
          <p:nvPr/>
        </p:nvSpPr>
        <p:spPr>
          <a:xfrm rot="-607776">
            <a:off x="1792623" y="1304453"/>
            <a:ext cx="1105329" cy="712174"/>
          </a:xfrm>
          <a:prstGeom prst="bentArrow">
            <a:avLst>
              <a:gd name="adj1" fmla="val 37158"/>
              <a:gd name="adj2" fmla="val 37873"/>
              <a:gd name="adj3" fmla="val 25000"/>
              <a:gd name="adj4" fmla="val 87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0"/>
          <p:cNvSpPr txBox="1">
            <a:spLocks noGrp="1"/>
          </p:cNvSpPr>
          <p:nvPr>
            <p:ph type="title"/>
          </p:nvPr>
        </p:nvSpPr>
        <p:spPr>
          <a:xfrm>
            <a:off x="1996891" y="1371201"/>
            <a:ext cx="365700" cy="57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0" name="Google Shape;210;p30"/>
          <p:cNvSpPr txBox="1">
            <a:spLocks noGrp="1"/>
          </p:cNvSpPr>
          <p:nvPr>
            <p:ph type="title"/>
          </p:nvPr>
        </p:nvSpPr>
        <p:spPr>
          <a:xfrm>
            <a:off x="2222301" y="1303349"/>
            <a:ext cx="365700" cy="57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 </a:t>
            </a:r>
            <a:endParaRPr sz="23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1" name="Google Shape;211;p30"/>
          <p:cNvSpPr txBox="1">
            <a:spLocks noGrp="1"/>
          </p:cNvSpPr>
          <p:nvPr>
            <p:ph type="title"/>
          </p:nvPr>
        </p:nvSpPr>
        <p:spPr>
          <a:xfrm>
            <a:off x="4958473" y="1313871"/>
            <a:ext cx="365700" cy="57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2" name="Google Shape;212;p30"/>
          <p:cNvSpPr txBox="1">
            <a:spLocks noGrp="1"/>
          </p:cNvSpPr>
          <p:nvPr>
            <p:ph type="title"/>
          </p:nvPr>
        </p:nvSpPr>
        <p:spPr>
          <a:xfrm>
            <a:off x="5153165" y="1420655"/>
            <a:ext cx="365700" cy="57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3" name="Google Shape;213;p30"/>
          <p:cNvSpPr txBox="1">
            <a:spLocks noGrp="1"/>
          </p:cNvSpPr>
          <p:nvPr>
            <p:ph type="title"/>
          </p:nvPr>
        </p:nvSpPr>
        <p:spPr>
          <a:xfrm>
            <a:off x="5023809" y="3697673"/>
            <a:ext cx="365700" cy="57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4" name="Google Shape;214;p30"/>
          <p:cNvSpPr txBox="1">
            <a:spLocks noGrp="1"/>
          </p:cNvSpPr>
          <p:nvPr>
            <p:ph type="title"/>
          </p:nvPr>
        </p:nvSpPr>
        <p:spPr>
          <a:xfrm>
            <a:off x="5197291" y="3572944"/>
            <a:ext cx="365700" cy="57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5" name="Google Shape;215;p30"/>
          <p:cNvSpPr/>
          <p:nvPr/>
        </p:nvSpPr>
        <p:spPr>
          <a:xfrm>
            <a:off x="2841725" y="2142150"/>
            <a:ext cx="1933200" cy="488400"/>
          </a:xfrm>
          <a:prstGeom prst="rect">
            <a:avLst/>
          </a:prstGeom>
          <a:solidFill>
            <a:schemeClr val="lt1"/>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accent4"/>
                </a:solidFill>
              </a:rPr>
              <a:t>BOSBRANDEN</a:t>
            </a:r>
            <a:endParaRPr b="1">
              <a:solidFill>
                <a:schemeClr val="accent4"/>
              </a:solidFill>
            </a:endParaRPr>
          </a:p>
        </p:txBody>
      </p:sp>
      <p:sp>
        <p:nvSpPr>
          <p:cNvPr id="216" name="Google Shape;216;p30"/>
          <p:cNvSpPr/>
          <p:nvPr/>
        </p:nvSpPr>
        <p:spPr>
          <a:xfrm>
            <a:off x="4917975" y="3201163"/>
            <a:ext cx="1933200" cy="488400"/>
          </a:xfrm>
          <a:prstGeom prst="rect">
            <a:avLst/>
          </a:prstGeom>
          <a:solidFill>
            <a:schemeClr val="lt1"/>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accent4"/>
                </a:solidFill>
              </a:rPr>
              <a:t>MEER CO2 </a:t>
            </a:r>
            <a:br>
              <a:rPr lang="en-GB" b="1">
                <a:solidFill>
                  <a:schemeClr val="accent4"/>
                </a:solidFill>
              </a:rPr>
            </a:br>
            <a:r>
              <a:rPr lang="en-GB" b="1">
                <a:solidFill>
                  <a:schemeClr val="accent4"/>
                </a:solidFill>
              </a:rPr>
              <a:t>IN DE LUCHT</a:t>
            </a:r>
            <a:endParaRPr b="1">
              <a:solidFill>
                <a:schemeClr val="accent4"/>
              </a:solidFill>
            </a:endParaRPr>
          </a:p>
        </p:txBody>
      </p:sp>
      <p:sp>
        <p:nvSpPr>
          <p:cNvPr id="217" name="Google Shape;217;p30"/>
          <p:cNvSpPr/>
          <p:nvPr/>
        </p:nvSpPr>
        <p:spPr>
          <a:xfrm>
            <a:off x="2841725" y="4425325"/>
            <a:ext cx="1933200" cy="488400"/>
          </a:xfrm>
          <a:prstGeom prst="rect">
            <a:avLst/>
          </a:prstGeom>
          <a:solidFill>
            <a:schemeClr val="lt1"/>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accent4"/>
                </a:solidFill>
              </a:rPr>
              <a:t>AARDE WARMT OP</a:t>
            </a:r>
            <a:endParaRPr b="1">
              <a:solidFill>
                <a:schemeClr val="accent4"/>
              </a:solidFill>
            </a:endParaRPr>
          </a:p>
        </p:txBody>
      </p:sp>
      <p:sp>
        <p:nvSpPr>
          <p:cNvPr id="218" name="Google Shape;218;p30"/>
          <p:cNvSpPr/>
          <p:nvPr/>
        </p:nvSpPr>
        <p:spPr>
          <a:xfrm>
            <a:off x="523725" y="3201175"/>
            <a:ext cx="1933200" cy="488400"/>
          </a:xfrm>
          <a:prstGeom prst="rect">
            <a:avLst/>
          </a:prstGeom>
          <a:solidFill>
            <a:schemeClr val="lt1"/>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accent4"/>
                </a:solidFill>
              </a:rPr>
              <a:t>DROOGTE</a:t>
            </a:r>
            <a:endParaRPr b="1">
              <a:solidFill>
                <a:schemeClr val="accent4"/>
              </a:solidFill>
            </a:endParaRPr>
          </a:p>
        </p:txBody>
      </p:sp>
      <p:sp>
        <p:nvSpPr>
          <p:cNvPr id="219" name="Google Shape;219;p30"/>
          <p:cNvSpPr/>
          <p:nvPr/>
        </p:nvSpPr>
        <p:spPr>
          <a:xfrm rot="-7731275">
            <a:off x="1883605" y="3569545"/>
            <a:ext cx="923414" cy="805160"/>
          </a:xfrm>
          <a:prstGeom prst="bentArrow">
            <a:avLst>
              <a:gd name="adj1" fmla="val 34924"/>
              <a:gd name="adj2" fmla="val 37873"/>
              <a:gd name="adj3" fmla="val 25000"/>
              <a:gd name="adj4" fmla="val 87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0"/>
          <p:cNvSpPr txBox="1">
            <a:spLocks noGrp="1"/>
          </p:cNvSpPr>
          <p:nvPr>
            <p:ph type="title"/>
          </p:nvPr>
        </p:nvSpPr>
        <p:spPr>
          <a:xfrm>
            <a:off x="2050701" y="3682765"/>
            <a:ext cx="365700" cy="57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21" name="Google Shape;221;p30"/>
          <p:cNvSpPr txBox="1">
            <a:spLocks noGrp="1"/>
          </p:cNvSpPr>
          <p:nvPr>
            <p:ph type="title"/>
          </p:nvPr>
        </p:nvSpPr>
        <p:spPr>
          <a:xfrm>
            <a:off x="2303315" y="3795844"/>
            <a:ext cx="365700" cy="57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22" name="Google Shape;222;p30"/>
          <p:cNvSpPr txBox="1">
            <a:spLocks noGrp="1"/>
          </p:cNvSpPr>
          <p:nvPr>
            <p:ph type="title"/>
          </p:nvPr>
        </p:nvSpPr>
        <p:spPr>
          <a:xfrm rot="275">
            <a:off x="265125" y="116325"/>
            <a:ext cx="7500300" cy="70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highlight>
                  <a:srgbClr val="66CC00"/>
                </a:highlight>
                <a:latin typeface="Roboto"/>
                <a:ea typeface="Roboto"/>
                <a:cs typeface="Roboto"/>
                <a:sym typeface="Roboto"/>
              </a:rPr>
              <a:t>Bosbranden en klimaat: een vicieuze cirkel</a:t>
            </a:r>
            <a:endParaRPr sz="2400">
              <a:solidFill>
                <a:srgbClr val="000000"/>
              </a:solidFill>
              <a:latin typeface="Roboto"/>
              <a:ea typeface="Roboto"/>
              <a:cs typeface="Roboto"/>
              <a:sym typeface="Roboto"/>
            </a:endParaRPr>
          </a:p>
        </p:txBody>
      </p:sp>
      <p:sp>
        <p:nvSpPr>
          <p:cNvPr id="223" name="Google Shape;223;p30"/>
          <p:cNvSpPr txBox="1">
            <a:spLocks noGrp="1"/>
          </p:cNvSpPr>
          <p:nvPr>
            <p:ph type="title"/>
          </p:nvPr>
        </p:nvSpPr>
        <p:spPr>
          <a:xfrm>
            <a:off x="4758415" y="1303355"/>
            <a:ext cx="365700" cy="57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24" name="Google Shape;224;p30"/>
          <p:cNvSpPr txBox="1">
            <a:spLocks noGrp="1"/>
          </p:cNvSpPr>
          <p:nvPr>
            <p:ph type="title"/>
          </p:nvPr>
        </p:nvSpPr>
        <p:spPr>
          <a:xfrm>
            <a:off x="5324165" y="1563455"/>
            <a:ext cx="365700" cy="57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31"/>
          <p:cNvPicPr preferRelativeResize="0"/>
          <p:nvPr/>
        </p:nvPicPr>
        <p:blipFill rotWithShape="1">
          <a:blip r:embed="rId3">
            <a:alphaModFix/>
          </a:blip>
          <a:srcRect b="15775"/>
          <a:stretch/>
        </p:blipFill>
        <p:spPr>
          <a:xfrm>
            <a:off x="0" y="0"/>
            <a:ext cx="9144000" cy="5143500"/>
          </a:xfrm>
          <a:prstGeom prst="rect">
            <a:avLst/>
          </a:prstGeom>
          <a:noFill/>
          <a:ln>
            <a:noFill/>
          </a:ln>
        </p:spPr>
      </p:pic>
      <p:sp>
        <p:nvSpPr>
          <p:cNvPr id="230" name="Google Shape;230;p31"/>
          <p:cNvSpPr txBox="1">
            <a:spLocks noGrp="1"/>
          </p:cNvSpPr>
          <p:nvPr>
            <p:ph type="title"/>
          </p:nvPr>
        </p:nvSpPr>
        <p:spPr>
          <a:xfrm>
            <a:off x="717800" y="282400"/>
            <a:ext cx="8010300" cy="1997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sz="6000" b="1">
                <a:solidFill>
                  <a:srgbClr val="FFFFFF"/>
                </a:solidFill>
                <a:latin typeface="Roboto"/>
                <a:ea typeface="Roboto"/>
                <a:cs typeface="Roboto"/>
                <a:sym typeface="Roboto"/>
              </a:rPr>
              <a:t>OPLOSSINGEN</a:t>
            </a:r>
            <a:endParaRPr sz="6000" b="1">
              <a:solidFill>
                <a:srgbClr val="FFFFFF"/>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3"/>
        <p:cNvGrpSpPr/>
        <p:nvPr/>
      </p:nvGrpSpPr>
      <p:grpSpPr>
        <a:xfrm>
          <a:off x="0" y="0"/>
          <a:ext cx="0" cy="0"/>
          <a:chOff x="0" y="0"/>
          <a:chExt cx="0" cy="0"/>
        </a:xfrm>
      </p:grpSpPr>
      <p:pic>
        <p:nvPicPr>
          <p:cNvPr id="4" name="uT554RCx1Nw"/>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2" y="0"/>
            <a:ext cx="9143996"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32"/>
          <p:cNvPicPr preferRelativeResize="0"/>
          <p:nvPr/>
        </p:nvPicPr>
        <p:blipFill rotWithShape="1">
          <a:blip r:embed="rId3">
            <a:alphaModFix/>
          </a:blip>
          <a:srcRect b="15775"/>
          <a:stretch/>
        </p:blipFill>
        <p:spPr>
          <a:xfrm>
            <a:off x="0" y="0"/>
            <a:ext cx="9144000" cy="5143500"/>
          </a:xfrm>
          <a:prstGeom prst="rect">
            <a:avLst/>
          </a:prstGeom>
          <a:noFill/>
          <a:ln>
            <a:noFill/>
          </a:ln>
        </p:spPr>
      </p:pic>
      <p:sp>
        <p:nvSpPr>
          <p:cNvPr id="236" name="Google Shape;236;p32"/>
          <p:cNvSpPr txBox="1">
            <a:spLocks noGrp="1"/>
          </p:cNvSpPr>
          <p:nvPr>
            <p:ph type="title"/>
          </p:nvPr>
        </p:nvSpPr>
        <p:spPr>
          <a:xfrm rot="-625">
            <a:off x="1563050" y="3760564"/>
            <a:ext cx="6605700" cy="1032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b="1">
                <a:solidFill>
                  <a:srgbClr val="FFFFFF"/>
                </a:solidFill>
                <a:highlight>
                  <a:srgbClr val="66CC00"/>
                </a:highlight>
                <a:latin typeface="Roboto"/>
                <a:ea typeface="Roboto"/>
                <a:cs typeface="Roboto"/>
                <a:sym typeface="Roboto"/>
              </a:rPr>
              <a:t>Ik denk dat we bosbranden kunnen tegengaan door… </a:t>
            </a:r>
            <a:endParaRPr b="1">
              <a:solidFill>
                <a:srgbClr val="FFFFFF"/>
              </a:solidFill>
              <a:highlight>
                <a:srgbClr val="66CC00"/>
              </a:highlight>
              <a:latin typeface="Roboto"/>
              <a:ea typeface="Roboto"/>
              <a:cs typeface="Roboto"/>
              <a:sym typeface="Roboto"/>
            </a:endParaRPr>
          </a:p>
        </p:txBody>
      </p:sp>
      <p:sp>
        <p:nvSpPr>
          <p:cNvPr id="237" name="Google Shape;237;p32"/>
          <p:cNvSpPr txBox="1">
            <a:spLocks noGrp="1"/>
          </p:cNvSpPr>
          <p:nvPr>
            <p:ph type="title"/>
          </p:nvPr>
        </p:nvSpPr>
        <p:spPr>
          <a:xfrm rot="-555">
            <a:off x="392125" y="474277"/>
            <a:ext cx="5579400" cy="84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800" b="1">
                <a:solidFill>
                  <a:srgbClr val="FFFFFF"/>
                </a:solidFill>
                <a:highlight>
                  <a:srgbClr val="F3593C"/>
                </a:highlight>
                <a:latin typeface="Roboto"/>
                <a:ea typeface="Roboto"/>
                <a:cs typeface="Roboto"/>
                <a:sym typeface="Roboto"/>
              </a:rPr>
              <a:t>Tijd voor een brainstorm</a:t>
            </a:r>
            <a:endParaRPr sz="3800" b="1">
              <a:solidFill>
                <a:srgbClr val="FFFFFF"/>
              </a:solidFill>
              <a:highlight>
                <a:srgbClr val="F3593C"/>
              </a:highlight>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3"/>
          <p:cNvPicPr preferRelativeResize="0"/>
          <p:nvPr/>
        </p:nvPicPr>
        <p:blipFill rotWithShape="1">
          <a:blip r:embed="rId3">
            <a:alphaModFix/>
          </a:blip>
          <a:srcRect b="15775"/>
          <a:stretch/>
        </p:blipFill>
        <p:spPr>
          <a:xfrm>
            <a:off x="0" y="0"/>
            <a:ext cx="9144000" cy="5143500"/>
          </a:xfrm>
          <a:prstGeom prst="rect">
            <a:avLst/>
          </a:prstGeom>
          <a:noFill/>
          <a:ln>
            <a:noFill/>
          </a:ln>
        </p:spPr>
      </p:pic>
      <p:sp>
        <p:nvSpPr>
          <p:cNvPr id="243" name="Google Shape;243;p33"/>
          <p:cNvSpPr txBox="1">
            <a:spLocks noGrp="1"/>
          </p:cNvSpPr>
          <p:nvPr>
            <p:ph type="title"/>
          </p:nvPr>
        </p:nvSpPr>
        <p:spPr>
          <a:xfrm>
            <a:off x="246000" y="331175"/>
            <a:ext cx="8641200" cy="12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highlight>
                  <a:srgbClr val="66CC00"/>
                </a:highlight>
                <a:latin typeface="Roboto"/>
                <a:ea typeface="Roboto"/>
                <a:cs typeface="Roboto"/>
                <a:sym typeface="Roboto"/>
              </a:rPr>
              <a:t>Greenpeace probeert op verschillende manieren de oorzaken van bosbranden aan te pakken.</a:t>
            </a:r>
            <a:endParaRPr b="1">
              <a:solidFill>
                <a:srgbClr val="FFFFFF"/>
              </a:solidFill>
              <a:highlight>
                <a:srgbClr val="66CC00"/>
              </a:highlight>
              <a:latin typeface="Roboto"/>
              <a:ea typeface="Roboto"/>
              <a:cs typeface="Roboto"/>
              <a:sym typeface="Roboto"/>
            </a:endParaRPr>
          </a:p>
          <a:p>
            <a:pPr marL="0" lvl="0" indent="0" algn="l" rtl="0">
              <a:spcBef>
                <a:spcPts val="0"/>
              </a:spcBef>
              <a:spcAft>
                <a:spcPts val="0"/>
              </a:spcAft>
              <a:buNone/>
            </a:pPr>
            <a:endParaRPr b="1">
              <a:solidFill>
                <a:srgbClr val="FFFFFF"/>
              </a:solidFill>
              <a:highlight>
                <a:srgbClr val="F3593C"/>
              </a:highlight>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34"/>
          <p:cNvPicPr preferRelativeResize="0"/>
          <p:nvPr/>
        </p:nvPicPr>
        <p:blipFill rotWithShape="1">
          <a:blip r:embed="rId3">
            <a:alphaModFix/>
          </a:blip>
          <a:srcRect b="17341"/>
          <a:stretch/>
        </p:blipFill>
        <p:spPr>
          <a:xfrm>
            <a:off x="0" y="2492900"/>
            <a:ext cx="4809953" cy="2650600"/>
          </a:xfrm>
          <a:prstGeom prst="rect">
            <a:avLst/>
          </a:prstGeom>
          <a:noFill/>
          <a:ln>
            <a:noFill/>
          </a:ln>
        </p:spPr>
      </p:pic>
      <p:pic>
        <p:nvPicPr>
          <p:cNvPr id="249" name="Google Shape;249;p34"/>
          <p:cNvPicPr preferRelativeResize="0"/>
          <p:nvPr/>
        </p:nvPicPr>
        <p:blipFill rotWithShape="1">
          <a:blip r:embed="rId4">
            <a:alphaModFix/>
          </a:blip>
          <a:srcRect l="1099" r="4888" b="13755"/>
          <a:stretch/>
        </p:blipFill>
        <p:spPr>
          <a:xfrm>
            <a:off x="0" y="0"/>
            <a:ext cx="4334049" cy="2650600"/>
          </a:xfrm>
          <a:prstGeom prst="rect">
            <a:avLst/>
          </a:prstGeom>
          <a:noFill/>
          <a:ln>
            <a:noFill/>
          </a:ln>
        </p:spPr>
      </p:pic>
      <p:sp>
        <p:nvSpPr>
          <p:cNvPr id="250" name="Google Shape;250;p34"/>
          <p:cNvSpPr txBox="1">
            <a:spLocks noGrp="1"/>
          </p:cNvSpPr>
          <p:nvPr>
            <p:ph type="title"/>
          </p:nvPr>
        </p:nvSpPr>
        <p:spPr>
          <a:xfrm rot="281">
            <a:off x="225246" y="192525"/>
            <a:ext cx="3663900" cy="70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highlight>
                  <a:srgbClr val="66CC00"/>
                </a:highlight>
                <a:latin typeface="Roboto"/>
                <a:ea typeface="Roboto"/>
                <a:cs typeface="Roboto"/>
                <a:sym typeface="Roboto"/>
              </a:rPr>
              <a:t>Bescherming en herstel </a:t>
            </a:r>
            <a:endParaRPr b="1">
              <a:solidFill>
                <a:srgbClr val="FFFFFF"/>
              </a:solidFill>
              <a:highlight>
                <a:srgbClr val="66CC00"/>
              </a:highlight>
              <a:latin typeface="Roboto"/>
              <a:ea typeface="Roboto"/>
              <a:cs typeface="Roboto"/>
              <a:sym typeface="Roboto"/>
            </a:endParaRPr>
          </a:p>
          <a:p>
            <a:pPr marL="0" lvl="0" indent="0" algn="l" rtl="0">
              <a:spcBef>
                <a:spcPts val="0"/>
              </a:spcBef>
              <a:spcAft>
                <a:spcPts val="0"/>
              </a:spcAft>
              <a:buNone/>
            </a:pPr>
            <a:endParaRPr/>
          </a:p>
        </p:txBody>
      </p:sp>
      <p:sp>
        <p:nvSpPr>
          <p:cNvPr id="251" name="Google Shape;251;p34"/>
          <p:cNvSpPr txBox="1">
            <a:spLocks noGrp="1"/>
          </p:cNvSpPr>
          <p:nvPr>
            <p:ph type="title"/>
          </p:nvPr>
        </p:nvSpPr>
        <p:spPr>
          <a:xfrm rot="248">
            <a:off x="163475" y="3899200"/>
            <a:ext cx="4159500" cy="117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highlight>
                  <a:srgbClr val="66CC00"/>
                </a:highlight>
                <a:latin typeface="Roboto"/>
                <a:ea typeface="Roboto"/>
                <a:cs typeface="Roboto"/>
                <a:sym typeface="Roboto"/>
              </a:rPr>
              <a:t>Training en voorlichting</a:t>
            </a:r>
            <a:endParaRPr b="1">
              <a:solidFill>
                <a:srgbClr val="FFFFFF"/>
              </a:solidFill>
              <a:highlight>
                <a:srgbClr val="66CC00"/>
              </a:highlight>
              <a:latin typeface="Roboto"/>
              <a:ea typeface="Roboto"/>
              <a:cs typeface="Roboto"/>
              <a:sym typeface="Roboto"/>
            </a:endParaRPr>
          </a:p>
          <a:p>
            <a:pPr marL="0" lvl="0" indent="0" algn="l" rtl="0">
              <a:spcBef>
                <a:spcPts val="0"/>
              </a:spcBef>
              <a:spcAft>
                <a:spcPts val="0"/>
              </a:spcAft>
              <a:buNone/>
            </a:pPr>
            <a:endParaRPr/>
          </a:p>
        </p:txBody>
      </p:sp>
      <p:pic>
        <p:nvPicPr>
          <p:cNvPr id="252" name="Google Shape;252;p34"/>
          <p:cNvPicPr preferRelativeResize="0"/>
          <p:nvPr/>
        </p:nvPicPr>
        <p:blipFill rotWithShape="1">
          <a:blip r:embed="rId5">
            <a:alphaModFix/>
          </a:blip>
          <a:srcRect t="6859" b="6859"/>
          <a:stretch/>
        </p:blipFill>
        <p:spPr>
          <a:xfrm>
            <a:off x="4334050" y="0"/>
            <a:ext cx="4809951" cy="2766632"/>
          </a:xfrm>
          <a:prstGeom prst="rect">
            <a:avLst/>
          </a:prstGeom>
          <a:noFill/>
          <a:ln>
            <a:noFill/>
          </a:ln>
        </p:spPr>
      </p:pic>
      <p:pic>
        <p:nvPicPr>
          <p:cNvPr id="253" name="Google Shape;253;p34"/>
          <p:cNvPicPr preferRelativeResize="0"/>
          <p:nvPr/>
        </p:nvPicPr>
        <p:blipFill rotWithShape="1">
          <a:blip r:embed="rId6">
            <a:alphaModFix/>
          </a:blip>
          <a:srcRect t="11173" b="11180"/>
          <a:stretch/>
        </p:blipFill>
        <p:spPr>
          <a:xfrm>
            <a:off x="4334050" y="2650600"/>
            <a:ext cx="4809950" cy="2492900"/>
          </a:xfrm>
          <a:prstGeom prst="rect">
            <a:avLst/>
          </a:prstGeom>
          <a:noFill/>
          <a:ln>
            <a:noFill/>
          </a:ln>
        </p:spPr>
      </p:pic>
      <p:sp>
        <p:nvSpPr>
          <p:cNvPr id="254" name="Google Shape;254;p34"/>
          <p:cNvSpPr txBox="1">
            <a:spLocks noGrp="1"/>
          </p:cNvSpPr>
          <p:nvPr>
            <p:ph type="title"/>
          </p:nvPr>
        </p:nvSpPr>
        <p:spPr>
          <a:xfrm rot="296">
            <a:off x="5447500" y="3893975"/>
            <a:ext cx="3489300" cy="1176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b="1">
                <a:solidFill>
                  <a:srgbClr val="FFFFFF"/>
                </a:solidFill>
                <a:highlight>
                  <a:srgbClr val="66CC00"/>
                </a:highlight>
                <a:latin typeface="Roboto"/>
                <a:ea typeface="Roboto"/>
                <a:cs typeface="Roboto"/>
                <a:sym typeface="Roboto"/>
              </a:rPr>
              <a:t>Wereldwijd bewustzijn &amp; actie</a:t>
            </a:r>
            <a:endParaRPr b="1">
              <a:solidFill>
                <a:srgbClr val="FFFFFF"/>
              </a:solidFill>
              <a:highlight>
                <a:srgbClr val="66CC00"/>
              </a:highlight>
              <a:latin typeface="Roboto"/>
              <a:ea typeface="Roboto"/>
              <a:cs typeface="Roboto"/>
              <a:sym typeface="Roboto"/>
            </a:endParaRPr>
          </a:p>
          <a:p>
            <a:pPr marL="0" lvl="0" indent="0" algn="l" rtl="0">
              <a:spcBef>
                <a:spcPts val="0"/>
              </a:spcBef>
              <a:spcAft>
                <a:spcPts val="0"/>
              </a:spcAft>
              <a:buNone/>
            </a:pPr>
            <a:endParaRPr/>
          </a:p>
        </p:txBody>
      </p:sp>
      <p:sp>
        <p:nvSpPr>
          <p:cNvPr id="255" name="Google Shape;255;p34"/>
          <p:cNvSpPr txBox="1">
            <a:spLocks noGrp="1"/>
          </p:cNvSpPr>
          <p:nvPr>
            <p:ph type="title"/>
          </p:nvPr>
        </p:nvSpPr>
        <p:spPr>
          <a:xfrm rot="248">
            <a:off x="4752000" y="212550"/>
            <a:ext cx="4159500" cy="706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b="1">
                <a:solidFill>
                  <a:srgbClr val="FFFFFF"/>
                </a:solidFill>
                <a:highlight>
                  <a:srgbClr val="66CC00"/>
                </a:highlight>
                <a:latin typeface="Roboto"/>
                <a:ea typeface="Roboto"/>
                <a:cs typeface="Roboto"/>
                <a:sym typeface="Roboto"/>
              </a:rPr>
              <a:t>Regels en wetten</a:t>
            </a:r>
            <a:endParaRPr b="1">
              <a:solidFill>
                <a:srgbClr val="FFFFFF"/>
              </a:solidFill>
              <a:highlight>
                <a:srgbClr val="66CC00"/>
              </a:highlight>
              <a:latin typeface="Roboto"/>
              <a:ea typeface="Roboto"/>
              <a:cs typeface="Roboto"/>
              <a:sym typeface="Roboto"/>
            </a:endParaRPr>
          </a:p>
          <a:p>
            <a:pPr marL="0" lvl="0" indent="0" algn="r"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35"/>
          <p:cNvPicPr preferRelativeResize="0"/>
          <p:nvPr/>
        </p:nvPicPr>
        <p:blipFill rotWithShape="1">
          <a:blip r:embed="rId3">
            <a:alphaModFix/>
          </a:blip>
          <a:srcRect b="17341"/>
          <a:stretch/>
        </p:blipFill>
        <p:spPr>
          <a:xfrm>
            <a:off x="0" y="2492900"/>
            <a:ext cx="4809953" cy="2650600"/>
          </a:xfrm>
          <a:prstGeom prst="rect">
            <a:avLst/>
          </a:prstGeom>
          <a:noFill/>
          <a:ln>
            <a:noFill/>
          </a:ln>
        </p:spPr>
      </p:pic>
      <p:pic>
        <p:nvPicPr>
          <p:cNvPr id="261" name="Google Shape;261;p35"/>
          <p:cNvPicPr preferRelativeResize="0"/>
          <p:nvPr/>
        </p:nvPicPr>
        <p:blipFill rotWithShape="1">
          <a:blip r:embed="rId4">
            <a:alphaModFix/>
          </a:blip>
          <a:srcRect l="1099" r="4888" b="13755"/>
          <a:stretch/>
        </p:blipFill>
        <p:spPr>
          <a:xfrm>
            <a:off x="0" y="0"/>
            <a:ext cx="4334049" cy="2650600"/>
          </a:xfrm>
          <a:prstGeom prst="rect">
            <a:avLst/>
          </a:prstGeom>
          <a:noFill/>
          <a:ln>
            <a:noFill/>
          </a:ln>
        </p:spPr>
      </p:pic>
      <p:sp>
        <p:nvSpPr>
          <p:cNvPr id="262" name="Google Shape;262;p35"/>
          <p:cNvSpPr txBox="1">
            <a:spLocks noGrp="1"/>
          </p:cNvSpPr>
          <p:nvPr>
            <p:ph type="title"/>
          </p:nvPr>
        </p:nvSpPr>
        <p:spPr>
          <a:xfrm rot="281">
            <a:off x="225246" y="192525"/>
            <a:ext cx="3663900" cy="70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highlight>
                  <a:srgbClr val="66CC00"/>
                </a:highlight>
                <a:latin typeface="Roboto"/>
                <a:ea typeface="Roboto"/>
                <a:cs typeface="Roboto"/>
                <a:sym typeface="Roboto"/>
              </a:rPr>
              <a:t>Bescherming en herstel </a:t>
            </a:r>
            <a:endParaRPr b="1">
              <a:solidFill>
                <a:srgbClr val="FFFFFF"/>
              </a:solidFill>
              <a:highlight>
                <a:srgbClr val="66CC00"/>
              </a:highlight>
              <a:latin typeface="Roboto"/>
              <a:ea typeface="Roboto"/>
              <a:cs typeface="Roboto"/>
              <a:sym typeface="Roboto"/>
            </a:endParaRPr>
          </a:p>
          <a:p>
            <a:pPr marL="0" lvl="0" indent="0" algn="l" rtl="0">
              <a:spcBef>
                <a:spcPts val="0"/>
              </a:spcBef>
              <a:spcAft>
                <a:spcPts val="0"/>
              </a:spcAft>
              <a:buNone/>
            </a:pPr>
            <a:endParaRPr/>
          </a:p>
        </p:txBody>
      </p:sp>
      <p:sp>
        <p:nvSpPr>
          <p:cNvPr id="263" name="Google Shape;263;p35"/>
          <p:cNvSpPr txBox="1">
            <a:spLocks noGrp="1"/>
          </p:cNvSpPr>
          <p:nvPr>
            <p:ph type="title"/>
          </p:nvPr>
        </p:nvSpPr>
        <p:spPr>
          <a:xfrm rot="248">
            <a:off x="162000" y="3898950"/>
            <a:ext cx="4159500" cy="117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highlight>
                  <a:srgbClr val="B7B7B7"/>
                </a:highlight>
                <a:latin typeface="Roboto"/>
                <a:ea typeface="Roboto"/>
                <a:cs typeface="Roboto"/>
                <a:sym typeface="Roboto"/>
              </a:rPr>
              <a:t>Training en voorlichting</a:t>
            </a:r>
            <a:endParaRPr b="1">
              <a:solidFill>
                <a:srgbClr val="FFFFFF"/>
              </a:solidFill>
              <a:highlight>
                <a:srgbClr val="B7B7B7"/>
              </a:highlight>
              <a:latin typeface="Roboto"/>
              <a:ea typeface="Roboto"/>
              <a:cs typeface="Roboto"/>
              <a:sym typeface="Roboto"/>
            </a:endParaRPr>
          </a:p>
          <a:p>
            <a:pPr marL="0" lvl="0" indent="0" algn="r" rtl="0">
              <a:spcBef>
                <a:spcPts val="0"/>
              </a:spcBef>
              <a:spcAft>
                <a:spcPts val="0"/>
              </a:spcAft>
              <a:buNone/>
            </a:pPr>
            <a:endParaRPr/>
          </a:p>
        </p:txBody>
      </p:sp>
      <p:pic>
        <p:nvPicPr>
          <p:cNvPr id="264" name="Google Shape;264;p35"/>
          <p:cNvPicPr preferRelativeResize="0"/>
          <p:nvPr/>
        </p:nvPicPr>
        <p:blipFill rotWithShape="1">
          <a:blip r:embed="rId5">
            <a:alphaModFix/>
          </a:blip>
          <a:srcRect t="6859" b="6859"/>
          <a:stretch/>
        </p:blipFill>
        <p:spPr>
          <a:xfrm>
            <a:off x="4334050" y="0"/>
            <a:ext cx="4809951" cy="2766632"/>
          </a:xfrm>
          <a:prstGeom prst="rect">
            <a:avLst/>
          </a:prstGeom>
          <a:noFill/>
          <a:ln>
            <a:noFill/>
          </a:ln>
        </p:spPr>
      </p:pic>
      <p:sp>
        <p:nvSpPr>
          <p:cNvPr id="265" name="Google Shape;265;p35"/>
          <p:cNvSpPr txBox="1">
            <a:spLocks noGrp="1"/>
          </p:cNvSpPr>
          <p:nvPr>
            <p:ph type="title"/>
          </p:nvPr>
        </p:nvSpPr>
        <p:spPr>
          <a:xfrm rot="248">
            <a:off x="4752000" y="212550"/>
            <a:ext cx="4159500" cy="706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b="1">
                <a:solidFill>
                  <a:srgbClr val="FFFFFF"/>
                </a:solidFill>
                <a:highlight>
                  <a:srgbClr val="B7B7B7"/>
                </a:highlight>
                <a:latin typeface="Roboto"/>
                <a:ea typeface="Roboto"/>
                <a:cs typeface="Roboto"/>
                <a:sym typeface="Roboto"/>
              </a:rPr>
              <a:t>Regels en wetten</a:t>
            </a:r>
            <a:endParaRPr b="1">
              <a:solidFill>
                <a:srgbClr val="FFFFFF"/>
              </a:solidFill>
              <a:highlight>
                <a:srgbClr val="B7B7B7"/>
              </a:highlight>
              <a:latin typeface="Roboto"/>
              <a:ea typeface="Roboto"/>
              <a:cs typeface="Roboto"/>
              <a:sym typeface="Roboto"/>
            </a:endParaRPr>
          </a:p>
          <a:p>
            <a:pPr marL="0" lvl="0" indent="0" algn="r" rtl="0">
              <a:spcBef>
                <a:spcPts val="0"/>
              </a:spcBef>
              <a:spcAft>
                <a:spcPts val="0"/>
              </a:spcAft>
              <a:buNone/>
            </a:pPr>
            <a:endParaRPr/>
          </a:p>
        </p:txBody>
      </p:sp>
      <p:pic>
        <p:nvPicPr>
          <p:cNvPr id="266" name="Google Shape;266;p35"/>
          <p:cNvPicPr preferRelativeResize="0"/>
          <p:nvPr/>
        </p:nvPicPr>
        <p:blipFill rotWithShape="1">
          <a:blip r:embed="rId6">
            <a:alphaModFix/>
          </a:blip>
          <a:srcRect t="11173" b="11180"/>
          <a:stretch/>
        </p:blipFill>
        <p:spPr>
          <a:xfrm>
            <a:off x="4334050" y="2650600"/>
            <a:ext cx="4809950" cy="2492900"/>
          </a:xfrm>
          <a:prstGeom prst="rect">
            <a:avLst/>
          </a:prstGeom>
          <a:noFill/>
          <a:ln>
            <a:noFill/>
          </a:ln>
        </p:spPr>
      </p:pic>
      <p:sp>
        <p:nvSpPr>
          <p:cNvPr id="267" name="Google Shape;267;p35"/>
          <p:cNvSpPr txBox="1">
            <a:spLocks noGrp="1"/>
          </p:cNvSpPr>
          <p:nvPr>
            <p:ph type="title"/>
          </p:nvPr>
        </p:nvSpPr>
        <p:spPr>
          <a:xfrm rot="288">
            <a:off x="5361775" y="3893975"/>
            <a:ext cx="3575100" cy="1176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b="1">
                <a:solidFill>
                  <a:srgbClr val="FFFFFF"/>
                </a:solidFill>
                <a:highlight>
                  <a:srgbClr val="B7B7B7"/>
                </a:highlight>
                <a:latin typeface="Roboto"/>
                <a:ea typeface="Roboto"/>
                <a:cs typeface="Roboto"/>
                <a:sym typeface="Roboto"/>
              </a:rPr>
              <a:t>Wereldwijd bewustzijn &amp; actie</a:t>
            </a:r>
            <a:endParaRPr b="1">
              <a:solidFill>
                <a:srgbClr val="FFFFFF"/>
              </a:solidFill>
              <a:highlight>
                <a:srgbClr val="B7B7B7"/>
              </a:highlight>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36"/>
          <p:cNvPicPr preferRelativeResize="0"/>
          <p:nvPr/>
        </p:nvPicPr>
        <p:blipFill rotWithShape="1">
          <a:blip r:embed="rId3">
            <a:alphaModFix/>
          </a:blip>
          <a:srcRect t="9247" b="6378"/>
          <a:stretch/>
        </p:blipFill>
        <p:spPr>
          <a:xfrm>
            <a:off x="0" y="0"/>
            <a:ext cx="9144000" cy="5143500"/>
          </a:xfrm>
          <a:prstGeom prst="rect">
            <a:avLst/>
          </a:prstGeom>
          <a:noFill/>
          <a:ln>
            <a:noFill/>
          </a:ln>
        </p:spPr>
      </p:pic>
      <p:sp>
        <p:nvSpPr>
          <p:cNvPr id="273" name="Google Shape;273;p36"/>
          <p:cNvSpPr txBox="1">
            <a:spLocks noGrp="1"/>
          </p:cNvSpPr>
          <p:nvPr>
            <p:ph type="body" idx="1"/>
          </p:nvPr>
        </p:nvSpPr>
        <p:spPr>
          <a:xfrm>
            <a:off x="202050" y="2217900"/>
            <a:ext cx="8520600" cy="2880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2800" b="1">
                <a:solidFill>
                  <a:srgbClr val="FFFFFF"/>
                </a:solidFill>
                <a:highlight>
                  <a:srgbClr val="66CC00"/>
                </a:highlight>
                <a:latin typeface="Roboto"/>
                <a:ea typeface="Roboto"/>
                <a:cs typeface="Roboto"/>
                <a:sym typeface="Roboto"/>
              </a:rPr>
              <a:t>Bestaande natuur moet - samen met de lokale bevolking - beschermd en hersteld worden, zodat mensen, dieren en planten er samen een goed bestaan kunnen hebben. </a:t>
            </a:r>
            <a:endParaRPr sz="2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37"/>
          <p:cNvPicPr preferRelativeResize="0"/>
          <p:nvPr/>
        </p:nvPicPr>
        <p:blipFill rotWithShape="1">
          <a:blip r:embed="rId3">
            <a:alphaModFix/>
          </a:blip>
          <a:srcRect b="17341"/>
          <a:stretch/>
        </p:blipFill>
        <p:spPr>
          <a:xfrm>
            <a:off x="0" y="2492900"/>
            <a:ext cx="4809953" cy="2650600"/>
          </a:xfrm>
          <a:prstGeom prst="rect">
            <a:avLst/>
          </a:prstGeom>
          <a:noFill/>
          <a:ln>
            <a:noFill/>
          </a:ln>
        </p:spPr>
      </p:pic>
      <p:pic>
        <p:nvPicPr>
          <p:cNvPr id="279" name="Google Shape;279;p37"/>
          <p:cNvPicPr preferRelativeResize="0"/>
          <p:nvPr/>
        </p:nvPicPr>
        <p:blipFill rotWithShape="1">
          <a:blip r:embed="rId4">
            <a:alphaModFix/>
          </a:blip>
          <a:srcRect l="1099" r="4888" b="13755"/>
          <a:stretch/>
        </p:blipFill>
        <p:spPr>
          <a:xfrm>
            <a:off x="0" y="0"/>
            <a:ext cx="4334049" cy="2650600"/>
          </a:xfrm>
          <a:prstGeom prst="rect">
            <a:avLst/>
          </a:prstGeom>
          <a:noFill/>
          <a:ln>
            <a:noFill/>
          </a:ln>
        </p:spPr>
      </p:pic>
      <p:sp>
        <p:nvSpPr>
          <p:cNvPr id="280" name="Google Shape;280;p37"/>
          <p:cNvSpPr txBox="1">
            <a:spLocks noGrp="1"/>
          </p:cNvSpPr>
          <p:nvPr>
            <p:ph type="title"/>
          </p:nvPr>
        </p:nvSpPr>
        <p:spPr>
          <a:xfrm rot="281">
            <a:off x="225246" y="192525"/>
            <a:ext cx="3663900" cy="70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highlight>
                  <a:srgbClr val="B7B7B7"/>
                </a:highlight>
                <a:latin typeface="Roboto"/>
                <a:ea typeface="Roboto"/>
                <a:cs typeface="Roboto"/>
                <a:sym typeface="Roboto"/>
              </a:rPr>
              <a:t>Bescherming en herstel </a:t>
            </a:r>
            <a:endParaRPr b="1">
              <a:solidFill>
                <a:srgbClr val="FFFFFF"/>
              </a:solidFill>
              <a:highlight>
                <a:srgbClr val="B7B7B7"/>
              </a:highlight>
              <a:latin typeface="Roboto"/>
              <a:ea typeface="Roboto"/>
              <a:cs typeface="Roboto"/>
              <a:sym typeface="Roboto"/>
            </a:endParaRPr>
          </a:p>
          <a:p>
            <a:pPr marL="0" lvl="0" indent="0" algn="l" rtl="0">
              <a:spcBef>
                <a:spcPts val="0"/>
              </a:spcBef>
              <a:spcAft>
                <a:spcPts val="0"/>
              </a:spcAft>
              <a:buNone/>
            </a:pPr>
            <a:endParaRPr/>
          </a:p>
        </p:txBody>
      </p:sp>
      <p:pic>
        <p:nvPicPr>
          <p:cNvPr id="281" name="Google Shape;281;p37"/>
          <p:cNvPicPr preferRelativeResize="0"/>
          <p:nvPr/>
        </p:nvPicPr>
        <p:blipFill rotWithShape="1">
          <a:blip r:embed="rId5">
            <a:alphaModFix/>
          </a:blip>
          <a:srcRect t="6859" b="6859"/>
          <a:stretch/>
        </p:blipFill>
        <p:spPr>
          <a:xfrm>
            <a:off x="4334050" y="0"/>
            <a:ext cx="4809951" cy="2766632"/>
          </a:xfrm>
          <a:prstGeom prst="rect">
            <a:avLst/>
          </a:prstGeom>
          <a:noFill/>
          <a:ln>
            <a:noFill/>
          </a:ln>
        </p:spPr>
      </p:pic>
      <p:pic>
        <p:nvPicPr>
          <p:cNvPr id="282" name="Google Shape;282;p37"/>
          <p:cNvPicPr preferRelativeResize="0"/>
          <p:nvPr/>
        </p:nvPicPr>
        <p:blipFill rotWithShape="1">
          <a:blip r:embed="rId6">
            <a:alphaModFix/>
          </a:blip>
          <a:srcRect t="11173" b="11180"/>
          <a:stretch/>
        </p:blipFill>
        <p:spPr>
          <a:xfrm>
            <a:off x="4334050" y="2650600"/>
            <a:ext cx="4809950" cy="2492900"/>
          </a:xfrm>
          <a:prstGeom prst="rect">
            <a:avLst/>
          </a:prstGeom>
          <a:noFill/>
          <a:ln>
            <a:noFill/>
          </a:ln>
        </p:spPr>
      </p:pic>
      <p:sp>
        <p:nvSpPr>
          <p:cNvPr id="283" name="Google Shape;283;p37"/>
          <p:cNvSpPr txBox="1">
            <a:spLocks noGrp="1"/>
          </p:cNvSpPr>
          <p:nvPr>
            <p:ph type="title"/>
          </p:nvPr>
        </p:nvSpPr>
        <p:spPr>
          <a:xfrm rot="288">
            <a:off x="5361775" y="3893975"/>
            <a:ext cx="3575100" cy="1176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b="1">
                <a:solidFill>
                  <a:srgbClr val="FFFFFF"/>
                </a:solidFill>
                <a:highlight>
                  <a:srgbClr val="B7B7B7"/>
                </a:highlight>
                <a:latin typeface="Roboto"/>
                <a:ea typeface="Roboto"/>
                <a:cs typeface="Roboto"/>
                <a:sym typeface="Roboto"/>
              </a:rPr>
              <a:t>Wereldwijd bewustzijn &amp; actie</a:t>
            </a:r>
            <a:endParaRPr b="1">
              <a:solidFill>
                <a:srgbClr val="FFFFFF"/>
              </a:solidFill>
              <a:highlight>
                <a:srgbClr val="B7B7B7"/>
              </a:highlight>
              <a:latin typeface="Roboto"/>
              <a:ea typeface="Roboto"/>
              <a:cs typeface="Roboto"/>
              <a:sym typeface="Roboto"/>
            </a:endParaRPr>
          </a:p>
          <a:p>
            <a:pPr marL="0" lvl="0" indent="0" algn="l" rtl="0">
              <a:spcBef>
                <a:spcPts val="0"/>
              </a:spcBef>
              <a:spcAft>
                <a:spcPts val="0"/>
              </a:spcAft>
              <a:buNone/>
            </a:pPr>
            <a:endParaRPr/>
          </a:p>
        </p:txBody>
      </p:sp>
      <p:sp>
        <p:nvSpPr>
          <p:cNvPr id="284" name="Google Shape;284;p37"/>
          <p:cNvSpPr txBox="1">
            <a:spLocks noGrp="1"/>
          </p:cNvSpPr>
          <p:nvPr>
            <p:ph type="title"/>
          </p:nvPr>
        </p:nvSpPr>
        <p:spPr>
          <a:xfrm rot="248">
            <a:off x="4752000" y="212550"/>
            <a:ext cx="4159500" cy="706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b="1">
                <a:solidFill>
                  <a:srgbClr val="FFFFFF"/>
                </a:solidFill>
                <a:highlight>
                  <a:srgbClr val="66CC00"/>
                </a:highlight>
                <a:latin typeface="Roboto"/>
                <a:ea typeface="Roboto"/>
                <a:cs typeface="Roboto"/>
                <a:sym typeface="Roboto"/>
              </a:rPr>
              <a:t>Regels en wetten</a:t>
            </a:r>
            <a:endParaRPr b="1">
              <a:solidFill>
                <a:srgbClr val="FFFFFF"/>
              </a:solidFill>
              <a:highlight>
                <a:srgbClr val="66CC00"/>
              </a:highlight>
              <a:latin typeface="Roboto"/>
              <a:ea typeface="Roboto"/>
              <a:cs typeface="Roboto"/>
              <a:sym typeface="Roboto"/>
            </a:endParaRPr>
          </a:p>
          <a:p>
            <a:pPr marL="0" lvl="0" indent="0" algn="r" rtl="0">
              <a:spcBef>
                <a:spcPts val="0"/>
              </a:spcBef>
              <a:spcAft>
                <a:spcPts val="0"/>
              </a:spcAft>
              <a:buNone/>
            </a:pPr>
            <a:endParaRPr/>
          </a:p>
        </p:txBody>
      </p:sp>
      <p:sp>
        <p:nvSpPr>
          <p:cNvPr id="285" name="Google Shape;285;p37"/>
          <p:cNvSpPr txBox="1">
            <a:spLocks noGrp="1"/>
          </p:cNvSpPr>
          <p:nvPr>
            <p:ph type="title"/>
          </p:nvPr>
        </p:nvSpPr>
        <p:spPr>
          <a:xfrm rot="248">
            <a:off x="162000" y="3898950"/>
            <a:ext cx="4159500" cy="117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highlight>
                  <a:srgbClr val="B7B7B7"/>
                </a:highlight>
                <a:latin typeface="Roboto"/>
                <a:ea typeface="Roboto"/>
                <a:cs typeface="Roboto"/>
                <a:sym typeface="Roboto"/>
              </a:rPr>
              <a:t>Training en voorlichting</a:t>
            </a:r>
            <a:endParaRPr b="1">
              <a:solidFill>
                <a:srgbClr val="FFFFFF"/>
              </a:solidFill>
              <a:highlight>
                <a:srgbClr val="B7B7B7"/>
              </a:highlight>
              <a:latin typeface="Roboto"/>
              <a:ea typeface="Roboto"/>
              <a:cs typeface="Roboto"/>
              <a:sym typeface="Roboto"/>
            </a:endParaRPr>
          </a:p>
          <a:p>
            <a:pPr marL="0" lvl="0" indent="0" algn="r"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38"/>
          <p:cNvPicPr preferRelativeResize="0"/>
          <p:nvPr/>
        </p:nvPicPr>
        <p:blipFill rotWithShape="1">
          <a:blip r:embed="rId3">
            <a:alphaModFix/>
          </a:blip>
          <a:srcRect r="685" b="16205"/>
          <a:stretch/>
        </p:blipFill>
        <p:spPr>
          <a:xfrm>
            <a:off x="25" y="0"/>
            <a:ext cx="9143996" cy="5143497"/>
          </a:xfrm>
          <a:prstGeom prst="rect">
            <a:avLst/>
          </a:prstGeom>
          <a:noFill/>
          <a:ln>
            <a:noFill/>
          </a:ln>
        </p:spPr>
      </p:pic>
      <p:sp>
        <p:nvSpPr>
          <p:cNvPr id="291" name="Google Shape;291;p38"/>
          <p:cNvSpPr txBox="1">
            <a:spLocks noGrp="1"/>
          </p:cNvSpPr>
          <p:nvPr>
            <p:ph type="body" idx="2"/>
          </p:nvPr>
        </p:nvSpPr>
        <p:spPr>
          <a:xfrm>
            <a:off x="185550" y="2081900"/>
            <a:ext cx="8836200" cy="2836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2800" b="1">
                <a:solidFill>
                  <a:srgbClr val="FFFFFF"/>
                </a:solidFill>
                <a:highlight>
                  <a:srgbClr val="66CC00"/>
                </a:highlight>
                <a:latin typeface="Roboto"/>
                <a:ea typeface="Roboto"/>
                <a:cs typeface="Roboto"/>
                <a:sym typeface="Roboto"/>
              </a:rPr>
              <a:t>Overheden en bedrijven moeten ervoor zorgen dat er geen producten meer worden gemaakt waarvoor natuur vernietigd is of mensenrechten zijn geschonden. Internationale wetten moeten verbieden dat bedrijven ons dit soort producten verkopen.</a:t>
            </a:r>
            <a:endParaRPr sz="2800">
              <a:solidFill>
                <a:srgbClr val="FFFFFF"/>
              </a:solidFill>
              <a:highlight>
                <a:srgbClr val="66CC00"/>
              </a:highlight>
              <a:latin typeface="Alfa Slab One"/>
              <a:ea typeface="Alfa Slab One"/>
              <a:cs typeface="Alfa Slab One"/>
              <a:sym typeface="Alfa Slab One"/>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39"/>
          <p:cNvPicPr preferRelativeResize="0"/>
          <p:nvPr/>
        </p:nvPicPr>
        <p:blipFill rotWithShape="1">
          <a:blip r:embed="rId3">
            <a:alphaModFix/>
          </a:blip>
          <a:srcRect b="17341"/>
          <a:stretch/>
        </p:blipFill>
        <p:spPr>
          <a:xfrm>
            <a:off x="0" y="2492900"/>
            <a:ext cx="4809953" cy="2650600"/>
          </a:xfrm>
          <a:prstGeom prst="rect">
            <a:avLst/>
          </a:prstGeom>
          <a:noFill/>
          <a:ln>
            <a:noFill/>
          </a:ln>
        </p:spPr>
      </p:pic>
      <p:pic>
        <p:nvPicPr>
          <p:cNvPr id="297" name="Google Shape;297;p39"/>
          <p:cNvPicPr preferRelativeResize="0"/>
          <p:nvPr/>
        </p:nvPicPr>
        <p:blipFill rotWithShape="1">
          <a:blip r:embed="rId4">
            <a:alphaModFix/>
          </a:blip>
          <a:srcRect t="6859" b="6859"/>
          <a:stretch/>
        </p:blipFill>
        <p:spPr>
          <a:xfrm>
            <a:off x="4334050" y="0"/>
            <a:ext cx="4809951" cy="2766632"/>
          </a:xfrm>
          <a:prstGeom prst="rect">
            <a:avLst/>
          </a:prstGeom>
          <a:noFill/>
          <a:ln>
            <a:noFill/>
          </a:ln>
        </p:spPr>
      </p:pic>
      <p:pic>
        <p:nvPicPr>
          <p:cNvPr id="298" name="Google Shape;298;p39"/>
          <p:cNvPicPr preferRelativeResize="0"/>
          <p:nvPr/>
        </p:nvPicPr>
        <p:blipFill rotWithShape="1">
          <a:blip r:embed="rId5">
            <a:alphaModFix/>
          </a:blip>
          <a:srcRect l="1099" r="4888" b="13755"/>
          <a:stretch/>
        </p:blipFill>
        <p:spPr>
          <a:xfrm>
            <a:off x="0" y="0"/>
            <a:ext cx="4334049" cy="2650600"/>
          </a:xfrm>
          <a:prstGeom prst="rect">
            <a:avLst/>
          </a:prstGeom>
          <a:noFill/>
          <a:ln>
            <a:noFill/>
          </a:ln>
        </p:spPr>
      </p:pic>
      <p:sp>
        <p:nvSpPr>
          <p:cNvPr id="299" name="Google Shape;299;p39"/>
          <p:cNvSpPr txBox="1">
            <a:spLocks noGrp="1"/>
          </p:cNvSpPr>
          <p:nvPr>
            <p:ph type="title"/>
          </p:nvPr>
        </p:nvSpPr>
        <p:spPr>
          <a:xfrm rot="281">
            <a:off x="225246" y="192525"/>
            <a:ext cx="3663900" cy="70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highlight>
                  <a:srgbClr val="B7B7B7"/>
                </a:highlight>
                <a:latin typeface="Roboto"/>
                <a:ea typeface="Roboto"/>
                <a:cs typeface="Roboto"/>
                <a:sym typeface="Roboto"/>
              </a:rPr>
              <a:t>Bescherming en herstel </a:t>
            </a:r>
            <a:endParaRPr b="1">
              <a:solidFill>
                <a:srgbClr val="FFFFFF"/>
              </a:solidFill>
              <a:highlight>
                <a:srgbClr val="B7B7B7"/>
              </a:highlight>
              <a:latin typeface="Roboto"/>
              <a:ea typeface="Roboto"/>
              <a:cs typeface="Roboto"/>
              <a:sym typeface="Roboto"/>
            </a:endParaRPr>
          </a:p>
          <a:p>
            <a:pPr marL="0" lvl="0" indent="0" algn="l" rtl="0">
              <a:spcBef>
                <a:spcPts val="0"/>
              </a:spcBef>
              <a:spcAft>
                <a:spcPts val="0"/>
              </a:spcAft>
              <a:buNone/>
            </a:pPr>
            <a:endParaRPr/>
          </a:p>
        </p:txBody>
      </p:sp>
      <p:pic>
        <p:nvPicPr>
          <p:cNvPr id="300" name="Google Shape;300;p39"/>
          <p:cNvPicPr preferRelativeResize="0"/>
          <p:nvPr/>
        </p:nvPicPr>
        <p:blipFill rotWithShape="1">
          <a:blip r:embed="rId6">
            <a:alphaModFix/>
          </a:blip>
          <a:srcRect t="11173" b="11180"/>
          <a:stretch/>
        </p:blipFill>
        <p:spPr>
          <a:xfrm>
            <a:off x="4334050" y="2650600"/>
            <a:ext cx="4809950" cy="2492900"/>
          </a:xfrm>
          <a:prstGeom prst="rect">
            <a:avLst/>
          </a:prstGeom>
          <a:noFill/>
          <a:ln>
            <a:noFill/>
          </a:ln>
        </p:spPr>
      </p:pic>
      <p:sp>
        <p:nvSpPr>
          <p:cNvPr id="301" name="Google Shape;301;p39"/>
          <p:cNvSpPr txBox="1">
            <a:spLocks noGrp="1"/>
          </p:cNvSpPr>
          <p:nvPr>
            <p:ph type="title"/>
          </p:nvPr>
        </p:nvSpPr>
        <p:spPr>
          <a:xfrm rot="288">
            <a:off x="5361775" y="3893975"/>
            <a:ext cx="3575100" cy="1176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b="1">
                <a:solidFill>
                  <a:srgbClr val="FFFFFF"/>
                </a:solidFill>
                <a:highlight>
                  <a:srgbClr val="B7B7B7"/>
                </a:highlight>
                <a:latin typeface="Roboto"/>
                <a:ea typeface="Roboto"/>
                <a:cs typeface="Roboto"/>
                <a:sym typeface="Roboto"/>
              </a:rPr>
              <a:t>Wereldwijd bewustzijn &amp; actie</a:t>
            </a:r>
            <a:endParaRPr b="1">
              <a:solidFill>
                <a:srgbClr val="FFFFFF"/>
              </a:solidFill>
              <a:highlight>
                <a:srgbClr val="B7B7B7"/>
              </a:highlight>
              <a:latin typeface="Roboto"/>
              <a:ea typeface="Roboto"/>
              <a:cs typeface="Roboto"/>
              <a:sym typeface="Roboto"/>
            </a:endParaRPr>
          </a:p>
          <a:p>
            <a:pPr marL="0" lvl="0" indent="0" algn="l" rtl="0">
              <a:spcBef>
                <a:spcPts val="0"/>
              </a:spcBef>
              <a:spcAft>
                <a:spcPts val="0"/>
              </a:spcAft>
              <a:buNone/>
            </a:pPr>
            <a:endParaRPr/>
          </a:p>
        </p:txBody>
      </p:sp>
      <p:sp>
        <p:nvSpPr>
          <p:cNvPr id="302" name="Google Shape;302;p39"/>
          <p:cNvSpPr txBox="1">
            <a:spLocks noGrp="1"/>
          </p:cNvSpPr>
          <p:nvPr>
            <p:ph type="title"/>
          </p:nvPr>
        </p:nvSpPr>
        <p:spPr>
          <a:xfrm rot="248">
            <a:off x="163475" y="3899200"/>
            <a:ext cx="4159500" cy="117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highlight>
                  <a:srgbClr val="66CC00"/>
                </a:highlight>
                <a:latin typeface="Roboto"/>
                <a:ea typeface="Roboto"/>
                <a:cs typeface="Roboto"/>
                <a:sym typeface="Roboto"/>
              </a:rPr>
              <a:t>Training en voorlichting</a:t>
            </a:r>
            <a:endParaRPr b="1">
              <a:solidFill>
                <a:srgbClr val="FFFFFF"/>
              </a:solidFill>
              <a:highlight>
                <a:srgbClr val="66CC00"/>
              </a:highlight>
              <a:latin typeface="Roboto"/>
              <a:ea typeface="Roboto"/>
              <a:cs typeface="Roboto"/>
              <a:sym typeface="Roboto"/>
            </a:endParaRPr>
          </a:p>
          <a:p>
            <a:pPr marL="0" lvl="0" indent="0" algn="l" rtl="0">
              <a:spcBef>
                <a:spcPts val="0"/>
              </a:spcBef>
              <a:spcAft>
                <a:spcPts val="0"/>
              </a:spcAft>
              <a:buNone/>
            </a:pPr>
            <a:endParaRPr/>
          </a:p>
        </p:txBody>
      </p:sp>
      <p:sp>
        <p:nvSpPr>
          <p:cNvPr id="303" name="Google Shape;303;p39"/>
          <p:cNvSpPr txBox="1">
            <a:spLocks noGrp="1"/>
          </p:cNvSpPr>
          <p:nvPr>
            <p:ph type="title"/>
          </p:nvPr>
        </p:nvSpPr>
        <p:spPr>
          <a:xfrm rot="248">
            <a:off x="4752000" y="212550"/>
            <a:ext cx="4159500" cy="706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b="1">
                <a:solidFill>
                  <a:srgbClr val="FFFFFF"/>
                </a:solidFill>
                <a:highlight>
                  <a:srgbClr val="B7B7B7"/>
                </a:highlight>
                <a:latin typeface="Roboto"/>
                <a:ea typeface="Roboto"/>
                <a:cs typeface="Roboto"/>
                <a:sym typeface="Roboto"/>
              </a:rPr>
              <a:t>Regels en wetten</a:t>
            </a:r>
            <a:endParaRPr b="1">
              <a:solidFill>
                <a:srgbClr val="FFFFFF"/>
              </a:solidFill>
              <a:highlight>
                <a:srgbClr val="B7B7B7"/>
              </a:highlight>
              <a:latin typeface="Roboto"/>
              <a:ea typeface="Roboto"/>
              <a:cs typeface="Roboto"/>
              <a:sym typeface="Roboto"/>
            </a:endParaRPr>
          </a:p>
          <a:p>
            <a:pPr marL="0" lvl="0" indent="0" algn="r"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40"/>
          <p:cNvPicPr preferRelativeResize="0"/>
          <p:nvPr/>
        </p:nvPicPr>
        <p:blipFill rotWithShape="1">
          <a:blip r:embed="rId3">
            <a:alphaModFix/>
          </a:blip>
          <a:srcRect t="11036" b="4589"/>
          <a:stretch/>
        </p:blipFill>
        <p:spPr>
          <a:xfrm>
            <a:off x="0" y="0"/>
            <a:ext cx="9144000" cy="5143500"/>
          </a:xfrm>
          <a:prstGeom prst="rect">
            <a:avLst/>
          </a:prstGeom>
          <a:noFill/>
          <a:ln>
            <a:noFill/>
          </a:ln>
        </p:spPr>
      </p:pic>
      <p:sp>
        <p:nvSpPr>
          <p:cNvPr id="309" name="Google Shape;309;p40"/>
          <p:cNvSpPr txBox="1">
            <a:spLocks noGrp="1"/>
          </p:cNvSpPr>
          <p:nvPr>
            <p:ph type="body" idx="1"/>
          </p:nvPr>
        </p:nvSpPr>
        <p:spPr>
          <a:xfrm>
            <a:off x="311700" y="2417250"/>
            <a:ext cx="8520600" cy="2151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2800" b="1">
                <a:solidFill>
                  <a:srgbClr val="FFFFFF"/>
                </a:solidFill>
                <a:highlight>
                  <a:srgbClr val="66CC00"/>
                </a:highlight>
                <a:latin typeface="Roboto"/>
                <a:ea typeface="Roboto"/>
                <a:cs typeface="Roboto"/>
                <a:sym typeface="Roboto"/>
              </a:rPr>
              <a:t>We moeten mensen trainen om branden te blussen en om voorlichting te geven om iedereen voorzichtiger met vuur om te laten gaan in kwetsbare gebieden.</a:t>
            </a:r>
            <a:endParaRPr sz="2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41"/>
          <p:cNvPicPr preferRelativeResize="0"/>
          <p:nvPr/>
        </p:nvPicPr>
        <p:blipFill rotWithShape="1">
          <a:blip r:embed="rId3">
            <a:alphaModFix/>
          </a:blip>
          <a:srcRect b="17341"/>
          <a:stretch/>
        </p:blipFill>
        <p:spPr>
          <a:xfrm>
            <a:off x="0" y="2492900"/>
            <a:ext cx="4809953" cy="2650600"/>
          </a:xfrm>
          <a:prstGeom prst="rect">
            <a:avLst/>
          </a:prstGeom>
          <a:noFill/>
          <a:ln>
            <a:noFill/>
          </a:ln>
        </p:spPr>
      </p:pic>
      <p:pic>
        <p:nvPicPr>
          <p:cNvPr id="315" name="Google Shape;315;p41"/>
          <p:cNvPicPr preferRelativeResize="0"/>
          <p:nvPr/>
        </p:nvPicPr>
        <p:blipFill rotWithShape="1">
          <a:blip r:embed="rId4">
            <a:alphaModFix/>
          </a:blip>
          <a:srcRect l="1099" r="4888" b="13755"/>
          <a:stretch/>
        </p:blipFill>
        <p:spPr>
          <a:xfrm>
            <a:off x="0" y="0"/>
            <a:ext cx="4334049" cy="2650600"/>
          </a:xfrm>
          <a:prstGeom prst="rect">
            <a:avLst/>
          </a:prstGeom>
          <a:noFill/>
          <a:ln>
            <a:noFill/>
          </a:ln>
        </p:spPr>
      </p:pic>
      <p:sp>
        <p:nvSpPr>
          <p:cNvPr id="316" name="Google Shape;316;p41"/>
          <p:cNvSpPr txBox="1">
            <a:spLocks noGrp="1"/>
          </p:cNvSpPr>
          <p:nvPr>
            <p:ph type="title"/>
          </p:nvPr>
        </p:nvSpPr>
        <p:spPr>
          <a:xfrm rot="281">
            <a:off x="225246" y="192525"/>
            <a:ext cx="3663900" cy="70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highlight>
                  <a:srgbClr val="B7B7B7"/>
                </a:highlight>
                <a:latin typeface="Roboto"/>
                <a:ea typeface="Roboto"/>
                <a:cs typeface="Roboto"/>
                <a:sym typeface="Roboto"/>
              </a:rPr>
              <a:t>Bescherming en herstel </a:t>
            </a:r>
            <a:endParaRPr b="1">
              <a:solidFill>
                <a:srgbClr val="FFFFFF"/>
              </a:solidFill>
              <a:highlight>
                <a:srgbClr val="B7B7B7"/>
              </a:highlight>
              <a:latin typeface="Roboto"/>
              <a:ea typeface="Roboto"/>
              <a:cs typeface="Roboto"/>
              <a:sym typeface="Roboto"/>
            </a:endParaRPr>
          </a:p>
          <a:p>
            <a:pPr marL="0" lvl="0" indent="0" algn="l" rtl="0">
              <a:spcBef>
                <a:spcPts val="0"/>
              </a:spcBef>
              <a:spcAft>
                <a:spcPts val="0"/>
              </a:spcAft>
              <a:buNone/>
            </a:pPr>
            <a:endParaRPr/>
          </a:p>
        </p:txBody>
      </p:sp>
      <p:pic>
        <p:nvPicPr>
          <p:cNvPr id="317" name="Google Shape;317;p41"/>
          <p:cNvPicPr preferRelativeResize="0"/>
          <p:nvPr/>
        </p:nvPicPr>
        <p:blipFill rotWithShape="1">
          <a:blip r:embed="rId5">
            <a:alphaModFix/>
          </a:blip>
          <a:srcRect t="6859" b="6859"/>
          <a:stretch/>
        </p:blipFill>
        <p:spPr>
          <a:xfrm>
            <a:off x="4334050" y="0"/>
            <a:ext cx="4809951" cy="2766632"/>
          </a:xfrm>
          <a:prstGeom prst="rect">
            <a:avLst/>
          </a:prstGeom>
          <a:noFill/>
          <a:ln>
            <a:noFill/>
          </a:ln>
        </p:spPr>
      </p:pic>
      <p:pic>
        <p:nvPicPr>
          <p:cNvPr id="318" name="Google Shape;318;p41"/>
          <p:cNvPicPr preferRelativeResize="0"/>
          <p:nvPr/>
        </p:nvPicPr>
        <p:blipFill rotWithShape="1">
          <a:blip r:embed="rId6">
            <a:alphaModFix/>
          </a:blip>
          <a:srcRect t="11173" b="11180"/>
          <a:stretch/>
        </p:blipFill>
        <p:spPr>
          <a:xfrm>
            <a:off x="4334050" y="2650600"/>
            <a:ext cx="4809950" cy="2492900"/>
          </a:xfrm>
          <a:prstGeom prst="rect">
            <a:avLst/>
          </a:prstGeom>
          <a:noFill/>
          <a:ln>
            <a:noFill/>
          </a:ln>
        </p:spPr>
      </p:pic>
      <p:sp>
        <p:nvSpPr>
          <p:cNvPr id="319" name="Google Shape;319;p41"/>
          <p:cNvSpPr txBox="1">
            <a:spLocks noGrp="1"/>
          </p:cNvSpPr>
          <p:nvPr>
            <p:ph type="title"/>
          </p:nvPr>
        </p:nvSpPr>
        <p:spPr>
          <a:xfrm rot="296">
            <a:off x="5447500" y="3893975"/>
            <a:ext cx="3489300" cy="1176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b="1">
                <a:solidFill>
                  <a:srgbClr val="FFFFFF"/>
                </a:solidFill>
                <a:highlight>
                  <a:srgbClr val="66CC00"/>
                </a:highlight>
                <a:latin typeface="Roboto"/>
                <a:ea typeface="Roboto"/>
                <a:cs typeface="Roboto"/>
                <a:sym typeface="Roboto"/>
              </a:rPr>
              <a:t>Wereldwijd bewustzijn &amp; actie</a:t>
            </a:r>
            <a:endParaRPr b="1">
              <a:solidFill>
                <a:srgbClr val="FFFFFF"/>
              </a:solidFill>
              <a:highlight>
                <a:srgbClr val="66CC00"/>
              </a:highlight>
              <a:latin typeface="Roboto"/>
              <a:ea typeface="Roboto"/>
              <a:cs typeface="Roboto"/>
              <a:sym typeface="Roboto"/>
            </a:endParaRPr>
          </a:p>
          <a:p>
            <a:pPr marL="0" lvl="0" indent="0" algn="l" rtl="0">
              <a:spcBef>
                <a:spcPts val="0"/>
              </a:spcBef>
              <a:spcAft>
                <a:spcPts val="0"/>
              </a:spcAft>
              <a:buNone/>
            </a:pPr>
            <a:endParaRPr/>
          </a:p>
        </p:txBody>
      </p:sp>
      <p:sp>
        <p:nvSpPr>
          <p:cNvPr id="320" name="Google Shape;320;p41"/>
          <p:cNvSpPr txBox="1">
            <a:spLocks noGrp="1"/>
          </p:cNvSpPr>
          <p:nvPr>
            <p:ph type="title"/>
          </p:nvPr>
        </p:nvSpPr>
        <p:spPr>
          <a:xfrm rot="248">
            <a:off x="4752000" y="212550"/>
            <a:ext cx="4159500" cy="706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b="1">
                <a:solidFill>
                  <a:srgbClr val="FFFFFF"/>
                </a:solidFill>
                <a:highlight>
                  <a:srgbClr val="B7B7B7"/>
                </a:highlight>
                <a:latin typeface="Roboto"/>
                <a:ea typeface="Roboto"/>
                <a:cs typeface="Roboto"/>
                <a:sym typeface="Roboto"/>
              </a:rPr>
              <a:t>Regels en wetten</a:t>
            </a:r>
            <a:endParaRPr b="1">
              <a:solidFill>
                <a:srgbClr val="FFFFFF"/>
              </a:solidFill>
              <a:highlight>
                <a:srgbClr val="B7B7B7"/>
              </a:highlight>
              <a:latin typeface="Roboto"/>
              <a:ea typeface="Roboto"/>
              <a:cs typeface="Roboto"/>
              <a:sym typeface="Roboto"/>
            </a:endParaRPr>
          </a:p>
          <a:p>
            <a:pPr marL="0" lvl="0" indent="0" algn="r" rtl="0">
              <a:spcBef>
                <a:spcPts val="0"/>
              </a:spcBef>
              <a:spcAft>
                <a:spcPts val="0"/>
              </a:spcAft>
              <a:buNone/>
            </a:pPr>
            <a:endParaRPr/>
          </a:p>
        </p:txBody>
      </p:sp>
      <p:sp>
        <p:nvSpPr>
          <p:cNvPr id="321" name="Google Shape;321;p41"/>
          <p:cNvSpPr txBox="1">
            <a:spLocks noGrp="1"/>
          </p:cNvSpPr>
          <p:nvPr>
            <p:ph type="title"/>
          </p:nvPr>
        </p:nvSpPr>
        <p:spPr>
          <a:xfrm rot="248">
            <a:off x="162000" y="3898950"/>
            <a:ext cx="4159500" cy="117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highlight>
                  <a:srgbClr val="B7B7B7"/>
                </a:highlight>
                <a:latin typeface="Roboto"/>
                <a:ea typeface="Roboto"/>
                <a:cs typeface="Roboto"/>
                <a:sym typeface="Roboto"/>
              </a:rPr>
              <a:t>Training en voorlichting</a:t>
            </a:r>
            <a:endParaRPr b="1">
              <a:solidFill>
                <a:srgbClr val="FFFFFF"/>
              </a:solidFill>
              <a:highlight>
                <a:srgbClr val="B7B7B7"/>
              </a:highlight>
              <a:latin typeface="Roboto"/>
              <a:ea typeface="Roboto"/>
              <a:cs typeface="Roboto"/>
              <a:sym typeface="Roboto"/>
            </a:endParaRPr>
          </a:p>
          <a:p>
            <a:pPr marL="0" lvl="0" indent="0" algn="r"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5"/>
          <p:cNvPicPr preferRelativeResize="0"/>
          <p:nvPr/>
        </p:nvPicPr>
        <p:blipFill rotWithShape="1">
          <a:blip r:embed="rId3">
            <a:alphaModFix/>
          </a:blip>
          <a:srcRect r="3910"/>
          <a:stretch/>
        </p:blipFill>
        <p:spPr>
          <a:xfrm>
            <a:off x="0" y="0"/>
            <a:ext cx="9144000" cy="5143501"/>
          </a:xfrm>
          <a:prstGeom prst="rect">
            <a:avLst/>
          </a:prstGeom>
          <a:noFill/>
          <a:ln>
            <a:noFill/>
          </a:ln>
        </p:spPr>
      </p:pic>
      <p:sp>
        <p:nvSpPr>
          <p:cNvPr id="72" name="Google Shape;72;p15"/>
          <p:cNvSpPr txBox="1">
            <a:spLocks noGrp="1"/>
          </p:cNvSpPr>
          <p:nvPr>
            <p:ph type="title"/>
          </p:nvPr>
        </p:nvSpPr>
        <p:spPr>
          <a:xfrm>
            <a:off x="1434000" y="2881275"/>
            <a:ext cx="7423500" cy="1997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sz="6000" b="1" strike="sngStrike">
              <a:solidFill>
                <a:srgbClr val="999999"/>
              </a:solidFill>
              <a:latin typeface="Roboto"/>
              <a:ea typeface="Roboto"/>
              <a:cs typeface="Roboto"/>
              <a:sym typeface="Roboto"/>
            </a:endParaRPr>
          </a:p>
          <a:p>
            <a:pPr marL="0" lvl="0" indent="0" algn="r" rtl="0">
              <a:spcBef>
                <a:spcPts val="0"/>
              </a:spcBef>
              <a:spcAft>
                <a:spcPts val="0"/>
              </a:spcAft>
              <a:buNone/>
            </a:pPr>
            <a:r>
              <a:rPr lang="en-GB" sz="6000" b="1">
                <a:solidFill>
                  <a:srgbClr val="FFFFFF"/>
                </a:solidFill>
                <a:latin typeface="Roboto"/>
                <a:ea typeface="Roboto"/>
                <a:cs typeface="Roboto"/>
                <a:sym typeface="Roboto"/>
              </a:rPr>
              <a:t>OORZAKEN</a:t>
            </a:r>
            <a:endParaRPr sz="6000" b="1">
              <a:solidFill>
                <a:srgbClr val="FFFFFF"/>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42"/>
          <p:cNvPicPr preferRelativeResize="0"/>
          <p:nvPr/>
        </p:nvPicPr>
        <p:blipFill rotWithShape="1">
          <a:blip r:embed="rId3">
            <a:alphaModFix/>
          </a:blip>
          <a:srcRect t="9408" b="10992"/>
          <a:stretch/>
        </p:blipFill>
        <p:spPr>
          <a:xfrm>
            <a:off x="0" y="0"/>
            <a:ext cx="9144000" cy="5143487"/>
          </a:xfrm>
          <a:prstGeom prst="rect">
            <a:avLst/>
          </a:prstGeom>
          <a:noFill/>
          <a:ln>
            <a:noFill/>
          </a:ln>
        </p:spPr>
      </p:pic>
      <p:sp>
        <p:nvSpPr>
          <p:cNvPr id="327" name="Google Shape;327;p42"/>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328" name="Google Shape;328;p42"/>
          <p:cNvSpPr txBox="1">
            <a:spLocks noGrp="1"/>
          </p:cNvSpPr>
          <p:nvPr>
            <p:ph type="body" idx="2"/>
          </p:nvPr>
        </p:nvSpPr>
        <p:spPr>
          <a:xfrm>
            <a:off x="321475" y="2570375"/>
            <a:ext cx="8559000" cy="2119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2800" b="1">
                <a:solidFill>
                  <a:srgbClr val="FFFFFF"/>
                </a:solidFill>
                <a:highlight>
                  <a:srgbClr val="66CC00"/>
                </a:highlight>
                <a:latin typeface="Roboto"/>
                <a:ea typeface="Roboto"/>
                <a:cs typeface="Roboto"/>
                <a:sym typeface="Roboto"/>
              </a:rPr>
              <a:t>We willen zoveel mogelijk mensen vertellen over de bosbranden. Zo kunnen we samen in actie komen om te zorgen dat overheden en bedrijven wel móeten veranderen. </a:t>
            </a:r>
            <a:endParaRPr sz="2800">
              <a:solidFill>
                <a:srgbClr val="FFFFFF"/>
              </a:solidFill>
              <a:highlight>
                <a:srgbClr val="66CC00"/>
              </a:highlight>
              <a:latin typeface="Alfa Slab One"/>
              <a:ea typeface="Alfa Slab One"/>
              <a:cs typeface="Alfa Slab One"/>
              <a:sym typeface="Alfa Slab One"/>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43"/>
          <p:cNvPicPr preferRelativeResize="0"/>
          <p:nvPr/>
        </p:nvPicPr>
        <p:blipFill rotWithShape="1">
          <a:blip r:embed="rId3">
            <a:alphaModFix/>
          </a:blip>
          <a:srcRect t="6673" b="8952"/>
          <a:stretch/>
        </p:blipFill>
        <p:spPr>
          <a:xfrm>
            <a:off x="0" y="0"/>
            <a:ext cx="9144000" cy="5143500"/>
          </a:xfrm>
          <a:prstGeom prst="rect">
            <a:avLst/>
          </a:prstGeom>
          <a:noFill/>
          <a:ln>
            <a:noFill/>
          </a:ln>
        </p:spPr>
      </p:pic>
      <p:sp>
        <p:nvSpPr>
          <p:cNvPr id="334" name="Google Shape;334;p43"/>
          <p:cNvSpPr txBox="1">
            <a:spLocks noGrp="1"/>
          </p:cNvSpPr>
          <p:nvPr>
            <p:ph type="title"/>
          </p:nvPr>
        </p:nvSpPr>
        <p:spPr>
          <a:xfrm>
            <a:off x="717800" y="2923125"/>
            <a:ext cx="8010300" cy="2115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sz="6000" b="1">
              <a:solidFill>
                <a:srgbClr val="FFFFFF"/>
              </a:solidFill>
              <a:latin typeface="Roboto"/>
              <a:ea typeface="Roboto"/>
              <a:cs typeface="Roboto"/>
              <a:sym typeface="Roboto"/>
            </a:endParaRPr>
          </a:p>
          <a:p>
            <a:pPr marL="0" lvl="0" indent="0" algn="r" rtl="0">
              <a:spcBef>
                <a:spcPts val="0"/>
              </a:spcBef>
              <a:spcAft>
                <a:spcPts val="0"/>
              </a:spcAft>
              <a:buNone/>
            </a:pPr>
            <a:r>
              <a:rPr lang="en-GB" sz="6000" b="1">
                <a:solidFill>
                  <a:srgbClr val="FFFFFF"/>
                </a:solidFill>
                <a:latin typeface="Roboto"/>
                <a:ea typeface="Roboto"/>
                <a:cs typeface="Roboto"/>
                <a:sym typeface="Roboto"/>
              </a:rPr>
              <a:t>WAT KAN JIJ DOEN?</a:t>
            </a:r>
            <a:endParaRPr sz="6000" b="1">
              <a:solidFill>
                <a:srgbClr val="FFFFFF"/>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44"/>
          <p:cNvPicPr preferRelativeResize="0"/>
          <p:nvPr/>
        </p:nvPicPr>
        <p:blipFill rotWithShape="1">
          <a:blip r:embed="rId3">
            <a:alphaModFix/>
          </a:blip>
          <a:srcRect t="9397" b="6242"/>
          <a:stretch/>
        </p:blipFill>
        <p:spPr>
          <a:xfrm>
            <a:off x="0" y="0"/>
            <a:ext cx="9144000" cy="5143499"/>
          </a:xfrm>
          <a:prstGeom prst="rect">
            <a:avLst/>
          </a:prstGeom>
          <a:noFill/>
          <a:ln>
            <a:noFill/>
          </a:ln>
        </p:spPr>
      </p:pic>
      <p:sp>
        <p:nvSpPr>
          <p:cNvPr id="340" name="Google Shape;340;p44"/>
          <p:cNvSpPr txBox="1">
            <a:spLocks noGrp="1"/>
          </p:cNvSpPr>
          <p:nvPr>
            <p:ph type="body" idx="1"/>
          </p:nvPr>
        </p:nvSpPr>
        <p:spPr>
          <a:xfrm>
            <a:off x="230925" y="1343125"/>
            <a:ext cx="6198600" cy="1068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1000"/>
              </a:spcAft>
              <a:buNone/>
            </a:pPr>
            <a:r>
              <a:rPr lang="en-GB" sz="2000">
                <a:latin typeface="Roboto"/>
                <a:ea typeface="Roboto"/>
                <a:cs typeface="Roboto"/>
                <a:sym typeface="Roboto"/>
              </a:rPr>
              <a:t>Eet </a:t>
            </a:r>
            <a:r>
              <a:rPr lang="en-GB" sz="2000" b="1">
                <a:solidFill>
                  <a:srgbClr val="000000"/>
                </a:solidFill>
                <a:latin typeface="Roboto"/>
                <a:ea typeface="Roboto"/>
                <a:cs typeface="Roboto"/>
                <a:sym typeface="Roboto"/>
              </a:rPr>
              <a:t>minder vlees en andere dierlijke producten</a:t>
            </a:r>
            <a:r>
              <a:rPr lang="en-GB" sz="2000">
                <a:solidFill>
                  <a:srgbClr val="000000"/>
                </a:solidFill>
                <a:latin typeface="Roboto"/>
                <a:ea typeface="Roboto"/>
                <a:cs typeface="Roboto"/>
                <a:sym typeface="Roboto"/>
              </a:rPr>
              <a:t>,</a:t>
            </a:r>
            <a:r>
              <a:rPr lang="en-GB" sz="2000">
                <a:latin typeface="Roboto"/>
                <a:ea typeface="Roboto"/>
                <a:cs typeface="Roboto"/>
                <a:sym typeface="Roboto"/>
              </a:rPr>
              <a:t> dan is er minder veevoer nodig en hoeven er minder bossen worden gekapt en verbrand te worden. </a:t>
            </a:r>
            <a:endParaRPr sz="2700">
              <a:highlight>
                <a:srgbClr val="FFFF00"/>
              </a:highlight>
              <a:latin typeface="Roboto"/>
              <a:ea typeface="Roboto"/>
              <a:cs typeface="Roboto"/>
              <a:sym typeface="Roboto"/>
            </a:endParaRPr>
          </a:p>
        </p:txBody>
      </p:sp>
      <p:sp>
        <p:nvSpPr>
          <p:cNvPr id="341" name="Google Shape;341;p44"/>
          <p:cNvSpPr txBox="1">
            <a:spLocks noGrp="1"/>
          </p:cNvSpPr>
          <p:nvPr>
            <p:ph type="body" idx="1"/>
          </p:nvPr>
        </p:nvSpPr>
        <p:spPr>
          <a:xfrm>
            <a:off x="230925" y="2419350"/>
            <a:ext cx="6198600" cy="964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2000" b="1">
                <a:solidFill>
                  <a:srgbClr val="000000"/>
                </a:solidFill>
                <a:latin typeface="Roboto"/>
                <a:ea typeface="Roboto"/>
                <a:cs typeface="Roboto"/>
                <a:sym typeface="Roboto"/>
              </a:rPr>
              <a:t>Inspireer anderen</a:t>
            </a:r>
            <a:r>
              <a:rPr lang="en-GB" sz="2000" b="1">
                <a:latin typeface="Roboto"/>
                <a:ea typeface="Roboto"/>
                <a:cs typeface="Roboto"/>
                <a:sym typeface="Roboto"/>
              </a:rPr>
              <a:t> </a:t>
            </a:r>
            <a:r>
              <a:rPr lang="en-GB" sz="2000">
                <a:latin typeface="Roboto"/>
                <a:ea typeface="Roboto"/>
                <a:cs typeface="Roboto"/>
                <a:sym typeface="Roboto"/>
              </a:rPr>
              <a:t>om ook minder vlees te eten. </a:t>
            </a:r>
            <a:br>
              <a:rPr lang="en-GB" sz="2000">
                <a:latin typeface="Roboto"/>
                <a:ea typeface="Roboto"/>
                <a:cs typeface="Roboto"/>
                <a:sym typeface="Roboto"/>
              </a:rPr>
            </a:br>
            <a:r>
              <a:rPr lang="en-GB" sz="2000">
                <a:latin typeface="Roboto"/>
                <a:ea typeface="Roboto"/>
                <a:cs typeface="Roboto"/>
                <a:sym typeface="Roboto"/>
              </a:rPr>
              <a:t>Leg uit dat er dan minder bossen verdwijnen. </a:t>
            </a:r>
            <a:endParaRPr sz="2700">
              <a:latin typeface="Roboto"/>
              <a:ea typeface="Roboto"/>
              <a:cs typeface="Roboto"/>
              <a:sym typeface="Roboto"/>
            </a:endParaRPr>
          </a:p>
          <a:p>
            <a:pPr marL="0" lvl="0" indent="0" algn="l" rtl="0">
              <a:lnSpc>
                <a:spcPct val="100000"/>
              </a:lnSpc>
              <a:spcBef>
                <a:spcPts val="1000"/>
              </a:spcBef>
              <a:spcAft>
                <a:spcPts val="1000"/>
              </a:spcAft>
              <a:buNone/>
            </a:pPr>
            <a:endParaRPr sz="2000">
              <a:latin typeface="Roboto"/>
              <a:ea typeface="Roboto"/>
              <a:cs typeface="Roboto"/>
              <a:sym typeface="Roboto"/>
            </a:endParaRPr>
          </a:p>
        </p:txBody>
      </p:sp>
      <p:sp>
        <p:nvSpPr>
          <p:cNvPr id="342" name="Google Shape;342;p44"/>
          <p:cNvSpPr txBox="1">
            <a:spLocks noGrp="1"/>
          </p:cNvSpPr>
          <p:nvPr>
            <p:ph type="body" idx="2"/>
          </p:nvPr>
        </p:nvSpPr>
        <p:spPr>
          <a:xfrm>
            <a:off x="141650" y="247250"/>
            <a:ext cx="3487500" cy="622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000" b="1">
                <a:solidFill>
                  <a:srgbClr val="FFFFFF"/>
                </a:solidFill>
                <a:highlight>
                  <a:srgbClr val="66CC00"/>
                </a:highlight>
                <a:latin typeface="Roboto"/>
                <a:ea typeface="Roboto"/>
                <a:cs typeface="Roboto"/>
                <a:sym typeface="Roboto"/>
              </a:rPr>
              <a:t>Een paar ideeën...</a:t>
            </a:r>
            <a:endParaRPr sz="2300">
              <a:solidFill>
                <a:srgbClr val="FFFFFF"/>
              </a:solidFill>
              <a:highlight>
                <a:srgbClr val="66CC00"/>
              </a:highlight>
              <a:latin typeface="Alfa Slab One"/>
              <a:ea typeface="Alfa Slab One"/>
              <a:cs typeface="Alfa Slab One"/>
              <a:sym typeface="Alfa Slab One"/>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45"/>
          <p:cNvPicPr preferRelativeResize="0"/>
          <p:nvPr/>
        </p:nvPicPr>
        <p:blipFill rotWithShape="1">
          <a:blip r:embed="rId3">
            <a:alphaModFix/>
          </a:blip>
          <a:srcRect t="9397" b="6242"/>
          <a:stretch/>
        </p:blipFill>
        <p:spPr>
          <a:xfrm>
            <a:off x="0" y="0"/>
            <a:ext cx="9144000" cy="5143499"/>
          </a:xfrm>
          <a:prstGeom prst="rect">
            <a:avLst/>
          </a:prstGeom>
          <a:noFill/>
          <a:ln>
            <a:noFill/>
          </a:ln>
        </p:spPr>
      </p:pic>
      <p:sp>
        <p:nvSpPr>
          <p:cNvPr id="348" name="Google Shape;348;p45"/>
          <p:cNvSpPr txBox="1">
            <a:spLocks noGrp="1"/>
          </p:cNvSpPr>
          <p:nvPr>
            <p:ph type="body" idx="1"/>
          </p:nvPr>
        </p:nvSpPr>
        <p:spPr>
          <a:xfrm>
            <a:off x="230925" y="1868450"/>
            <a:ext cx="6198600" cy="910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1000"/>
              </a:spcAft>
              <a:buNone/>
            </a:pPr>
            <a:r>
              <a:rPr lang="en-GB" sz="2000" b="1">
                <a:solidFill>
                  <a:srgbClr val="000000"/>
                </a:solidFill>
                <a:latin typeface="Roboto"/>
                <a:ea typeface="Roboto"/>
                <a:cs typeface="Roboto"/>
                <a:sym typeface="Roboto"/>
              </a:rPr>
              <a:t>Praat met je ouders</a:t>
            </a:r>
            <a:r>
              <a:rPr lang="en-GB" sz="2000">
                <a:latin typeface="Roboto"/>
                <a:ea typeface="Roboto"/>
                <a:cs typeface="Roboto"/>
                <a:sym typeface="Roboto"/>
              </a:rPr>
              <a:t> en andere familieleden over wat je zelf kunt doen tegen de opwarming van de aarde.</a:t>
            </a:r>
            <a:endParaRPr sz="2700">
              <a:latin typeface="Roboto"/>
              <a:ea typeface="Roboto"/>
              <a:cs typeface="Roboto"/>
              <a:sym typeface="Roboto"/>
            </a:endParaRPr>
          </a:p>
        </p:txBody>
      </p:sp>
      <p:sp>
        <p:nvSpPr>
          <p:cNvPr id="349" name="Google Shape;349;p45"/>
          <p:cNvSpPr txBox="1">
            <a:spLocks noGrp="1"/>
          </p:cNvSpPr>
          <p:nvPr>
            <p:ph type="body" idx="1"/>
          </p:nvPr>
        </p:nvSpPr>
        <p:spPr>
          <a:xfrm>
            <a:off x="230925" y="3689450"/>
            <a:ext cx="6198600" cy="827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1000"/>
              </a:spcAft>
              <a:buNone/>
            </a:pPr>
            <a:r>
              <a:rPr lang="en-GB" sz="2000" b="1">
                <a:solidFill>
                  <a:srgbClr val="000000"/>
                </a:solidFill>
                <a:latin typeface="Roboto"/>
                <a:ea typeface="Roboto"/>
                <a:cs typeface="Roboto"/>
                <a:sym typeface="Roboto"/>
              </a:rPr>
              <a:t>Zamel geld in voor organisaties</a:t>
            </a:r>
            <a:r>
              <a:rPr lang="en-GB" sz="2000">
                <a:solidFill>
                  <a:srgbClr val="FFFFFF"/>
                </a:solidFill>
                <a:latin typeface="Roboto"/>
                <a:ea typeface="Roboto"/>
                <a:cs typeface="Roboto"/>
                <a:sym typeface="Roboto"/>
              </a:rPr>
              <a:t> </a:t>
            </a:r>
            <a:r>
              <a:rPr lang="en-GB" sz="2000">
                <a:latin typeface="Roboto"/>
                <a:ea typeface="Roboto"/>
                <a:cs typeface="Roboto"/>
                <a:sym typeface="Roboto"/>
              </a:rPr>
              <a:t>die zich inzetten om bosbranden en illegale bossenkap te stoppen.</a:t>
            </a:r>
            <a:endParaRPr sz="2700">
              <a:latin typeface="Roboto"/>
              <a:ea typeface="Roboto"/>
              <a:cs typeface="Roboto"/>
              <a:sym typeface="Roboto"/>
            </a:endParaRPr>
          </a:p>
        </p:txBody>
      </p:sp>
      <p:sp>
        <p:nvSpPr>
          <p:cNvPr id="350" name="Google Shape;350;p45"/>
          <p:cNvSpPr txBox="1">
            <a:spLocks noGrp="1"/>
          </p:cNvSpPr>
          <p:nvPr>
            <p:ph type="body" idx="1"/>
          </p:nvPr>
        </p:nvSpPr>
        <p:spPr>
          <a:xfrm>
            <a:off x="230925" y="1346150"/>
            <a:ext cx="6198600" cy="522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1000"/>
              </a:spcAft>
              <a:buNone/>
            </a:pPr>
            <a:r>
              <a:rPr lang="en-GB" sz="2000">
                <a:latin typeface="Roboto"/>
                <a:ea typeface="Roboto"/>
                <a:cs typeface="Roboto"/>
                <a:sym typeface="Roboto"/>
              </a:rPr>
              <a:t>Wees </a:t>
            </a:r>
            <a:r>
              <a:rPr lang="en-GB" sz="2000" b="1">
                <a:solidFill>
                  <a:srgbClr val="000000"/>
                </a:solidFill>
                <a:latin typeface="Roboto"/>
                <a:ea typeface="Roboto"/>
                <a:cs typeface="Roboto"/>
                <a:sym typeface="Roboto"/>
              </a:rPr>
              <a:t>voorzichtig met vuur</a:t>
            </a:r>
            <a:r>
              <a:rPr lang="en-GB" sz="2000">
                <a:latin typeface="Roboto"/>
                <a:ea typeface="Roboto"/>
                <a:cs typeface="Roboto"/>
                <a:sym typeface="Roboto"/>
              </a:rPr>
              <a:t> in de natuur.</a:t>
            </a:r>
            <a:endParaRPr sz="2700">
              <a:latin typeface="Roboto"/>
              <a:ea typeface="Roboto"/>
              <a:cs typeface="Roboto"/>
              <a:sym typeface="Roboto"/>
            </a:endParaRPr>
          </a:p>
        </p:txBody>
      </p:sp>
      <p:sp>
        <p:nvSpPr>
          <p:cNvPr id="351" name="Google Shape;351;p45"/>
          <p:cNvSpPr txBox="1">
            <a:spLocks noGrp="1"/>
          </p:cNvSpPr>
          <p:nvPr>
            <p:ph type="body" idx="1"/>
          </p:nvPr>
        </p:nvSpPr>
        <p:spPr>
          <a:xfrm>
            <a:off x="230925" y="2778950"/>
            <a:ext cx="6198600" cy="910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1000"/>
              </a:spcAft>
              <a:buNone/>
            </a:pPr>
            <a:r>
              <a:rPr lang="en-GB" sz="2000">
                <a:latin typeface="Roboto"/>
                <a:ea typeface="Roboto"/>
                <a:cs typeface="Roboto"/>
                <a:sym typeface="Roboto"/>
              </a:rPr>
              <a:t>Houd </a:t>
            </a:r>
            <a:r>
              <a:rPr lang="en-GB" sz="2000" b="1">
                <a:solidFill>
                  <a:srgbClr val="000000"/>
                </a:solidFill>
                <a:latin typeface="Roboto"/>
                <a:ea typeface="Roboto"/>
                <a:cs typeface="Roboto"/>
                <a:sym typeface="Roboto"/>
              </a:rPr>
              <a:t>een gesprek met de directeur van jouw school </a:t>
            </a:r>
            <a:r>
              <a:rPr lang="en-GB" sz="2000">
                <a:latin typeface="Roboto"/>
                <a:ea typeface="Roboto"/>
                <a:cs typeface="Roboto"/>
                <a:sym typeface="Roboto"/>
              </a:rPr>
              <a:t>hoe de school kan verduurzamen.</a:t>
            </a:r>
            <a:endParaRPr sz="2700">
              <a:latin typeface="Roboto"/>
              <a:ea typeface="Roboto"/>
              <a:cs typeface="Roboto"/>
              <a:sym typeface="Roboto"/>
            </a:endParaRPr>
          </a:p>
        </p:txBody>
      </p:sp>
      <p:sp>
        <p:nvSpPr>
          <p:cNvPr id="352" name="Google Shape;352;p45"/>
          <p:cNvSpPr txBox="1">
            <a:spLocks noGrp="1"/>
          </p:cNvSpPr>
          <p:nvPr>
            <p:ph type="body" idx="2"/>
          </p:nvPr>
        </p:nvSpPr>
        <p:spPr>
          <a:xfrm>
            <a:off x="141650" y="247250"/>
            <a:ext cx="3487500" cy="622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000" b="1">
                <a:solidFill>
                  <a:srgbClr val="FFFFFF"/>
                </a:solidFill>
                <a:highlight>
                  <a:srgbClr val="66CC00"/>
                </a:highlight>
                <a:latin typeface="Roboto"/>
                <a:ea typeface="Roboto"/>
                <a:cs typeface="Roboto"/>
                <a:sym typeface="Roboto"/>
              </a:rPr>
              <a:t>Een paar ideeën...</a:t>
            </a:r>
            <a:endParaRPr sz="2300">
              <a:solidFill>
                <a:srgbClr val="FFFFFF"/>
              </a:solidFill>
              <a:highlight>
                <a:srgbClr val="66CC00"/>
              </a:highlight>
              <a:latin typeface="Alfa Slab One"/>
              <a:ea typeface="Alfa Slab One"/>
              <a:cs typeface="Alfa Slab One"/>
              <a:sym typeface="Alfa Slab On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46"/>
          <p:cNvPicPr preferRelativeResize="0"/>
          <p:nvPr/>
        </p:nvPicPr>
        <p:blipFill rotWithShape="1">
          <a:blip r:embed="rId3">
            <a:alphaModFix/>
          </a:blip>
          <a:srcRect t="9397" b="6242"/>
          <a:stretch/>
        </p:blipFill>
        <p:spPr>
          <a:xfrm>
            <a:off x="0" y="0"/>
            <a:ext cx="9144000" cy="5143499"/>
          </a:xfrm>
          <a:prstGeom prst="rect">
            <a:avLst/>
          </a:prstGeom>
          <a:noFill/>
          <a:ln>
            <a:noFill/>
          </a:ln>
        </p:spPr>
      </p:pic>
      <p:sp>
        <p:nvSpPr>
          <p:cNvPr id="358" name="Google Shape;358;p46"/>
          <p:cNvSpPr txBox="1">
            <a:spLocks noGrp="1"/>
          </p:cNvSpPr>
          <p:nvPr>
            <p:ph type="body" idx="1"/>
          </p:nvPr>
        </p:nvSpPr>
        <p:spPr>
          <a:xfrm>
            <a:off x="230925" y="1342800"/>
            <a:ext cx="6199200" cy="850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1000"/>
              </a:spcAft>
              <a:buNone/>
            </a:pPr>
            <a:r>
              <a:rPr lang="en-GB" sz="2000" b="1">
                <a:solidFill>
                  <a:srgbClr val="000000"/>
                </a:solidFill>
                <a:latin typeface="Roboto"/>
                <a:ea typeface="Roboto"/>
                <a:cs typeface="Roboto"/>
                <a:sym typeface="Roboto"/>
              </a:rPr>
              <a:t>Vertel over wat je hebt geleerd </a:t>
            </a:r>
            <a:r>
              <a:rPr lang="en-GB" sz="2000">
                <a:latin typeface="Roboto"/>
                <a:ea typeface="Roboto"/>
                <a:cs typeface="Roboto"/>
                <a:sym typeface="Roboto"/>
              </a:rPr>
              <a:t>aan familie, vrienden en klasgenoten. Of geef een spreekbeurt.</a:t>
            </a:r>
            <a:endParaRPr sz="2700">
              <a:latin typeface="Roboto"/>
              <a:ea typeface="Roboto"/>
              <a:cs typeface="Roboto"/>
              <a:sym typeface="Roboto"/>
            </a:endParaRPr>
          </a:p>
        </p:txBody>
      </p:sp>
      <p:sp>
        <p:nvSpPr>
          <p:cNvPr id="359" name="Google Shape;359;p46"/>
          <p:cNvSpPr txBox="1">
            <a:spLocks noGrp="1"/>
          </p:cNvSpPr>
          <p:nvPr>
            <p:ph type="body" idx="2"/>
          </p:nvPr>
        </p:nvSpPr>
        <p:spPr>
          <a:xfrm>
            <a:off x="141650" y="247250"/>
            <a:ext cx="3487500" cy="622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000" b="1">
                <a:solidFill>
                  <a:srgbClr val="FFFFFF"/>
                </a:solidFill>
                <a:highlight>
                  <a:srgbClr val="66CC00"/>
                </a:highlight>
                <a:latin typeface="Roboto"/>
                <a:ea typeface="Roboto"/>
                <a:cs typeface="Roboto"/>
                <a:sym typeface="Roboto"/>
              </a:rPr>
              <a:t>Een paar ideeën...</a:t>
            </a:r>
            <a:endParaRPr sz="2300">
              <a:solidFill>
                <a:srgbClr val="FFFFFF"/>
              </a:solidFill>
              <a:highlight>
                <a:srgbClr val="66CC00"/>
              </a:highlight>
              <a:latin typeface="Alfa Slab One"/>
              <a:ea typeface="Alfa Slab One"/>
              <a:cs typeface="Alfa Slab One"/>
              <a:sym typeface="Alfa Slab One"/>
            </a:endParaRPr>
          </a:p>
        </p:txBody>
      </p:sp>
      <p:sp>
        <p:nvSpPr>
          <p:cNvPr id="360" name="Google Shape;360;p46"/>
          <p:cNvSpPr txBox="1">
            <a:spLocks noGrp="1"/>
          </p:cNvSpPr>
          <p:nvPr>
            <p:ph type="body" idx="1"/>
          </p:nvPr>
        </p:nvSpPr>
        <p:spPr>
          <a:xfrm>
            <a:off x="230925" y="3043200"/>
            <a:ext cx="6199200" cy="1447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1000"/>
              </a:spcAft>
              <a:buNone/>
            </a:pPr>
            <a:r>
              <a:rPr lang="en-GB" sz="2000">
                <a:latin typeface="Roboto"/>
                <a:ea typeface="Roboto"/>
                <a:cs typeface="Roboto"/>
                <a:sym typeface="Roboto"/>
              </a:rPr>
              <a:t>Laat je stem horen! </a:t>
            </a:r>
            <a:r>
              <a:rPr lang="en-GB" sz="2000" b="1">
                <a:solidFill>
                  <a:srgbClr val="000000"/>
                </a:solidFill>
                <a:latin typeface="Roboto"/>
                <a:ea typeface="Roboto"/>
                <a:cs typeface="Roboto"/>
                <a:sym typeface="Roboto"/>
              </a:rPr>
              <a:t>Schrijf een brief aan de gemeente, bedrijven of de overheid.</a:t>
            </a:r>
            <a:r>
              <a:rPr lang="en-GB" sz="2000">
                <a:solidFill>
                  <a:srgbClr val="FFFFFF"/>
                </a:solidFill>
                <a:latin typeface="Roboto"/>
                <a:ea typeface="Roboto"/>
                <a:cs typeface="Roboto"/>
                <a:sym typeface="Roboto"/>
              </a:rPr>
              <a:t> </a:t>
            </a:r>
            <a:r>
              <a:rPr lang="en-GB" sz="2000">
                <a:latin typeface="Roboto"/>
                <a:ea typeface="Roboto"/>
                <a:cs typeface="Roboto"/>
                <a:sym typeface="Roboto"/>
              </a:rPr>
              <a:t>Of kom in actie tijdens een klimaatdemonstratie met je eigen protestbord en neem vrienden en familie mee.</a:t>
            </a:r>
            <a:endParaRPr sz="2700">
              <a:latin typeface="Roboto"/>
              <a:ea typeface="Roboto"/>
              <a:cs typeface="Roboto"/>
              <a:sym typeface="Roboto"/>
            </a:endParaRPr>
          </a:p>
        </p:txBody>
      </p:sp>
      <p:sp>
        <p:nvSpPr>
          <p:cNvPr id="361" name="Google Shape;361;p46"/>
          <p:cNvSpPr txBox="1">
            <a:spLocks noGrp="1"/>
          </p:cNvSpPr>
          <p:nvPr>
            <p:ph type="body" idx="1"/>
          </p:nvPr>
        </p:nvSpPr>
        <p:spPr>
          <a:xfrm>
            <a:off x="230925" y="2193000"/>
            <a:ext cx="6199200" cy="850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1000"/>
              </a:spcAft>
              <a:buNone/>
            </a:pPr>
            <a:r>
              <a:rPr lang="en-GB" sz="2000">
                <a:latin typeface="Roboto"/>
                <a:ea typeface="Roboto"/>
                <a:cs typeface="Roboto"/>
                <a:sym typeface="Roboto"/>
              </a:rPr>
              <a:t>Vraag aan je leerkracht om </a:t>
            </a:r>
            <a:r>
              <a:rPr lang="en-GB" sz="2000" b="1">
                <a:solidFill>
                  <a:srgbClr val="000000"/>
                </a:solidFill>
                <a:latin typeface="Roboto"/>
                <a:ea typeface="Roboto"/>
                <a:cs typeface="Roboto"/>
                <a:sym typeface="Roboto"/>
              </a:rPr>
              <a:t>vaker les te krijgen over duurzaamheid</a:t>
            </a:r>
            <a:r>
              <a:rPr lang="en-GB" sz="2000">
                <a:latin typeface="Roboto"/>
                <a:ea typeface="Roboto"/>
                <a:cs typeface="Roboto"/>
                <a:sym typeface="Roboto"/>
              </a:rPr>
              <a:t>, het klimaat en bosbranden. </a:t>
            </a:r>
            <a:endParaRPr sz="2700">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47"/>
          <p:cNvPicPr preferRelativeResize="0"/>
          <p:nvPr/>
        </p:nvPicPr>
        <p:blipFill rotWithShape="1">
          <a:blip r:embed="rId3">
            <a:alphaModFix/>
          </a:blip>
          <a:srcRect t="9397" b="6242"/>
          <a:stretch/>
        </p:blipFill>
        <p:spPr>
          <a:xfrm>
            <a:off x="0" y="0"/>
            <a:ext cx="9144000" cy="5143499"/>
          </a:xfrm>
          <a:prstGeom prst="rect">
            <a:avLst/>
          </a:prstGeom>
          <a:noFill/>
          <a:ln>
            <a:noFill/>
          </a:ln>
        </p:spPr>
      </p:pic>
      <p:sp>
        <p:nvSpPr>
          <p:cNvPr id="367" name="Google Shape;367;p47"/>
          <p:cNvSpPr txBox="1">
            <a:spLocks noGrp="1"/>
          </p:cNvSpPr>
          <p:nvPr>
            <p:ph type="body" idx="2"/>
          </p:nvPr>
        </p:nvSpPr>
        <p:spPr>
          <a:xfrm>
            <a:off x="387975" y="347225"/>
            <a:ext cx="8756100" cy="111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600" b="1">
                <a:solidFill>
                  <a:srgbClr val="FFFFFF"/>
                </a:solidFill>
                <a:highlight>
                  <a:srgbClr val="66CC00"/>
                </a:highlight>
                <a:latin typeface="Roboto"/>
                <a:ea typeface="Roboto"/>
                <a:cs typeface="Roboto"/>
                <a:sym typeface="Roboto"/>
              </a:rPr>
              <a:t>SAMEN tegen bosbranden! </a:t>
            </a:r>
            <a:r>
              <a:rPr lang="en-GB" sz="4600" b="1">
                <a:solidFill>
                  <a:schemeClr val="lt1"/>
                </a:solidFill>
                <a:highlight>
                  <a:srgbClr val="66CC00"/>
                </a:highlight>
                <a:latin typeface="Roboto"/>
                <a:ea typeface="Roboto"/>
                <a:cs typeface="Roboto"/>
                <a:sym typeface="Roboto"/>
              </a:rPr>
              <a:t>💚</a:t>
            </a:r>
            <a:r>
              <a:rPr lang="en-GB" sz="4700" b="1">
                <a:solidFill>
                  <a:srgbClr val="FFFFFF"/>
                </a:solidFill>
                <a:highlight>
                  <a:srgbClr val="66CC00"/>
                </a:highlight>
                <a:latin typeface="Roboto"/>
                <a:ea typeface="Roboto"/>
                <a:cs typeface="Roboto"/>
                <a:sym typeface="Roboto"/>
              </a:rPr>
              <a:t>  </a:t>
            </a:r>
            <a:endParaRPr sz="4700" b="1">
              <a:solidFill>
                <a:srgbClr val="FFFFFF"/>
              </a:solidFill>
              <a:highlight>
                <a:srgbClr val="66CC00"/>
              </a:highlight>
              <a:latin typeface="Roboto"/>
              <a:ea typeface="Roboto"/>
              <a:cs typeface="Roboto"/>
              <a:sym typeface="Roboto"/>
            </a:endParaRPr>
          </a:p>
          <a:p>
            <a:pPr marL="0" lvl="0" indent="0" algn="l" rtl="0">
              <a:spcBef>
                <a:spcPts val="1600"/>
              </a:spcBef>
              <a:spcAft>
                <a:spcPts val="0"/>
              </a:spcAft>
              <a:buNone/>
            </a:pPr>
            <a:endParaRPr sz="3000" b="1">
              <a:solidFill>
                <a:srgbClr val="FFFFFF"/>
              </a:solidFill>
              <a:highlight>
                <a:srgbClr val="66CC00"/>
              </a:highlight>
              <a:latin typeface="Roboto"/>
              <a:ea typeface="Roboto"/>
              <a:cs typeface="Roboto"/>
              <a:sym typeface="Roboto"/>
            </a:endParaRPr>
          </a:p>
          <a:p>
            <a:pPr marL="0" lvl="0" indent="0" algn="l" rtl="0">
              <a:spcBef>
                <a:spcPts val="1600"/>
              </a:spcBef>
              <a:spcAft>
                <a:spcPts val="0"/>
              </a:spcAft>
              <a:buNone/>
            </a:pPr>
            <a:endParaRPr sz="3000" b="1">
              <a:solidFill>
                <a:srgbClr val="FFFFFF"/>
              </a:solidFill>
              <a:highlight>
                <a:srgbClr val="66CC00"/>
              </a:highlight>
              <a:latin typeface="Roboto"/>
              <a:ea typeface="Roboto"/>
              <a:cs typeface="Roboto"/>
              <a:sym typeface="Roboto"/>
            </a:endParaRPr>
          </a:p>
          <a:p>
            <a:pPr marL="0" lvl="0" indent="0" algn="l" rtl="0">
              <a:spcBef>
                <a:spcPts val="1600"/>
              </a:spcBef>
              <a:spcAft>
                <a:spcPts val="1600"/>
              </a:spcAft>
              <a:buNone/>
            </a:pPr>
            <a:endParaRPr sz="2300">
              <a:solidFill>
                <a:srgbClr val="FFFFFF"/>
              </a:solidFill>
              <a:highlight>
                <a:srgbClr val="66CC00"/>
              </a:highlight>
              <a:latin typeface="Alfa Slab One"/>
              <a:ea typeface="Alfa Slab One"/>
              <a:cs typeface="Alfa Slab One"/>
              <a:sym typeface="Alfa Slab One"/>
            </a:endParaRPr>
          </a:p>
        </p:txBody>
      </p:sp>
      <p:sp>
        <p:nvSpPr>
          <p:cNvPr id="368" name="Google Shape;368;p47"/>
          <p:cNvSpPr txBox="1">
            <a:spLocks noGrp="1"/>
          </p:cNvSpPr>
          <p:nvPr>
            <p:ph type="body" idx="2"/>
          </p:nvPr>
        </p:nvSpPr>
        <p:spPr>
          <a:xfrm>
            <a:off x="387975" y="4271000"/>
            <a:ext cx="85089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000" b="1">
                <a:solidFill>
                  <a:schemeClr val="lt1"/>
                </a:solidFill>
                <a:highlight>
                  <a:srgbClr val="F3593C"/>
                </a:highlight>
                <a:latin typeface="Roboto"/>
                <a:ea typeface="Roboto"/>
                <a:cs typeface="Roboto"/>
                <a:sym typeface="Roboto"/>
              </a:rPr>
              <a:t>Je bent nooit te jong om het verschil te maken.</a:t>
            </a:r>
            <a:endParaRPr sz="3000" b="1">
              <a:solidFill>
                <a:srgbClr val="FFFFFF"/>
              </a:solidFill>
              <a:highlight>
                <a:srgbClr val="F3593C"/>
              </a:highlight>
              <a:latin typeface="Roboto"/>
              <a:ea typeface="Roboto"/>
              <a:cs typeface="Roboto"/>
              <a:sym typeface="Roboto"/>
            </a:endParaRPr>
          </a:p>
          <a:p>
            <a:pPr marL="0" lvl="0" indent="0" algn="l" rtl="0">
              <a:spcBef>
                <a:spcPts val="1600"/>
              </a:spcBef>
              <a:spcAft>
                <a:spcPts val="0"/>
              </a:spcAft>
              <a:buNone/>
            </a:pPr>
            <a:endParaRPr sz="3000" b="1">
              <a:solidFill>
                <a:srgbClr val="FFFFFF"/>
              </a:solidFill>
              <a:highlight>
                <a:srgbClr val="66CC00"/>
              </a:highlight>
              <a:latin typeface="Roboto"/>
              <a:ea typeface="Roboto"/>
              <a:cs typeface="Roboto"/>
              <a:sym typeface="Roboto"/>
            </a:endParaRPr>
          </a:p>
          <a:p>
            <a:pPr marL="0" lvl="0" indent="0" algn="l" rtl="0">
              <a:spcBef>
                <a:spcPts val="1600"/>
              </a:spcBef>
              <a:spcAft>
                <a:spcPts val="0"/>
              </a:spcAft>
              <a:buNone/>
            </a:pPr>
            <a:endParaRPr sz="3000" b="1">
              <a:solidFill>
                <a:srgbClr val="FFFFFF"/>
              </a:solidFill>
              <a:highlight>
                <a:srgbClr val="66CC00"/>
              </a:highlight>
              <a:latin typeface="Roboto"/>
              <a:ea typeface="Roboto"/>
              <a:cs typeface="Roboto"/>
              <a:sym typeface="Roboto"/>
            </a:endParaRPr>
          </a:p>
          <a:p>
            <a:pPr marL="0" lvl="0" indent="0" algn="l" rtl="0">
              <a:spcBef>
                <a:spcPts val="1600"/>
              </a:spcBef>
              <a:spcAft>
                <a:spcPts val="1600"/>
              </a:spcAft>
              <a:buNone/>
            </a:pPr>
            <a:endParaRPr sz="2300">
              <a:solidFill>
                <a:srgbClr val="FFFFFF"/>
              </a:solidFill>
              <a:highlight>
                <a:srgbClr val="66CC00"/>
              </a:highlight>
              <a:latin typeface="Alfa Slab One"/>
              <a:ea typeface="Alfa Slab One"/>
              <a:cs typeface="Alfa Slab One"/>
              <a:sym typeface="Alfa Slab One"/>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48"/>
          <p:cNvPicPr preferRelativeResize="0"/>
          <p:nvPr/>
        </p:nvPicPr>
        <p:blipFill rotWithShape="1">
          <a:blip r:embed="rId3">
            <a:alphaModFix/>
          </a:blip>
          <a:srcRect t="6673" b="8952"/>
          <a:stretch/>
        </p:blipFill>
        <p:spPr>
          <a:xfrm>
            <a:off x="0" y="0"/>
            <a:ext cx="9144000" cy="5143500"/>
          </a:xfrm>
          <a:prstGeom prst="rect">
            <a:avLst/>
          </a:prstGeom>
          <a:noFill/>
          <a:ln>
            <a:noFill/>
          </a:ln>
        </p:spPr>
      </p:pic>
      <p:sp>
        <p:nvSpPr>
          <p:cNvPr id="374" name="Google Shape;374;p48"/>
          <p:cNvSpPr txBox="1">
            <a:spLocks noGrp="1"/>
          </p:cNvSpPr>
          <p:nvPr>
            <p:ph type="title"/>
          </p:nvPr>
        </p:nvSpPr>
        <p:spPr>
          <a:xfrm>
            <a:off x="717800" y="2923125"/>
            <a:ext cx="8010300" cy="2115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sz="6000" b="1">
              <a:solidFill>
                <a:srgbClr val="FFFFFF"/>
              </a:solidFill>
              <a:latin typeface="Roboto"/>
              <a:ea typeface="Roboto"/>
              <a:cs typeface="Roboto"/>
              <a:sym typeface="Roboto"/>
            </a:endParaRPr>
          </a:p>
          <a:p>
            <a:pPr marL="0" lvl="0" indent="0" algn="r" rtl="0">
              <a:spcBef>
                <a:spcPts val="0"/>
              </a:spcBef>
              <a:spcAft>
                <a:spcPts val="0"/>
              </a:spcAft>
              <a:buNone/>
            </a:pPr>
            <a:r>
              <a:rPr lang="en-GB" sz="6000" b="1">
                <a:solidFill>
                  <a:srgbClr val="FFFFFF"/>
                </a:solidFill>
                <a:latin typeface="Roboto"/>
                <a:ea typeface="Roboto"/>
                <a:cs typeface="Roboto"/>
                <a:sym typeface="Roboto"/>
              </a:rPr>
              <a:t>AAN DE SLAG!</a:t>
            </a:r>
            <a:endParaRPr sz="6000" b="1">
              <a:solidFill>
                <a:srgbClr val="FFFFFF"/>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49"/>
          <p:cNvPicPr preferRelativeResize="0"/>
          <p:nvPr/>
        </p:nvPicPr>
        <p:blipFill rotWithShape="1">
          <a:blip r:embed="rId3">
            <a:alphaModFix/>
          </a:blip>
          <a:srcRect t="6673" b="8952"/>
          <a:stretch/>
        </p:blipFill>
        <p:spPr>
          <a:xfrm>
            <a:off x="0" y="0"/>
            <a:ext cx="9144000" cy="5143500"/>
          </a:xfrm>
          <a:prstGeom prst="rect">
            <a:avLst/>
          </a:prstGeom>
          <a:noFill/>
          <a:ln>
            <a:noFill/>
          </a:ln>
        </p:spPr>
      </p:pic>
      <p:sp>
        <p:nvSpPr>
          <p:cNvPr id="380" name="Google Shape;380;p49"/>
          <p:cNvSpPr txBox="1">
            <a:spLocks noGrp="1"/>
          </p:cNvSpPr>
          <p:nvPr>
            <p:ph type="title"/>
          </p:nvPr>
        </p:nvSpPr>
        <p:spPr>
          <a:xfrm>
            <a:off x="142250" y="4352400"/>
            <a:ext cx="8741100" cy="79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200" b="1">
                <a:solidFill>
                  <a:srgbClr val="FFFFFF"/>
                </a:solidFill>
                <a:highlight>
                  <a:srgbClr val="66CC00"/>
                </a:highlight>
                <a:latin typeface="Roboto"/>
                <a:ea typeface="Roboto"/>
                <a:cs typeface="Roboto"/>
                <a:sym typeface="Roboto"/>
              </a:rPr>
              <a:t>Sponsoractie ‘Samen tegen bosbranden’ </a:t>
            </a:r>
            <a:endParaRPr sz="3200" b="1">
              <a:solidFill>
                <a:srgbClr val="FFFFFF"/>
              </a:solidFill>
              <a:highlight>
                <a:srgbClr val="66CC00"/>
              </a:highlight>
              <a:latin typeface="Roboto"/>
              <a:ea typeface="Roboto"/>
              <a:cs typeface="Roboto"/>
              <a:sym typeface="Roboto"/>
            </a:endParaRPr>
          </a:p>
          <a:p>
            <a:pPr marL="0" lvl="0" indent="0" algn="ctr" rtl="0">
              <a:spcBef>
                <a:spcPts val="0"/>
              </a:spcBef>
              <a:spcAft>
                <a:spcPts val="0"/>
              </a:spcAft>
              <a:buNone/>
            </a:pPr>
            <a:endParaRPr sz="3200" b="1">
              <a:solidFill>
                <a:srgbClr val="FFFFFF"/>
              </a:solidFill>
              <a:highlight>
                <a:srgbClr val="66CC00"/>
              </a:highlight>
              <a:latin typeface="Roboto"/>
              <a:ea typeface="Roboto"/>
              <a:cs typeface="Roboto"/>
              <a:sym typeface="Roboto"/>
            </a:endParaRPr>
          </a:p>
          <a:p>
            <a:pPr marL="0" lvl="0" indent="0" algn="ctr" rtl="0">
              <a:spcBef>
                <a:spcPts val="0"/>
              </a:spcBef>
              <a:spcAft>
                <a:spcPts val="1000"/>
              </a:spcAft>
              <a:buNone/>
            </a:pPr>
            <a:endParaRPr sz="2500">
              <a:solidFill>
                <a:schemeClr val="dk2"/>
              </a:solidFill>
              <a:highlight>
                <a:srgbClr val="FFFFFF"/>
              </a:highlight>
              <a:latin typeface="Roboto"/>
              <a:ea typeface="Roboto"/>
              <a:cs typeface="Roboto"/>
              <a:sym typeface="Roboto"/>
            </a:endParaRPr>
          </a:p>
        </p:txBody>
      </p:sp>
      <p:pic>
        <p:nvPicPr>
          <p:cNvPr id="381" name="Google Shape;381;p49"/>
          <p:cNvPicPr preferRelativeResize="0"/>
          <p:nvPr/>
        </p:nvPicPr>
        <p:blipFill>
          <a:blip r:embed="rId4">
            <a:alphaModFix/>
          </a:blip>
          <a:stretch>
            <a:fillRect/>
          </a:stretch>
        </p:blipFill>
        <p:spPr>
          <a:xfrm>
            <a:off x="2312150" y="184250"/>
            <a:ext cx="4401298" cy="416815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50"/>
          <p:cNvPicPr preferRelativeResize="0"/>
          <p:nvPr/>
        </p:nvPicPr>
        <p:blipFill rotWithShape="1">
          <a:blip r:embed="rId3">
            <a:alphaModFix/>
          </a:blip>
          <a:srcRect t="6673" b="8952"/>
          <a:stretch/>
        </p:blipFill>
        <p:spPr>
          <a:xfrm>
            <a:off x="0" y="0"/>
            <a:ext cx="9144000" cy="5143500"/>
          </a:xfrm>
          <a:prstGeom prst="rect">
            <a:avLst/>
          </a:prstGeom>
          <a:noFill/>
          <a:ln>
            <a:noFill/>
          </a:ln>
        </p:spPr>
      </p:pic>
      <p:sp>
        <p:nvSpPr>
          <p:cNvPr id="387" name="Google Shape;387;p50"/>
          <p:cNvSpPr txBox="1">
            <a:spLocks noGrp="1"/>
          </p:cNvSpPr>
          <p:nvPr>
            <p:ph type="title"/>
          </p:nvPr>
        </p:nvSpPr>
        <p:spPr>
          <a:xfrm>
            <a:off x="385675" y="503375"/>
            <a:ext cx="8527500" cy="79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highlight>
                  <a:srgbClr val="66CC00"/>
                </a:highlight>
                <a:latin typeface="Roboto"/>
                <a:ea typeface="Roboto"/>
                <a:cs typeface="Roboto"/>
                <a:sym typeface="Roboto"/>
              </a:rPr>
              <a:t>Stappen tot een geslaagde sponsoractie</a:t>
            </a:r>
            <a:r>
              <a:rPr lang="en-GB" b="1" i="1">
                <a:solidFill>
                  <a:srgbClr val="FFFFFF"/>
                </a:solidFill>
                <a:highlight>
                  <a:srgbClr val="66CC00"/>
                </a:highlight>
                <a:latin typeface="Roboto"/>
                <a:ea typeface="Roboto"/>
                <a:cs typeface="Roboto"/>
                <a:sym typeface="Roboto"/>
              </a:rPr>
              <a:t> </a:t>
            </a:r>
            <a:endParaRPr b="1" i="1">
              <a:solidFill>
                <a:srgbClr val="FFFFFF"/>
              </a:solidFill>
              <a:highlight>
                <a:srgbClr val="66CC00"/>
              </a:highlight>
              <a:latin typeface="Roboto"/>
              <a:ea typeface="Roboto"/>
              <a:cs typeface="Roboto"/>
              <a:sym typeface="Roboto"/>
            </a:endParaRPr>
          </a:p>
          <a:p>
            <a:pPr marL="0" lvl="0" indent="0" algn="l" rtl="0">
              <a:spcBef>
                <a:spcPts val="0"/>
              </a:spcBef>
              <a:spcAft>
                <a:spcPts val="0"/>
              </a:spcAft>
              <a:buNone/>
            </a:pPr>
            <a:endParaRPr sz="3200" b="1">
              <a:solidFill>
                <a:srgbClr val="FFFFFF"/>
              </a:solidFill>
              <a:highlight>
                <a:srgbClr val="66CC00"/>
              </a:highlight>
              <a:latin typeface="Roboto"/>
              <a:ea typeface="Roboto"/>
              <a:cs typeface="Roboto"/>
              <a:sym typeface="Roboto"/>
            </a:endParaRPr>
          </a:p>
          <a:p>
            <a:pPr marL="0" lvl="0" indent="0" algn="l" rtl="0">
              <a:spcBef>
                <a:spcPts val="0"/>
              </a:spcBef>
              <a:spcAft>
                <a:spcPts val="1000"/>
              </a:spcAft>
              <a:buNone/>
            </a:pPr>
            <a:endParaRPr sz="2500">
              <a:solidFill>
                <a:schemeClr val="dk2"/>
              </a:solidFill>
              <a:highlight>
                <a:srgbClr val="FFFFFF"/>
              </a:highlight>
              <a:latin typeface="Roboto"/>
              <a:ea typeface="Roboto"/>
              <a:cs typeface="Roboto"/>
              <a:sym typeface="Roboto"/>
            </a:endParaRPr>
          </a:p>
        </p:txBody>
      </p:sp>
      <p:sp>
        <p:nvSpPr>
          <p:cNvPr id="388" name="Google Shape;388;p50"/>
          <p:cNvSpPr txBox="1">
            <a:spLocks noGrp="1"/>
          </p:cNvSpPr>
          <p:nvPr>
            <p:ph type="body" idx="1"/>
          </p:nvPr>
        </p:nvSpPr>
        <p:spPr>
          <a:xfrm>
            <a:off x="473125" y="1710625"/>
            <a:ext cx="7298400" cy="25488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latin typeface="Roboto"/>
                <a:ea typeface="Roboto"/>
                <a:cs typeface="Roboto"/>
                <a:sym typeface="Roboto"/>
              </a:rPr>
              <a:t>✅	Leer meer over het bosbrandenprobleem </a:t>
            </a:r>
            <a:endParaRPr sz="2000">
              <a:latin typeface="Roboto"/>
              <a:ea typeface="Roboto"/>
              <a:cs typeface="Roboto"/>
              <a:sym typeface="Roboto"/>
            </a:endParaRPr>
          </a:p>
          <a:p>
            <a:pPr marL="450000" lvl="0" indent="-450000" algn="l" rtl="0">
              <a:spcBef>
                <a:spcPts val="1400"/>
              </a:spcBef>
              <a:spcAft>
                <a:spcPts val="0"/>
              </a:spcAft>
              <a:buNone/>
            </a:pPr>
            <a:r>
              <a:rPr lang="en-GB" sz="2200" b="1">
                <a:solidFill>
                  <a:srgbClr val="000000"/>
                </a:solidFill>
                <a:latin typeface="Roboto"/>
                <a:ea typeface="Roboto"/>
                <a:cs typeface="Roboto"/>
                <a:sym typeface="Roboto"/>
              </a:rPr>
              <a:t> ❒</a:t>
            </a:r>
            <a:r>
              <a:rPr lang="en-GB" sz="2000" b="1">
                <a:solidFill>
                  <a:srgbClr val="000000"/>
                </a:solidFill>
                <a:latin typeface="Roboto"/>
                <a:ea typeface="Roboto"/>
                <a:cs typeface="Roboto"/>
                <a:sym typeface="Roboto"/>
              </a:rPr>
              <a:t>	</a:t>
            </a:r>
            <a:r>
              <a:rPr lang="en-GB" sz="2000" b="1">
                <a:solidFill>
                  <a:srgbClr val="000000"/>
                </a:solidFill>
                <a:highlight>
                  <a:schemeClr val="lt2"/>
                </a:highlight>
                <a:latin typeface="Roboto"/>
                <a:ea typeface="Roboto"/>
                <a:cs typeface="Roboto"/>
                <a:sym typeface="Roboto"/>
              </a:rPr>
              <a:t>Informeer jullie school en buurt over de sponsoractie en het bosbrandenprobleem </a:t>
            </a:r>
            <a:r>
              <a:rPr lang="en-GB" sz="2000">
                <a:solidFill>
                  <a:srgbClr val="000000"/>
                </a:solidFill>
                <a:highlight>
                  <a:schemeClr val="lt2"/>
                </a:highlight>
                <a:latin typeface="Roboto"/>
                <a:ea typeface="Roboto"/>
                <a:cs typeface="Roboto"/>
                <a:sym typeface="Roboto"/>
              </a:rPr>
              <a:t>(dat zie je op de volgende slide!)</a:t>
            </a:r>
            <a:r>
              <a:rPr lang="en-GB" sz="2000">
                <a:solidFill>
                  <a:srgbClr val="FFFFFF"/>
                </a:solidFill>
                <a:highlight>
                  <a:srgbClr val="66CC00"/>
                </a:highlight>
                <a:latin typeface="Roboto"/>
                <a:ea typeface="Roboto"/>
                <a:cs typeface="Roboto"/>
                <a:sym typeface="Roboto"/>
              </a:rPr>
              <a:t> </a:t>
            </a:r>
            <a:endParaRPr sz="2000">
              <a:latin typeface="Roboto"/>
              <a:ea typeface="Roboto"/>
              <a:cs typeface="Roboto"/>
              <a:sym typeface="Roboto"/>
            </a:endParaRPr>
          </a:p>
          <a:p>
            <a:pPr marL="450000" lvl="0" indent="-450000" algn="l" rtl="0">
              <a:spcBef>
                <a:spcPts val="1400"/>
              </a:spcBef>
              <a:spcAft>
                <a:spcPts val="0"/>
              </a:spcAft>
              <a:buNone/>
            </a:pPr>
            <a:r>
              <a:rPr lang="en-GB" sz="2000" b="1">
                <a:solidFill>
                  <a:srgbClr val="000000"/>
                </a:solidFill>
                <a:latin typeface="Roboto"/>
                <a:ea typeface="Roboto"/>
                <a:cs typeface="Roboto"/>
                <a:sym typeface="Roboto"/>
              </a:rPr>
              <a:t> ❒ 	</a:t>
            </a:r>
            <a:r>
              <a:rPr lang="en-GB" sz="2000">
                <a:latin typeface="Roboto"/>
                <a:ea typeface="Roboto"/>
                <a:cs typeface="Roboto"/>
                <a:sym typeface="Roboto"/>
              </a:rPr>
              <a:t>Vraag familie, vrienden en buren om jou te sponsoren</a:t>
            </a:r>
            <a:endParaRPr sz="2000">
              <a:latin typeface="Roboto"/>
              <a:ea typeface="Roboto"/>
              <a:cs typeface="Roboto"/>
              <a:sym typeface="Roboto"/>
            </a:endParaRPr>
          </a:p>
          <a:p>
            <a:pPr marL="0" lvl="0" indent="0" algn="l" rtl="0">
              <a:spcBef>
                <a:spcPts val="1400"/>
              </a:spcBef>
              <a:spcAft>
                <a:spcPts val="1400"/>
              </a:spcAft>
              <a:buNone/>
            </a:pPr>
            <a:r>
              <a:rPr lang="en-GB" sz="2000" b="1">
                <a:solidFill>
                  <a:srgbClr val="000000"/>
                </a:solidFill>
                <a:latin typeface="Roboto"/>
                <a:ea typeface="Roboto"/>
                <a:cs typeface="Roboto"/>
                <a:sym typeface="Roboto"/>
              </a:rPr>
              <a:t> ❒ 	</a:t>
            </a:r>
            <a:r>
              <a:rPr lang="en-GB" sz="2000">
                <a:latin typeface="Roboto"/>
                <a:ea typeface="Roboto"/>
                <a:cs typeface="Roboto"/>
                <a:sym typeface="Roboto"/>
              </a:rPr>
              <a:t>Maak een groot succes van de sponsoractie!</a:t>
            </a:r>
            <a:endParaRPr sz="2700">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4" name="Google Shape;394;p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95" name="Google Shape;395;p51"/>
          <p:cNvPicPr preferRelativeResize="0"/>
          <p:nvPr/>
        </p:nvPicPr>
        <p:blipFill rotWithShape="1">
          <a:blip r:embed="rId3">
            <a:alphaModFix/>
          </a:blip>
          <a:srcRect t="6673" b="8952"/>
          <a:stretch/>
        </p:blipFill>
        <p:spPr>
          <a:xfrm>
            <a:off x="0" y="0"/>
            <a:ext cx="9144000" cy="5143500"/>
          </a:xfrm>
          <a:prstGeom prst="rect">
            <a:avLst/>
          </a:prstGeom>
          <a:noFill/>
          <a:ln>
            <a:noFill/>
          </a:ln>
        </p:spPr>
      </p:pic>
      <p:pic>
        <p:nvPicPr>
          <p:cNvPr id="396" name="Google Shape;396;p51"/>
          <p:cNvPicPr preferRelativeResize="0"/>
          <p:nvPr/>
        </p:nvPicPr>
        <p:blipFill rotWithShape="1">
          <a:blip r:embed="rId4">
            <a:alphaModFix/>
          </a:blip>
          <a:srcRect l="40836" t="8655" r="3474" b="23721"/>
          <a:stretch/>
        </p:blipFill>
        <p:spPr>
          <a:xfrm>
            <a:off x="3497075" y="604500"/>
            <a:ext cx="1674600" cy="1520100"/>
          </a:xfrm>
          <a:prstGeom prst="ellipse">
            <a:avLst/>
          </a:prstGeom>
          <a:noFill/>
          <a:ln w="76200" cap="flat" cmpd="sng">
            <a:solidFill>
              <a:schemeClr val="dk2"/>
            </a:solidFill>
            <a:prstDash val="solid"/>
            <a:round/>
            <a:headEnd type="none" w="sm" len="sm"/>
            <a:tailEnd type="none" w="sm" len="sm"/>
          </a:ln>
        </p:spPr>
      </p:pic>
      <p:sp>
        <p:nvSpPr>
          <p:cNvPr id="397" name="Google Shape;397;p51"/>
          <p:cNvSpPr txBox="1">
            <a:spLocks noGrp="1"/>
          </p:cNvSpPr>
          <p:nvPr>
            <p:ph type="title"/>
          </p:nvPr>
        </p:nvSpPr>
        <p:spPr>
          <a:xfrm rot="-2056">
            <a:off x="3222981" y="1679337"/>
            <a:ext cx="2508000" cy="79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700" b="1">
                <a:solidFill>
                  <a:srgbClr val="FFFFFF"/>
                </a:solidFill>
                <a:highlight>
                  <a:srgbClr val="66CC00"/>
                </a:highlight>
                <a:latin typeface="Roboto"/>
                <a:ea typeface="Roboto"/>
                <a:cs typeface="Roboto"/>
                <a:sym typeface="Roboto"/>
              </a:rPr>
              <a:t>Maak je eigen protestbord</a:t>
            </a:r>
            <a:endParaRPr sz="2000">
              <a:solidFill>
                <a:schemeClr val="dk2"/>
              </a:solidFill>
              <a:highlight>
                <a:srgbClr val="FFFFFF"/>
              </a:highlight>
              <a:latin typeface="Roboto"/>
              <a:ea typeface="Roboto"/>
              <a:cs typeface="Roboto"/>
              <a:sym typeface="Roboto"/>
            </a:endParaRPr>
          </a:p>
        </p:txBody>
      </p:sp>
      <p:pic>
        <p:nvPicPr>
          <p:cNvPr id="398" name="Google Shape;398;p51"/>
          <p:cNvPicPr preferRelativeResize="0"/>
          <p:nvPr/>
        </p:nvPicPr>
        <p:blipFill rotWithShape="1">
          <a:blip r:embed="rId5">
            <a:alphaModFix/>
          </a:blip>
          <a:srcRect l="31749" t="19543" r="4482"/>
          <a:stretch/>
        </p:blipFill>
        <p:spPr>
          <a:xfrm>
            <a:off x="807002" y="604500"/>
            <a:ext cx="1812300" cy="1526400"/>
          </a:xfrm>
          <a:prstGeom prst="ellipse">
            <a:avLst/>
          </a:prstGeom>
          <a:noFill/>
          <a:ln w="76200" cap="flat" cmpd="sng">
            <a:solidFill>
              <a:schemeClr val="dk2"/>
            </a:solidFill>
            <a:prstDash val="solid"/>
            <a:round/>
            <a:headEnd type="none" w="sm" len="sm"/>
            <a:tailEnd type="none" w="sm" len="sm"/>
          </a:ln>
        </p:spPr>
      </p:pic>
      <p:sp>
        <p:nvSpPr>
          <p:cNvPr id="399" name="Google Shape;399;p51"/>
          <p:cNvSpPr txBox="1">
            <a:spLocks noGrp="1"/>
          </p:cNvSpPr>
          <p:nvPr>
            <p:ph type="title"/>
          </p:nvPr>
        </p:nvSpPr>
        <p:spPr>
          <a:xfrm rot="-1840">
            <a:off x="311700" y="1679423"/>
            <a:ext cx="2802900" cy="79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700" b="1">
                <a:solidFill>
                  <a:srgbClr val="FFFFFF"/>
                </a:solidFill>
                <a:highlight>
                  <a:srgbClr val="66CC00"/>
                </a:highlight>
                <a:latin typeface="Roboto"/>
                <a:ea typeface="Roboto"/>
                <a:cs typeface="Roboto"/>
                <a:sym typeface="Roboto"/>
              </a:rPr>
              <a:t>Maak een spandoek</a:t>
            </a:r>
            <a:endParaRPr sz="2000">
              <a:solidFill>
                <a:schemeClr val="dk2"/>
              </a:solidFill>
              <a:highlight>
                <a:srgbClr val="FFFFFF"/>
              </a:highlight>
              <a:latin typeface="Roboto"/>
              <a:ea typeface="Roboto"/>
              <a:cs typeface="Roboto"/>
              <a:sym typeface="Roboto"/>
            </a:endParaRPr>
          </a:p>
        </p:txBody>
      </p:sp>
      <p:pic>
        <p:nvPicPr>
          <p:cNvPr id="400" name="Google Shape;400;p51"/>
          <p:cNvPicPr preferRelativeResize="0"/>
          <p:nvPr/>
        </p:nvPicPr>
        <p:blipFill rotWithShape="1">
          <a:blip r:embed="rId6">
            <a:alphaModFix/>
          </a:blip>
          <a:srcRect l="2134" t="2362" r="29676"/>
          <a:stretch/>
        </p:blipFill>
        <p:spPr>
          <a:xfrm>
            <a:off x="6557975" y="604500"/>
            <a:ext cx="1559100" cy="1520100"/>
          </a:xfrm>
          <a:prstGeom prst="ellipse">
            <a:avLst/>
          </a:prstGeom>
          <a:noFill/>
          <a:ln w="76200" cap="flat" cmpd="sng">
            <a:solidFill>
              <a:schemeClr val="dk2"/>
            </a:solidFill>
            <a:prstDash val="solid"/>
            <a:round/>
            <a:headEnd type="none" w="sm" len="sm"/>
            <a:tailEnd type="none" w="sm" len="sm"/>
          </a:ln>
        </p:spPr>
      </p:pic>
      <p:sp>
        <p:nvSpPr>
          <p:cNvPr id="401" name="Google Shape;401;p51"/>
          <p:cNvSpPr txBox="1">
            <a:spLocks noGrp="1"/>
          </p:cNvSpPr>
          <p:nvPr>
            <p:ph type="title"/>
          </p:nvPr>
        </p:nvSpPr>
        <p:spPr>
          <a:xfrm rot="-1840">
            <a:off x="5924100" y="1679423"/>
            <a:ext cx="2802900" cy="79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700" b="1">
                <a:solidFill>
                  <a:srgbClr val="FFFFFF"/>
                </a:solidFill>
                <a:highlight>
                  <a:srgbClr val="66CC00"/>
                </a:highlight>
                <a:latin typeface="Roboto"/>
                <a:ea typeface="Roboto"/>
                <a:cs typeface="Roboto"/>
                <a:sym typeface="Roboto"/>
              </a:rPr>
              <a:t>Maak een informatieposter</a:t>
            </a:r>
            <a:endParaRPr sz="2000">
              <a:solidFill>
                <a:schemeClr val="dk2"/>
              </a:solidFill>
              <a:highlight>
                <a:srgbClr val="FFFFFF"/>
              </a:highlight>
              <a:latin typeface="Roboto"/>
              <a:ea typeface="Roboto"/>
              <a:cs typeface="Roboto"/>
              <a:sym typeface="Roboto"/>
            </a:endParaRPr>
          </a:p>
        </p:txBody>
      </p:sp>
      <p:pic>
        <p:nvPicPr>
          <p:cNvPr id="402" name="Google Shape;402;p51"/>
          <p:cNvPicPr preferRelativeResize="0"/>
          <p:nvPr/>
        </p:nvPicPr>
        <p:blipFill rotWithShape="1">
          <a:blip r:embed="rId7">
            <a:alphaModFix/>
          </a:blip>
          <a:srcRect l="-7254" t="-4342" r="-7899" b="16608"/>
          <a:stretch/>
        </p:blipFill>
        <p:spPr>
          <a:xfrm>
            <a:off x="2131750" y="2922600"/>
            <a:ext cx="1674600" cy="1540200"/>
          </a:xfrm>
          <a:prstGeom prst="ellipse">
            <a:avLst/>
          </a:prstGeom>
          <a:noFill/>
          <a:ln w="76200" cap="flat" cmpd="sng">
            <a:solidFill>
              <a:schemeClr val="dk2"/>
            </a:solidFill>
            <a:prstDash val="solid"/>
            <a:round/>
            <a:headEnd type="none" w="sm" len="sm"/>
            <a:tailEnd type="none" w="sm" len="sm"/>
          </a:ln>
        </p:spPr>
      </p:pic>
      <p:sp>
        <p:nvSpPr>
          <p:cNvPr id="403" name="Google Shape;403;p51"/>
          <p:cNvSpPr txBox="1">
            <a:spLocks noGrp="1"/>
          </p:cNvSpPr>
          <p:nvPr>
            <p:ph type="title"/>
          </p:nvPr>
        </p:nvSpPr>
        <p:spPr>
          <a:xfrm rot="-1840">
            <a:off x="1567600" y="4037998"/>
            <a:ext cx="2802900" cy="79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700" b="1">
                <a:solidFill>
                  <a:srgbClr val="FFFFFF"/>
                </a:solidFill>
                <a:highlight>
                  <a:srgbClr val="66CC00"/>
                </a:highlight>
                <a:latin typeface="Roboto"/>
                <a:ea typeface="Roboto"/>
                <a:cs typeface="Roboto"/>
                <a:sym typeface="Roboto"/>
              </a:rPr>
              <a:t>Ga posters plakken</a:t>
            </a:r>
            <a:endParaRPr sz="2000">
              <a:solidFill>
                <a:schemeClr val="dk2"/>
              </a:solidFill>
              <a:highlight>
                <a:srgbClr val="FFFFFF"/>
              </a:highlight>
              <a:latin typeface="Roboto"/>
              <a:ea typeface="Roboto"/>
              <a:cs typeface="Roboto"/>
              <a:sym typeface="Roboto"/>
            </a:endParaRPr>
          </a:p>
        </p:txBody>
      </p:sp>
      <p:pic>
        <p:nvPicPr>
          <p:cNvPr id="404" name="Google Shape;404;p51"/>
          <p:cNvPicPr preferRelativeResize="0"/>
          <p:nvPr/>
        </p:nvPicPr>
        <p:blipFill rotWithShape="1">
          <a:blip r:embed="rId8">
            <a:alphaModFix/>
          </a:blip>
          <a:srcRect l="11572" t="1339" r="13811" b="8773"/>
          <a:stretch/>
        </p:blipFill>
        <p:spPr>
          <a:xfrm>
            <a:off x="5132075" y="2922600"/>
            <a:ext cx="1812300" cy="1455600"/>
          </a:xfrm>
          <a:prstGeom prst="ellipse">
            <a:avLst/>
          </a:prstGeom>
          <a:noFill/>
          <a:ln w="76200" cap="flat" cmpd="sng">
            <a:solidFill>
              <a:schemeClr val="dk2"/>
            </a:solidFill>
            <a:prstDash val="solid"/>
            <a:round/>
            <a:headEnd type="none" w="sm" len="sm"/>
            <a:tailEnd type="none" w="sm" len="sm"/>
          </a:ln>
        </p:spPr>
      </p:pic>
      <p:sp>
        <p:nvSpPr>
          <p:cNvPr id="405" name="Google Shape;405;p51"/>
          <p:cNvSpPr txBox="1">
            <a:spLocks noGrp="1"/>
          </p:cNvSpPr>
          <p:nvPr>
            <p:ph type="title"/>
          </p:nvPr>
        </p:nvSpPr>
        <p:spPr>
          <a:xfrm rot="-1876">
            <a:off x="4388675" y="4037993"/>
            <a:ext cx="3299100" cy="79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700" b="1">
                <a:solidFill>
                  <a:srgbClr val="FFFFFF"/>
                </a:solidFill>
                <a:highlight>
                  <a:srgbClr val="66CC00"/>
                </a:highlight>
                <a:latin typeface="Roboto"/>
                <a:ea typeface="Roboto"/>
                <a:cs typeface="Roboto"/>
                <a:sym typeface="Roboto"/>
              </a:rPr>
              <a:t>Neem contact op met lokale media</a:t>
            </a:r>
            <a:endParaRPr sz="2000">
              <a:solidFill>
                <a:schemeClr val="dk2"/>
              </a:solidFill>
              <a:highlight>
                <a:srgbClr val="FFFFFF"/>
              </a:highlight>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6"/>
          <p:cNvPicPr preferRelativeResize="0"/>
          <p:nvPr/>
        </p:nvPicPr>
        <p:blipFill rotWithShape="1">
          <a:blip r:embed="rId3">
            <a:alphaModFix/>
          </a:blip>
          <a:srcRect r="3910"/>
          <a:stretch/>
        </p:blipFill>
        <p:spPr>
          <a:xfrm>
            <a:off x="0" y="0"/>
            <a:ext cx="9144000" cy="5143501"/>
          </a:xfrm>
          <a:prstGeom prst="rect">
            <a:avLst/>
          </a:prstGeom>
          <a:noFill/>
          <a:ln>
            <a:noFill/>
          </a:ln>
        </p:spPr>
      </p:pic>
      <p:sp>
        <p:nvSpPr>
          <p:cNvPr id="78" name="Google Shape;78;p16"/>
          <p:cNvSpPr txBox="1">
            <a:spLocks noGrp="1"/>
          </p:cNvSpPr>
          <p:nvPr>
            <p:ph type="title"/>
          </p:nvPr>
        </p:nvSpPr>
        <p:spPr>
          <a:xfrm>
            <a:off x="284675" y="331175"/>
            <a:ext cx="7778700" cy="16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highlight>
                  <a:srgbClr val="66CC00"/>
                </a:highlight>
                <a:latin typeface="Roboto"/>
                <a:ea typeface="Roboto"/>
                <a:cs typeface="Roboto"/>
                <a:sym typeface="Roboto"/>
              </a:rPr>
              <a:t>Waardoor ontstaan bosbranden?</a:t>
            </a:r>
            <a:endParaRPr b="1">
              <a:solidFill>
                <a:srgbClr val="FFFFFF"/>
              </a:solidFill>
              <a:highlight>
                <a:srgbClr val="66CC00"/>
              </a:highlight>
              <a:latin typeface="Roboto"/>
              <a:ea typeface="Roboto"/>
              <a:cs typeface="Roboto"/>
              <a:sym typeface="Roboto"/>
            </a:endParaRPr>
          </a:p>
          <a:p>
            <a:pPr marL="0" lvl="0" indent="0" algn="l" rtl="0">
              <a:spcBef>
                <a:spcPts val="0"/>
              </a:spcBef>
              <a:spcAft>
                <a:spcPts val="0"/>
              </a:spcAft>
              <a:buNone/>
            </a:pPr>
            <a:endParaRPr b="1">
              <a:solidFill>
                <a:srgbClr val="FFFFFF"/>
              </a:solidFill>
              <a:highlight>
                <a:srgbClr val="66CC00"/>
              </a:highlight>
              <a:latin typeface="Roboto"/>
              <a:ea typeface="Roboto"/>
              <a:cs typeface="Roboto"/>
              <a:sym typeface="Roboto"/>
            </a:endParaRPr>
          </a:p>
          <a:p>
            <a:pPr marL="0" lvl="0" indent="0" algn="l" rtl="0">
              <a:spcBef>
                <a:spcPts val="0"/>
              </a:spcBef>
              <a:spcAft>
                <a:spcPts val="0"/>
              </a:spcAft>
              <a:buNone/>
            </a:pPr>
            <a:r>
              <a:rPr lang="en-GB" b="1">
                <a:solidFill>
                  <a:srgbClr val="FFFFFF"/>
                </a:solidFill>
                <a:highlight>
                  <a:srgbClr val="66CC00"/>
                </a:highlight>
                <a:latin typeface="Roboto"/>
                <a:ea typeface="Roboto"/>
                <a:cs typeface="Roboto"/>
                <a:sym typeface="Roboto"/>
              </a:rPr>
              <a:t>Wat denk jij?</a:t>
            </a:r>
            <a:br>
              <a:rPr lang="en-GB" b="1">
                <a:solidFill>
                  <a:srgbClr val="FFFFFF"/>
                </a:solidFill>
                <a:highlight>
                  <a:srgbClr val="66CC00"/>
                </a:highlight>
                <a:latin typeface="Roboto"/>
                <a:ea typeface="Roboto"/>
                <a:cs typeface="Roboto"/>
                <a:sym typeface="Roboto"/>
              </a:rPr>
            </a:br>
            <a:endParaRPr b="1">
              <a:solidFill>
                <a:srgbClr val="FFFFFF"/>
              </a:solidFill>
              <a:highlight>
                <a:srgbClr val="F3593C"/>
              </a:highlight>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52"/>
          <p:cNvPicPr preferRelativeResize="0"/>
          <p:nvPr/>
        </p:nvPicPr>
        <p:blipFill rotWithShape="1">
          <a:blip r:embed="rId3">
            <a:alphaModFix/>
          </a:blip>
          <a:srcRect t="6673" b="8952"/>
          <a:stretch/>
        </p:blipFill>
        <p:spPr>
          <a:xfrm>
            <a:off x="0" y="0"/>
            <a:ext cx="9144000" cy="5143500"/>
          </a:xfrm>
          <a:prstGeom prst="rect">
            <a:avLst/>
          </a:prstGeom>
          <a:noFill/>
          <a:ln>
            <a:noFill/>
          </a:ln>
        </p:spPr>
      </p:pic>
      <p:sp>
        <p:nvSpPr>
          <p:cNvPr id="411" name="Google Shape;411;p52"/>
          <p:cNvSpPr txBox="1">
            <a:spLocks noGrp="1"/>
          </p:cNvSpPr>
          <p:nvPr>
            <p:ph type="title"/>
          </p:nvPr>
        </p:nvSpPr>
        <p:spPr>
          <a:xfrm>
            <a:off x="723300" y="2768500"/>
            <a:ext cx="8004900" cy="211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sz="6000" b="1">
                <a:solidFill>
                  <a:srgbClr val="FFFFFF"/>
                </a:solidFill>
                <a:latin typeface="Roboto"/>
                <a:ea typeface="Roboto"/>
                <a:cs typeface="Roboto"/>
                <a:sym typeface="Roboto"/>
              </a:rPr>
              <a:t>HEEL VEEL PLEZIER EN SUCCES! 👍</a:t>
            </a:r>
            <a:endParaRPr sz="5500" b="1">
              <a:solidFill>
                <a:srgbClr val="FFFFFF"/>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53"/>
          <p:cNvPicPr preferRelativeResize="0"/>
          <p:nvPr/>
        </p:nvPicPr>
        <p:blipFill rotWithShape="1">
          <a:blip r:embed="rId3">
            <a:alphaModFix/>
          </a:blip>
          <a:srcRect t="11236" b="4403"/>
          <a:stretch/>
        </p:blipFill>
        <p:spPr>
          <a:xfrm>
            <a:off x="0" y="0"/>
            <a:ext cx="9144000" cy="5143499"/>
          </a:xfrm>
          <a:prstGeom prst="rect">
            <a:avLst/>
          </a:prstGeom>
          <a:noFill/>
          <a:ln>
            <a:noFill/>
          </a:ln>
        </p:spPr>
      </p:pic>
      <p:sp>
        <p:nvSpPr>
          <p:cNvPr id="417" name="Google Shape;417;p53"/>
          <p:cNvSpPr txBox="1">
            <a:spLocks noGrp="1"/>
          </p:cNvSpPr>
          <p:nvPr>
            <p:ph type="title"/>
          </p:nvPr>
        </p:nvSpPr>
        <p:spPr>
          <a:xfrm>
            <a:off x="227400" y="2834050"/>
            <a:ext cx="8494800" cy="180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5000" b="1">
                <a:solidFill>
                  <a:srgbClr val="FFFFFF"/>
                </a:solidFill>
                <a:highlight>
                  <a:srgbClr val="66CC00"/>
                </a:highlight>
                <a:latin typeface="Roboto"/>
                <a:ea typeface="Roboto"/>
                <a:cs typeface="Roboto"/>
                <a:sym typeface="Roboto"/>
              </a:rPr>
              <a:t>EXTRA:</a:t>
            </a:r>
            <a:r>
              <a:rPr lang="en-GB" sz="6000" b="1">
                <a:solidFill>
                  <a:srgbClr val="FFFFFF"/>
                </a:solidFill>
                <a:highlight>
                  <a:srgbClr val="66CC00"/>
                </a:highlight>
                <a:latin typeface="Roboto"/>
                <a:ea typeface="Roboto"/>
                <a:cs typeface="Roboto"/>
                <a:sym typeface="Roboto"/>
              </a:rPr>
              <a:t> </a:t>
            </a:r>
            <a:endParaRPr sz="6000" b="1">
              <a:solidFill>
                <a:srgbClr val="FFFFFF"/>
              </a:solidFill>
              <a:highlight>
                <a:srgbClr val="66CC00"/>
              </a:highlight>
              <a:latin typeface="Roboto"/>
              <a:ea typeface="Roboto"/>
              <a:cs typeface="Roboto"/>
              <a:sym typeface="Roboto"/>
            </a:endParaRPr>
          </a:p>
          <a:p>
            <a:pPr marL="0" lvl="0" indent="0" algn="ctr" rtl="0">
              <a:spcBef>
                <a:spcPts val="0"/>
              </a:spcBef>
              <a:spcAft>
                <a:spcPts val="0"/>
              </a:spcAft>
              <a:buNone/>
            </a:pPr>
            <a:r>
              <a:rPr lang="en-GB" b="1">
                <a:solidFill>
                  <a:srgbClr val="FFFFFF"/>
                </a:solidFill>
                <a:highlight>
                  <a:srgbClr val="66CC00"/>
                </a:highlight>
                <a:latin typeface="Roboto"/>
                <a:ea typeface="Roboto"/>
                <a:cs typeface="Roboto"/>
                <a:sym typeface="Roboto"/>
              </a:rPr>
              <a:t>Beleef het Amazone regenwoud in 360°</a:t>
            </a:r>
            <a:endParaRPr b="1">
              <a:solidFill>
                <a:srgbClr val="FFFFFF"/>
              </a:solidFill>
              <a:highlight>
                <a:srgbClr val="66CC00"/>
              </a:highlight>
              <a:latin typeface="Roboto"/>
              <a:ea typeface="Roboto"/>
              <a:cs typeface="Roboto"/>
              <a:sym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21"/>
        <p:cNvGrpSpPr/>
        <p:nvPr/>
      </p:nvGrpSpPr>
      <p:grpSpPr>
        <a:xfrm>
          <a:off x="0" y="0"/>
          <a:ext cx="0" cy="0"/>
          <a:chOff x="0" y="0"/>
          <a:chExt cx="0" cy="0"/>
        </a:xfrm>
      </p:grpSpPr>
      <p:pic>
        <p:nvPicPr>
          <p:cNvPr id="422" name="Google Shape;422;p54" descr="Een virtual reality video van de Tapajos regio in het Amazone regenwoud. &#10;&#10;Bekijk www.greenpeace.nl/lesmateriaal voor lespakketten en videos." title="Het Amazone regenwoud in 360°">
            <a:hlinkClick r:id="rId3"/>
          </p:cNvPr>
          <p:cNvPicPr preferRelativeResize="0"/>
          <p:nvPr/>
        </p:nvPicPr>
        <p:blipFill>
          <a:blip r:embed="rId4">
            <a:alphaModFix/>
          </a:blip>
          <a:stretch>
            <a:fillRect/>
          </a:stretch>
        </p:blipFill>
        <p:spPr>
          <a:xfrm>
            <a:off x="1484113" y="0"/>
            <a:ext cx="6175775" cy="4631825"/>
          </a:xfrm>
          <a:prstGeom prst="rect">
            <a:avLst/>
          </a:prstGeom>
          <a:noFill/>
          <a:ln>
            <a:noFill/>
          </a:ln>
        </p:spPr>
      </p:pic>
      <p:sp>
        <p:nvSpPr>
          <p:cNvPr id="423" name="Google Shape;423;p54"/>
          <p:cNvSpPr txBox="1"/>
          <p:nvPr/>
        </p:nvSpPr>
        <p:spPr>
          <a:xfrm>
            <a:off x="86475" y="4694950"/>
            <a:ext cx="8723400" cy="37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i="1">
                <a:solidFill>
                  <a:srgbClr val="FFFFFF"/>
                </a:solidFill>
                <a:latin typeface="Proxima Nova"/>
                <a:ea typeface="Proxima Nova"/>
                <a:cs typeface="Proxima Nova"/>
                <a:sym typeface="Proxima Nova"/>
              </a:rPr>
              <a:t>Bekijk deze 360° video van het Amazone Regenwoud met een VR-bril of op een groot scherm</a:t>
            </a:r>
            <a:endParaRPr i="1">
              <a:solidFill>
                <a:srgbClr val="FFFFFF"/>
              </a:solidFill>
              <a:latin typeface="Proxima Nova"/>
              <a:ea typeface="Proxima Nova"/>
              <a:cs typeface="Proxima Nova"/>
              <a:sym typeface="Proxima Nov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55"/>
          <p:cNvPicPr preferRelativeResize="0"/>
          <p:nvPr/>
        </p:nvPicPr>
        <p:blipFill rotWithShape="1">
          <a:blip r:embed="rId3">
            <a:alphaModFix/>
          </a:blip>
          <a:srcRect t="22498"/>
          <a:stretch/>
        </p:blipFill>
        <p:spPr>
          <a:xfrm>
            <a:off x="0" y="0"/>
            <a:ext cx="9144000" cy="5143501"/>
          </a:xfrm>
          <a:prstGeom prst="rect">
            <a:avLst/>
          </a:prstGeom>
          <a:noFill/>
          <a:ln>
            <a:noFill/>
          </a:ln>
        </p:spPr>
      </p:pic>
      <p:sp>
        <p:nvSpPr>
          <p:cNvPr id="429" name="Google Shape;429;p55"/>
          <p:cNvSpPr txBox="1">
            <a:spLocks noGrp="1"/>
          </p:cNvSpPr>
          <p:nvPr>
            <p:ph type="title"/>
          </p:nvPr>
        </p:nvSpPr>
        <p:spPr>
          <a:xfrm>
            <a:off x="359450" y="2643950"/>
            <a:ext cx="7426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highlight>
                  <a:srgbClr val="66CC00"/>
                </a:highlight>
                <a:latin typeface="Roboto"/>
                <a:ea typeface="Roboto"/>
                <a:cs typeface="Roboto"/>
                <a:sym typeface="Roboto"/>
              </a:rPr>
              <a:t>Wat vond je van deze les?</a:t>
            </a:r>
            <a:endParaRPr b="1">
              <a:solidFill>
                <a:srgbClr val="FFFFFF"/>
              </a:solidFill>
              <a:highlight>
                <a:srgbClr val="66CC00"/>
              </a:highlight>
              <a:latin typeface="Roboto"/>
              <a:ea typeface="Roboto"/>
              <a:cs typeface="Roboto"/>
              <a:sym typeface="Roboto"/>
            </a:endParaRPr>
          </a:p>
        </p:txBody>
      </p:sp>
      <p:sp>
        <p:nvSpPr>
          <p:cNvPr id="430" name="Google Shape;430;p55"/>
          <p:cNvSpPr txBox="1">
            <a:spLocks noGrp="1"/>
          </p:cNvSpPr>
          <p:nvPr>
            <p:ph type="body" idx="1"/>
          </p:nvPr>
        </p:nvSpPr>
        <p:spPr>
          <a:xfrm>
            <a:off x="495750" y="3344550"/>
            <a:ext cx="7290600" cy="16377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300">
                <a:latin typeface="Roboto"/>
                <a:ea typeface="Roboto"/>
                <a:cs typeface="Roboto"/>
                <a:sym typeface="Roboto"/>
              </a:rPr>
              <a:t>Laat het ons weten door deze vragenlijst in te vullen:</a:t>
            </a:r>
            <a:endParaRPr sz="2300">
              <a:latin typeface="Roboto"/>
              <a:ea typeface="Roboto"/>
              <a:cs typeface="Roboto"/>
              <a:sym typeface="Roboto"/>
            </a:endParaRPr>
          </a:p>
          <a:p>
            <a:pPr marL="457200" lvl="0" indent="-374650" algn="l" rtl="0">
              <a:spcBef>
                <a:spcPts val="1600"/>
              </a:spcBef>
              <a:spcAft>
                <a:spcPts val="0"/>
              </a:spcAft>
              <a:buSzPts val="2300"/>
              <a:buFont typeface="Roboto"/>
              <a:buChar char="-"/>
            </a:pPr>
            <a:r>
              <a:rPr lang="en-GB" sz="2300" u="sng">
                <a:solidFill>
                  <a:schemeClr val="hlink"/>
                </a:solidFill>
                <a:latin typeface="Roboto"/>
                <a:ea typeface="Roboto"/>
                <a:cs typeface="Roboto"/>
                <a:sym typeface="Roboto"/>
                <a:hlinkClick r:id="rId4"/>
              </a:rPr>
              <a:t>vragenlijst voor de leerlingen</a:t>
            </a:r>
            <a:endParaRPr sz="2300">
              <a:latin typeface="Roboto"/>
              <a:ea typeface="Roboto"/>
              <a:cs typeface="Roboto"/>
              <a:sym typeface="Roboto"/>
            </a:endParaRPr>
          </a:p>
          <a:p>
            <a:pPr marL="457200" lvl="0" indent="-374650" algn="l" rtl="0">
              <a:spcBef>
                <a:spcPts val="0"/>
              </a:spcBef>
              <a:spcAft>
                <a:spcPts val="0"/>
              </a:spcAft>
              <a:buSzPts val="2300"/>
              <a:buFont typeface="Roboto"/>
              <a:buChar char="-"/>
            </a:pPr>
            <a:r>
              <a:rPr lang="en-GB" sz="2300" u="sng">
                <a:solidFill>
                  <a:schemeClr val="hlink"/>
                </a:solidFill>
                <a:latin typeface="Roboto"/>
                <a:ea typeface="Roboto"/>
                <a:cs typeface="Roboto"/>
                <a:sym typeface="Roboto"/>
                <a:hlinkClick r:id="rId5"/>
              </a:rPr>
              <a:t>vragenlijst voor de docent</a:t>
            </a:r>
            <a:endParaRPr sz="2300">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7"/>
          <p:cNvPicPr preferRelativeResize="0"/>
          <p:nvPr/>
        </p:nvPicPr>
        <p:blipFill rotWithShape="1">
          <a:blip r:embed="rId3">
            <a:alphaModFix/>
          </a:blip>
          <a:srcRect r="3910"/>
          <a:stretch/>
        </p:blipFill>
        <p:spPr>
          <a:xfrm>
            <a:off x="0" y="0"/>
            <a:ext cx="9144000" cy="5143501"/>
          </a:xfrm>
          <a:prstGeom prst="rect">
            <a:avLst/>
          </a:prstGeom>
          <a:noFill/>
          <a:ln>
            <a:noFill/>
          </a:ln>
        </p:spPr>
      </p:pic>
      <p:sp>
        <p:nvSpPr>
          <p:cNvPr id="84" name="Google Shape;84;p17"/>
          <p:cNvSpPr txBox="1">
            <a:spLocks noGrp="1"/>
          </p:cNvSpPr>
          <p:nvPr>
            <p:ph type="title"/>
          </p:nvPr>
        </p:nvSpPr>
        <p:spPr>
          <a:xfrm>
            <a:off x="284675" y="331175"/>
            <a:ext cx="7778700" cy="102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highlight>
                  <a:srgbClr val="66CC00"/>
                </a:highlight>
                <a:latin typeface="Roboto"/>
                <a:ea typeface="Roboto"/>
                <a:cs typeface="Roboto"/>
                <a:sym typeface="Roboto"/>
              </a:rPr>
              <a:t>Bekijk het filmpje.</a:t>
            </a:r>
            <a:endParaRPr b="1">
              <a:solidFill>
                <a:srgbClr val="FFFFFF"/>
              </a:solidFill>
              <a:highlight>
                <a:srgbClr val="66CC00"/>
              </a:highlight>
              <a:latin typeface="Roboto"/>
              <a:ea typeface="Roboto"/>
              <a:cs typeface="Roboto"/>
              <a:sym typeface="Roboto"/>
            </a:endParaRPr>
          </a:p>
          <a:p>
            <a:pPr marL="0" lvl="0" indent="0" algn="l" rtl="0">
              <a:spcBef>
                <a:spcPts val="0"/>
              </a:spcBef>
              <a:spcAft>
                <a:spcPts val="0"/>
              </a:spcAft>
              <a:buNone/>
            </a:pPr>
            <a:r>
              <a:rPr lang="en-GB" b="1">
                <a:solidFill>
                  <a:srgbClr val="FFFFFF"/>
                </a:solidFill>
                <a:highlight>
                  <a:srgbClr val="66CC00"/>
                </a:highlight>
                <a:latin typeface="Roboto"/>
                <a:ea typeface="Roboto"/>
                <a:cs typeface="Roboto"/>
                <a:sym typeface="Roboto"/>
              </a:rPr>
              <a:t>Wat zijn de drie belangrijkste oorzaken?</a:t>
            </a:r>
            <a:endParaRPr b="1">
              <a:solidFill>
                <a:srgbClr val="FFFFFF"/>
              </a:solidFill>
              <a:highlight>
                <a:srgbClr val="F3593C"/>
              </a:highlight>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8"/>
        <p:cNvGrpSpPr/>
        <p:nvPr/>
      </p:nvGrpSpPr>
      <p:grpSpPr>
        <a:xfrm>
          <a:off x="0" y="0"/>
          <a:ext cx="0" cy="0"/>
          <a:chOff x="0" y="0"/>
          <a:chExt cx="0" cy="0"/>
        </a:xfrm>
      </p:grpSpPr>
      <p:pic>
        <p:nvPicPr>
          <p:cNvPr id="3" name="MpDA0DsSqW4"/>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0" y="-1"/>
            <a:ext cx="9143998" cy="51435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body" idx="1"/>
          </p:nvPr>
        </p:nvSpPr>
        <p:spPr>
          <a:xfrm>
            <a:off x="1056475" y="1189725"/>
            <a:ext cx="7397100" cy="3398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a:latin typeface="Roboto"/>
                <a:ea typeface="Roboto"/>
                <a:cs typeface="Roboto"/>
                <a:sym typeface="Roboto"/>
              </a:rPr>
              <a:t>Veel bosbranden ontstaan door </a:t>
            </a:r>
            <a:r>
              <a:rPr lang="en-GB" sz="2100" b="1">
                <a:latin typeface="Roboto"/>
                <a:ea typeface="Roboto"/>
                <a:cs typeface="Roboto"/>
                <a:sym typeface="Roboto"/>
              </a:rPr>
              <a:t>onvoorzichtigheid </a:t>
            </a:r>
            <a:r>
              <a:rPr lang="en-GB" sz="2100">
                <a:latin typeface="Roboto"/>
                <a:ea typeface="Roboto"/>
                <a:cs typeface="Roboto"/>
                <a:sym typeface="Roboto"/>
              </a:rPr>
              <a:t>van mensen met een sigaret of barbecue.</a:t>
            </a:r>
            <a:endParaRPr sz="2100">
              <a:latin typeface="Roboto"/>
              <a:ea typeface="Roboto"/>
              <a:cs typeface="Roboto"/>
              <a:sym typeface="Roboto"/>
            </a:endParaRPr>
          </a:p>
          <a:p>
            <a:pPr marL="0" lvl="0" indent="0" algn="l" rtl="0">
              <a:spcBef>
                <a:spcPts val="0"/>
              </a:spcBef>
              <a:spcAft>
                <a:spcPts val="0"/>
              </a:spcAft>
              <a:buNone/>
            </a:pPr>
            <a:r>
              <a:rPr lang="en-GB" sz="2100">
                <a:latin typeface="Roboto"/>
                <a:ea typeface="Roboto"/>
                <a:cs typeface="Roboto"/>
                <a:sym typeface="Roboto"/>
              </a:rPr>
              <a:t/>
            </a:r>
            <a:br>
              <a:rPr lang="en-GB" sz="2100">
                <a:latin typeface="Roboto"/>
                <a:ea typeface="Roboto"/>
                <a:cs typeface="Roboto"/>
                <a:sym typeface="Roboto"/>
              </a:rPr>
            </a:br>
            <a:r>
              <a:rPr lang="en-GB" sz="2100">
                <a:latin typeface="Roboto"/>
                <a:ea typeface="Roboto"/>
                <a:cs typeface="Roboto"/>
                <a:sym typeface="Roboto"/>
              </a:rPr>
              <a:t>Door </a:t>
            </a:r>
            <a:r>
              <a:rPr lang="en-GB" sz="2100" b="1">
                <a:latin typeface="Roboto"/>
                <a:ea typeface="Roboto"/>
                <a:cs typeface="Roboto"/>
                <a:sym typeface="Roboto"/>
              </a:rPr>
              <a:t>klimaatverandering</a:t>
            </a:r>
            <a:r>
              <a:rPr lang="en-GB" sz="2100">
                <a:latin typeface="Roboto"/>
                <a:ea typeface="Roboto"/>
                <a:cs typeface="Roboto"/>
                <a:sym typeface="Roboto"/>
              </a:rPr>
              <a:t> is het op veel plekken op </a:t>
            </a:r>
            <a:r>
              <a:rPr lang="en-GB" sz="2100" b="1">
                <a:latin typeface="Roboto"/>
                <a:ea typeface="Roboto"/>
                <a:cs typeface="Roboto"/>
                <a:sym typeface="Roboto"/>
              </a:rPr>
              <a:t>aarde nu warmer en droger.</a:t>
            </a:r>
            <a:r>
              <a:rPr lang="en-GB" sz="2100">
                <a:latin typeface="Roboto"/>
                <a:ea typeface="Roboto"/>
                <a:cs typeface="Roboto"/>
                <a:sym typeface="Roboto"/>
              </a:rPr>
              <a:t> Hierdoor ontstaan ook meer </a:t>
            </a:r>
            <a:r>
              <a:rPr lang="en-GB" sz="2100" b="1">
                <a:latin typeface="Roboto"/>
                <a:ea typeface="Roboto"/>
                <a:cs typeface="Roboto"/>
                <a:sym typeface="Roboto"/>
              </a:rPr>
              <a:t>natuurlijke branden</a:t>
            </a:r>
            <a:r>
              <a:rPr lang="en-GB" sz="2100">
                <a:latin typeface="Roboto"/>
                <a:ea typeface="Roboto"/>
                <a:cs typeface="Roboto"/>
                <a:sym typeface="Roboto"/>
              </a:rPr>
              <a:t>, en zijn branden heftiger en moeilijker te stoppen.</a:t>
            </a:r>
            <a:br>
              <a:rPr lang="en-GB" sz="2100">
                <a:latin typeface="Roboto"/>
                <a:ea typeface="Roboto"/>
                <a:cs typeface="Roboto"/>
                <a:sym typeface="Roboto"/>
              </a:rPr>
            </a:br>
            <a:r>
              <a:rPr lang="en-GB" sz="2100">
                <a:latin typeface="Roboto"/>
                <a:ea typeface="Roboto"/>
                <a:cs typeface="Roboto"/>
                <a:sym typeface="Roboto"/>
              </a:rPr>
              <a:t/>
            </a:r>
            <a:br>
              <a:rPr lang="en-GB" sz="2100">
                <a:latin typeface="Roboto"/>
                <a:ea typeface="Roboto"/>
                <a:cs typeface="Roboto"/>
                <a:sym typeface="Roboto"/>
              </a:rPr>
            </a:br>
            <a:r>
              <a:rPr lang="en-GB" sz="2100">
                <a:latin typeface="Roboto"/>
                <a:ea typeface="Roboto"/>
                <a:cs typeface="Roboto"/>
                <a:sym typeface="Roboto"/>
              </a:rPr>
              <a:t>Bossen worden </a:t>
            </a:r>
            <a:r>
              <a:rPr lang="en-GB" sz="2100" b="1">
                <a:latin typeface="Roboto"/>
                <a:ea typeface="Roboto"/>
                <a:cs typeface="Roboto"/>
                <a:sym typeface="Roboto"/>
              </a:rPr>
              <a:t>met opzet</a:t>
            </a:r>
            <a:r>
              <a:rPr lang="en-GB" sz="2100">
                <a:latin typeface="Roboto"/>
                <a:ea typeface="Roboto"/>
                <a:cs typeface="Roboto"/>
                <a:sym typeface="Roboto"/>
              </a:rPr>
              <a:t> in brand gestoken zodat er landbouwgrond voor in de plaats kan komen.</a:t>
            </a:r>
            <a:endParaRPr sz="2100">
              <a:latin typeface="Roboto"/>
              <a:ea typeface="Roboto"/>
              <a:cs typeface="Roboto"/>
              <a:sym typeface="Roboto"/>
            </a:endParaRPr>
          </a:p>
          <a:p>
            <a:pPr marL="0" lvl="0" indent="0" algn="l" rtl="0">
              <a:spcBef>
                <a:spcPts val="1600"/>
              </a:spcBef>
              <a:spcAft>
                <a:spcPts val="0"/>
              </a:spcAft>
              <a:buNone/>
            </a:pPr>
            <a:endParaRPr/>
          </a:p>
          <a:p>
            <a:pPr marL="0" lvl="0" indent="0" algn="l" rtl="0">
              <a:spcBef>
                <a:spcPts val="1600"/>
              </a:spcBef>
              <a:spcAft>
                <a:spcPts val="0"/>
              </a:spcAft>
              <a:buNone/>
            </a:pPr>
            <a:endParaRPr>
              <a:solidFill>
                <a:srgbClr val="ED7D31"/>
              </a:solidFill>
            </a:endParaRPr>
          </a:p>
          <a:p>
            <a:pPr marL="0" lvl="0" indent="0" algn="l" rtl="0">
              <a:spcBef>
                <a:spcPts val="1600"/>
              </a:spcBef>
              <a:spcAft>
                <a:spcPts val="1600"/>
              </a:spcAft>
              <a:buNone/>
            </a:pPr>
            <a:endParaRPr/>
          </a:p>
        </p:txBody>
      </p:sp>
      <p:pic>
        <p:nvPicPr>
          <p:cNvPr id="97" name="Google Shape;97;p19"/>
          <p:cNvPicPr preferRelativeResize="0"/>
          <p:nvPr/>
        </p:nvPicPr>
        <p:blipFill>
          <a:blip r:embed="rId3">
            <a:alphaModFix/>
          </a:blip>
          <a:stretch>
            <a:fillRect/>
          </a:stretch>
        </p:blipFill>
        <p:spPr>
          <a:xfrm>
            <a:off x="470199" y="1323225"/>
            <a:ext cx="482099" cy="621726"/>
          </a:xfrm>
          <a:prstGeom prst="rect">
            <a:avLst/>
          </a:prstGeom>
          <a:noFill/>
          <a:ln>
            <a:noFill/>
          </a:ln>
        </p:spPr>
      </p:pic>
      <p:pic>
        <p:nvPicPr>
          <p:cNvPr id="98" name="Google Shape;98;p19"/>
          <p:cNvPicPr preferRelativeResize="0"/>
          <p:nvPr/>
        </p:nvPicPr>
        <p:blipFill>
          <a:blip r:embed="rId3">
            <a:alphaModFix/>
          </a:blip>
          <a:stretch>
            <a:fillRect/>
          </a:stretch>
        </p:blipFill>
        <p:spPr>
          <a:xfrm>
            <a:off x="470199" y="3928473"/>
            <a:ext cx="482099" cy="621726"/>
          </a:xfrm>
          <a:prstGeom prst="rect">
            <a:avLst/>
          </a:prstGeom>
          <a:noFill/>
          <a:ln>
            <a:noFill/>
          </a:ln>
        </p:spPr>
      </p:pic>
      <p:sp>
        <p:nvSpPr>
          <p:cNvPr id="99" name="Google Shape;99;p19"/>
          <p:cNvSpPr txBox="1">
            <a:spLocks noGrp="1"/>
          </p:cNvSpPr>
          <p:nvPr>
            <p:ph type="title"/>
          </p:nvPr>
        </p:nvSpPr>
        <p:spPr>
          <a:xfrm rot="252">
            <a:off x="265118" y="233913"/>
            <a:ext cx="8188500" cy="70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highlight>
                  <a:srgbClr val="66CC00"/>
                </a:highlight>
                <a:latin typeface="Roboto"/>
                <a:ea typeface="Roboto"/>
                <a:cs typeface="Roboto"/>
                <a:sym typeface="Roboto"/>
              </a:rPr>
              <a:t>Belangrijkste oorzaken </a:t>
            </a:r>
            <a:endParaRPr b="1" strike="sngStrike">
              <a:solidFill>
                <a:srgbClr val="B7B7B7"/>
              </a:solidFill>
              <a:highlight>
                <a:srgbClr val="66CC00"/>
              </a:highlight>
              <a:latin typeface="Roboto"/>
              <a:ea typeface="Roboto"/>
              <a:cs typeface="Roboto"/>
              <a:sym typeface="Roboto"/>
            </a:endParaRPr>
          </a:p>
          <a:p>
            <a:pPr marL="0" lvl="0" indent="0" algn="l" rtl="0">
              <a:spcBef>
                <a:spcPts val="0"/>
              </a:spcBef>
              <a:spcAft>
                <a:spcPts val="0"/>
              </a:spcAft>
              <a:buNone/>
            </a:pPr>
            <a:endParaRPr/>
          </a:p>
        </p:txBody>
      </p:sp>
      <p:pic>
        <p:nvPicPr>
          <p:cNvPr id="100" name="Google Shape;100;p19"/>
          <p:cNvPicPr preferRelativeResize="0"/>
          <p:nvPr/>
        </p:nvPicPr>
        <p:blipFill>
          <a:blip r:embed="rId3">
            <a:alphaModFix/>
          </a:blip>
          <a:stretch>
            <a:fillRect/>
          </a:stretch>
        </p:blipFill>
        <p:spPr>
          <a:xfrm>
            <a:off x="470199" y="2412798"/>
            <a:ext cx="482099" cy="6217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0"/>
          <p:cNvPicPr preferRelativeResize="0"/>
          <p:nvPr/>
        </p:nvPicPr>
        <p:blipFill rotWithShape="1">
          <a:blip r:embed="rId3">
            <a:alphaModFix/>
          </a:blip>
          <a:srcRect t="9526" b="6092"/>
          <a:stretch/>
        </p:blipFill>
        <p:spPr>
          <a:xfrm>
            <a:off x="0" y="0"/>
            <a:ext cx="9144000" cy="5143500"/>
          </a:xfrm>
          <a:prstGeom prst="rect">
            <a:avLst/>
          </a:prstGeom>
          <a:noFill/>
          <a:ln>
            <a:noFill/>
          </a:ln>
        </p:spPr>
      </p:pic>
      <p:pic>
        <p:nvPicPr>
          <p:cNvPr id="106" name="Google Shape;106;p20"/>
          <p:cNvPicPr preferRelativeResize="0"/>
          <p:nvPr/>
        </p:nvPicPr>
        <p:blipFill>
          <a:blip r:embed="rId4">
            <a:alphaModFix/>
          </a:blip>
          <a:stretch>
            <a:fillRect/>
          </a:stretch>
        </p:blipFill>
        <p:spPr>
          <a:xfrm>
            <a:off x="5708025" y="559775"/>
            <a:ext cx="3348674" cy="1699575"/>
          </a:xfrm>
          <a:prstGeom prst="rect">
            <a:avLst/>
          </a:prstGeom>
          <a:noFill/>
          <a:ln>
            <a:noFill/>
          </a:ln>
        </p:spPr>
      </p:pic>
      <p:pic>
        <p:nvPicPr>
          <p:cNvPr id="107" name="Google Shape;107;p20"/>
          <p:cNvPicPr preferRelativeResize="0"/>
          <p:nvPr/>
        </p:nvPicPr>
        <p:blipFill>
          <a:blip r:embed="rId5">
            <a:alphaModFix/>
          </a:blip>
          <a:stretch>
            <a:fillRect/>
          </a:stretch>
        </p:blipFill>
        <p:spPr>
          <a:xfrm>
            <a:off x="5441450" y="1746125"/>
            <a:ext cx="3702551" cy="3397375"/>
          </a:xfrm>
          <a:prstGeom prst="rect">
            <a:avLst/>
          </a:prstGeom>
          <a:noFill/>
          <a:ln>
            <a:noFill/>
          </a:ln>
        </p:spPr>
      </p:pic>
      <p:sp>
        <p:nvSpPr>
          <p:cNvPr id="108" name="Google Shape;108;p20"/>
          <p:cNvSpPr txBox="1">
            <a:spLocks noGrp="1"/>
          </p:cNvSpPr>
          <p:nvPr>
            <p:ph type="title"/>
          </p:nvPr>
        </p:nvSpPr>
        <p:spPr>
          <a:xfrm>
            <a:off x="360875" y="483575"/>
            <a:ext cx="5775300" cy="266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highlight>
                  <a:srgbClr val="66CC00"/>
                </a:highlight>
                <a:latin typeface="Roboto"/>
                <a:ea typeface="Roboto"/>
                <a:cs typeface="Roboto"/>
                <a:sym typeface="Roboto"/>
              </a:rPr>
              <a:t>Een gebied waar bossen met opzet in brand worden gestoken is het Amazoneregenwoud. </a:t>
            </a:r>
            <a:endParaRPr b="1">
              <a:solidFill>
                <a:srgbClr val="FFFFFF"/>
              </a:solidFill>
              <a:highlight>
                <a:srgbClr val="66CC00"/>
              </a:highlight>
              <a:latin typeface="Roboto"/>
              <a:ea typeface="Roboto"/>
              <a:cs typeface="Roboto"/>
              <a:sym typeface="Roboto"/>
            </a:endParaRPr>
          </a:p>
          <a:p>
            <a:pPr marL="0" lvl="0" indent="0" algn="l" rtl="0">
              <a:spcBef>
                <a:spcPts val="0"/>
              </a:spcBef>
              <a:spcAft>
                <a:spcPts val="0"/>
              </a:spcAft>
              <a:buNone/>
            </a:pPr>
            <a:endParaRPr b="1">
              <a:solidFill>
                <a:srgbClr val="FFFFFF"/>
              </a:solidFill>
              <a:highlight>
                <a:srgbClr val="66CC00"/>
              </a:highlight>
              <a:latin typeface="Roboto"/>
              <a:ea typeface="Roboto"/>
              <a:cs typeface="Roboto"/>
              <a:sym typeface="Roboto"/>
            </a:endParaRPr>
          </a:p>
          <a:p>
            <a:pPr marL="0" lvl="0" indent="0" algn="l" rtl="0">
              <a:spcBef>
                <a:spcPts val="0"/>
              </a:spcBef>
              <a:spcAft>
                <a:spcPts val="0"/>
              </a:spcAft>
              <a:buNone/>
            </a:pPr>
            <a:r>
              <a:rPr lang="en-GB" b="1">
                <a:solidFill>
                  <a:srgbClr val="FFFFFF"/>
                </a:solidFill>
                <a:highlight>
                  <a:srgbClr val="66CC00"/>
                </a:highlight>
                <a:latin typeface="Roboto"/>
                <a:ea typeface="Roboto"/>
                <a:cs typeface="Roboto"/>
                <a:sym typeface="Roboto"/>
              </a:rPr>
              <a:t>Er wordt zo plaats gemaakt voor landbouwgrond. </a:t>
            </a:r>
            <a:endParaRPr b="1">
              <a:solidFill>
                <a:srgbClr val="FFFFFF"/>
              </a:solidFill>
              <a:highlight>
                <a:srgbClr val="66CC00"/>
              </a:highlight>
              <a:latin typeface="Roboto"/>
              <a:ea typeface="Roboto"/>
              <a:cs typeface="Roboto"/>
              <a:sym typeface="Roboto"/>
            </a:endParaRPr>
          </a:p>
          <a:p>
            <a:pPr marL="0" lvl="0" indent="0" algn="l" rtl="0">
              <a:spcBef>
                <a:spcPts val="0"/>
              </a:spcBef>
              <a:spcAft>
                <a:spcPts val="0"/>
              </a:spcAft>
              <a:buNone/>
            </a:pPr>
            <a:endParaRPr b="1">
              <a:solidFill>
                <a:srgbClr val="FFFFFF"/>
              </a:solidFill>
              <a:highlight>
                <a:srgbClr val="66CC00"/>
              </a:highlight>
              <a:latin typeface="Roboto"/>
              <a:ea typeface="Roboto"/>
              <a:cs typeface="Roboto"/>
              <a:sym typeface="Roboto"/>
            </a:endParaRPr>
          </a:p>
          <a:p>
            <a:pPr marL="0" lvl="0" indent="0" algn="l" rtl="0">
              <a:spcBef>
                <a:spcPts val="0"/>
              </a:spcBef>
              <a:spcAft>
                <a:spcPts val="0"/>
              </a:spcAft>
              <a:buNone/>
            </a:pPr>
            <a:r>
              <a:rPr lang="en-GB" b="1">
                <a:solidFill>
                  <a:srgbClr val="FFFFFF"/>
                </a:solidFill>
                <a:highlight>
                  <a:srgbClr val="66CC00"/>
                </a:highlight>
                <a:latin typeface="Roboto"/>
                <a:ea typeface="Roboto"/>
                <a:cs typeface="Roboto"/>
                <a:sym typeface="Roboto"/>
              </a:rPr>
              <a:t>Maar </a:t>
            </a:r>
            <a:r>
              <a:rPr lang="en-GB" sz="2800" b="1">
                <a:solidFill>
                  <a:schemeClr val="lt1"/>
                </a:solidFill>
                <a:highlight>
                  <a:srgbClr val="66CC00"/>
                </a:highlight>
                <a:latin typeface="Roboto"/>
                <a:ea typeface="Roboto"/>
                <a:cs typeface="Roboto"/>
                <a:sym typeface="Roboto"/>
              </a:rPr>
              <a:t>mag dat zomaar?</a:t>
            </a:r>
            <a:r>
              <a:rPr lang="en-GB" b="1">
                <a:solidFill>
                  <a:srgbClr val="FFFFFF"/>
                </a:solidFill>
                <a:highlight>
                  <a:srgbClr val="66CC00"/>
                </a:highlight>
                <a:latin typeface="Roboto"/>
                <a:ea typeface="Roboto"/>
                <a:cs typeface="Roboto"/>
                <a:sym typeface="Roboto"/>
              </a:rPr>
              <a:t> </a:t>
            </a:r>
            <a:endParaRPr b="1">
              <a:solidFill>
                <a:srgbClr val="FFFFFF"/>
              </a:solidFill>
              <a:highlight>
                <a:srgbClr val="66CC00"/>
              </a:highlight>
              <a:latin typeface="Roboto"/>
              <a:ea typeface="Roboto"/>
              <a:cs typeface="Roboto"/>
              <a:sym typeface="Roboto"/>
            </a:endParaRPr>
          </a:p>
          <a:p>
            <a:pPr marL="0" lvl="0" indent="0" algn="l" rtl="0">
              <a:spcBef>
                <a:spcPts val="0"/>
              </a:spcBef>
              <a:spcAft>
                <a:spcPts val="0"/>
              </a:spcAft>
              <a:buNone/>
            </a:pPr>
            <a:r>
              <a:rPr lang="en-GB" b="1">
                <a:solidFill>
                  <a:srgbClr val="FFFFFF"/>
                </a:solidFill>
                <a:highlight>
                  <a:srgbClr val="66CC00"/>
                </a:highlight>
                <a:latin typeface="Roboto"/>
                <a:ea typeface="Roboto"/>
                <a:cs typeface="Roboto"/>
                <a:sym typeface="Roboto"/>
              </a:rPr>
              <a:t/>
            </a:r>
            <a:br>
              <a:rPr lang="en-GB" b="1">
                <a:solidFill>
                  <a:srgbClr val="FFFFFF"/>
                </a:solidFill>
                <a:highlight>
                  <a:srgbClr val="66CC00"/>
                </a:highlight>
                <a:latin typeface="Roboto"/>
                <a:ea typeface="Roboto"/>
                <a:cs typeface="Roboto"/>
                <a:sym typeface="Roboto"/>
              </a:rPr>
            </a:br>
            <a:endParaRPr b="1">
              <a:solidFill>
                <a:srgbClr val="FFFFFF"/>
              </a:solidFill>
              <a:highlight>
                <a:srgbClr val="F3593C"/>
              </a:highlight>
              <a:latin typeface="Roboto"/>
              <a:ea typeface="Roboto"/>
              <a:cs typeface="Roboto"/>
              <a:sym typeface="Roboto"/>
            </a:endParaRPr>
          </a:p>
        </p:txBody>
      </p:sp>
      <p:sp>
        <p:nvSpPr>
          <p:cNvPr id="109" name="Google Shape;109;p20"/>
          <p:cNvSpPr/>
          <p:nvPr/>
        </p:nvSpPr>
        <p:spPr>
          <a:xfrm rot="-2465824">
            <a:off x="6737927" y="1060491"/>
            <a:ext cx="564095" cy="375744"/>
          </a:xfrm>
          <a:prstGeom prst="leftArrow">
            <a:avLst>
              <a:gd name="adj1" fmla="val 50000"/>
              <a:gd name="adj2" fmla="val 50000"/>
            </a:avLst>
          </a:prstGeom>
          <a:solidFill>
            <a:srgbClr val="FF0000"/>
          </a:solidFill>
          <a:ln w="9525" cap="flat" cmpd="sng">
            <a:solidFill>
              <a:schemeClr val="dk2"/>
            </a:solidFill>
            <a:prstDash val="solid"/>
            <a:round/>
            <a:headEnd type="none" w="sm" len="sm"/>
            <a:tailEnd type="none" w="sm" len="sm"/>
          </a:ln>
          <a:effectLst>
            <a:outerShdw blurRad="57150" dist="19050" dir="5400000" algn="bl" rotWithShape="0">
              <a:srgbClr val="000000">
                <a:alpha val="6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1"/>
          <p:cNvPicPr preferRelativeResize="0"/>
          <p:nvPr/>
        </p:nvPicPr>
        <p:blipFill rotWithShape="1">
          <a:blip r:embed="rId3">
            <a:alphaModFix/>
          </a:blip>
          <a:srcRect t="9526" b="6092"/>
          <a:stretch/>
        </p:blipFill>
        <p:spPr>
          <a:xfrm>
            <a:off x="0" y="0"/>
            <a:ext cx="9144000" cy="5143500"/>
          </a:xfrm>
          <a:prstGeom prst="rect">
            <a:avLst/>
          </a:prstGeom>
          <a:noFill/>
          <a:ln>
            <a:noFill/>
          </a:ln>
        </p:spPr>
      </p:pic>
      <p:sp>
        <p:nvSpPr>
          <p:cNvPr id="115" name="Google Shape;115;p21"/>
          <p:cNvSpPr txBox="1">
            <a:spLocks noGrp="1"/>
          </p:cNvSpPr>
          <p:nvPr>
            <p:ph type="title"/>
          </p:nvPr>
        </p:nvSpPr>
        <p:spPr>
          <a:xfrm>
            <a:off x="345125" y="493250"/>
            <a:ext cx="6074100" cy="3655800"/>
          </a:xfrm>
          <a:prstGeom prst="rect">
            <a:avLst/>
          </a:prstGeom>
        </p:spPr>
        <p:txBody>
          <a:bodyPr spcFirstLastPara="1" wrap="square" lIns="91425" tIns="91425" rIns="91425" bIns="91425" anchor="t" anchorCtr="0">
            <a:noAutofit/>
          </a:bodyPr>
          <a:lstStyle/>
          <a:p>
            <a:pPr marL="0" marR="631275" lvl="0" indent="0" algn="l" rtl="0">
              <a:lnSpc>
                <a:spcPct val="115000"/>
              </a:lnSpc>
              <a:spcBef>
                <a:spcPts val="0"/>
              </a:spcBef>
              <a:spcAft>
                <a:spcPts val="0"/>
              </a:spcAft>
              <a:buNone/>
            </a:pPr>
            <a:r>
              <a:rPr lang="en-GB" sz="2200">
                <a:solidFill>
                  <a:srgbClr val="000000"/>
                </a:solidFill>
                <a:highlight>
                  <a:schemeClr val="lt1"/>
                </a:highlight>
                <a:latin typeface="Roboto"/>
                <a:ea typeface="Roboto"/>
                <a:cs typeface="Roboto"/>
                <a:sym typeface="Roboto"/>
              </a:rPr>
              <a:t>De landbouwgrond wordt gebruikt voor:</a:t>
            </a:r>
            <a:endParaRPr sz="2200">
              <a:solidFill>
                <a:srgbClr val="000000"/>
              </a:solidFill>
              <a:highlight>
                <a:schemeClr val="lt1"/>
              </a:highlight>
              <a:latin typeface="Roboto"/>
              <a:ea typeface="Roboto"/>
              <a:cs typeface="Roboto"/>
              <a:sym typeface="Roboto"/>
            </a:endParaRPr>
          </a:p>
          <a:p>
            <a:pPr marL="457200" marR="631275" lvl="0" indent="-368300" algn="l" rtl="0">
              <a:lnSpc>
                <a:spcPct val="115000"/>
              </a:lnSpc>
              <a:spcBef>
                <a:spcPts val="0"/>
              </a:spcBef>
              <a:spcAft>
                <a:spcPts val="0"/>
              </a:spcAft>
              <a:buClr>
                <a:srgbClr val="000000"/>
              </a:buClr>
              <a:buSzPts val="2200"/>
              <a:buFont typeface="Roboto"/>
              <a:buChar char="-"/>
            </a:pPr>
            <a:r>
              <a:rPr lang="en-GB" sz="2200">
                <a:solidFill>
                  <a:srgbClr val="000000"/>
                </a:solidFill>
                <a:highlight>
                  <a:schemeClr val="lt1"/>
                </a:highlight>
                <a:latin typeface="Roboto"/>
                <a:ea typeface="Roboto"/>
                <a:cs typeface="Roboto"/>
                <a:sym typeface="Roboto"/>
              </a:rPr>
              <a:t>veeteelt (voor vlees)</a:t>
            </a:r>
            <a:endParaRPr sz="2200">
              <a:solidFill>
                <a:srgbClr val="000000"/>
              </a:solidFill>
              <a:highlight>
                <a:schemeClr val="lt1"/>
              </a:highlight>
              <a:latin typeface="Roboto"/>
              <a:ea typeface="Roboto"/>
              <a:cs typeface="Roboto"/>
              <a:sym typeface="Roboto"/>
            </a:endParaRPr>
          </a:p>
          <a:p>
            <a:pPr marL="457200" marR="631275" lvl="0" indent="-368300" algn="l" rtl="0">
              <a:lnSpc>
                <a:spcPct val="115000"/>
              </a:lnSpc>
              <a:spcBef>
                <a:spcPts val="0"/>
              </a:spcBef>
              <a:spcAft>
                <a:spcPts val="0"/>
              </a:spcAft>
              <a:buClr>
                <a:srgbClr val="000000"/>
              </a:buClr>
              <a:buSzPts val="2200"/>
              <a:buFont typeface="Roboto"/>
              <a:buChar char="-"/>
            </a:pPr>
            <a:r>
              <a:rPr lang="en-GB" sz="2200">
                <a:solidFill>
                  <a:srgbClr val="000000"/>
                </a:solidFill>
                <a:highlight>
                  <a:schemeClr val="lt1"/>
                </a:highlight>
                <a:latin typeface="Roboto"/>
                <a:ea typeface="Roboto"/>
                <a:cs typeface="Roboto"/>
                <a:sym typeface="Roboto"/>
              </a:rPr>
              <a:t>veevoer (soja) </a:t>
            </a:r>
            <a:endParaRPr sz="2200">
              <a:solidFill>
                <a:srgbClr val="000000"/>
              </a:solidFill>
              <a:highlight>
                <a:schemeClr val="lt1"/>
              </a:highlight>
              <a:latin typeface="Roboto"/>
              <a:ea typeface="Roboto"/>
              <a:cs typeface="Roboto"/>
              <a:sym typeface="Roboto"/>
            </a:endParaRPr>
          </a:p>
          <a:p>
            <a:pPr marL="457200" marR="631275" lvl="0" indent="-368300" algn="l" rtl="0">
              <a:lnSpc>
                <a:spcPct val="115000"/>
              </a:lnSpc>
              <a:spcBef>
                <a:spcPts val="0"/>
              </a:spcBef>
              <a:spcAft>
                <a:spcPts val="0"/>
              </a:spcAft>
              <a:buClr>
                <a:srgbClr val="000000"/>
              </a:buClr>
              <a:buSzPts val="2200"/>
              <a:buFont typeface="Roboto"/>
              <a:buChar char="-"/>
            </a:pPr>
            <a:r>
              <a:rPr lang="en-GB" sz="2200">
                <a:solidFill>
                  <a:srgbClr val="000000"/>
                </a:solidFill>
                <a:highlight>
                  <a:schemeClr val="lt1"/>
                </a:highlight>
                <a:latin typeface="Roboto"/>
                <a:ea typeface="Roboto"/>
                <a:cs typeface="Roboto"/>
                <a:sym typeface="Roboto"/>
              </a:rPr>
              <a:t>palmolie</a:t>
            </a:r>
            <a:endParaRPr sz="2200">
              <a:solidFill>
                <a:srgbClr val="000000"/>
              </a:solidFill>
              <a:highlight>
                <a:schemeClr val="lt1"/>
              </a:highlight>
              <a:latin typeface="Roboto"/>
              <a:ea typeface="Roboto"/>
              <a:cs typeface="Roboto"/>
              <a:sym typeface="Roboto"/>
            </a:endParaRPr>
          </a:p>
          <a:p>
            <a:pPr marL="457200" marR="631275" lvl="0" indent="-368300" algn="l" rtl="0">
              <a:lnSpc>
                <a:spcPct val="115000"/>
              </a:lnSpc>
              <a:spcBef>
                <a:spcPts val="0"/>
              </a:spcBef>
              <a:spcAft>
                <a:spcPts val="0"/>
              </a:spcAft>
              <a:buClr>
                <a:srgbClr val="000000"/>
              </a:buClr>
              <a:buSzPts val="2200"/>
              <a:buFont typeface="Roboto"/>
              <a:buChar char="-"/>
            </a:pPr>
            <a:r>
              <a:rPr lang="en-GB" sz="2200">
                <a:solidFill>
                  <a:srgbClr val="000000"/>
                </a:solidFill>
                <a:highlight>
                  <a:schemeClr val="lt1"/>
                </a:highlight>
                <a:latin typeface="Roboto"/>
                <a:ea typeface="Roboto"/>
                <a:cs typeface="Roboto"/>
                <a:sym typeface="Roboto"/>
              </a:rPr>
              <a:t>cacao-, mais- en koffieplantages. </a:t>
            </a:r>
            <a:endParaRPr sz="2200">
              <a:solidFill>
                <a:srgbClr val="000000"/>
              </a:solidFill>
              <a:highlight>
                <a:schemeClr val="lt1"/>
              </a:highlight>
              <a:latin typeface="Roboto"/>
              <a:ea typeface="Roboto"/>
              <a:cs typeface="Roboto"/>
              <a:sym typeface="Roboto"/>
            </a:endParaRPr>
          </a:p>
          <a:p>
            <a:pPr marL="0" lvl="0" indent="0" algn="l" rtl="0">
              <a:spcBef>
                <a:spcPts val="0"/>
              </a:spcBef>
              <a:spcAft>
                <a:spcPts val="0"/>
              </a:spcAft>
              <a:buNone/>
            </a:pPr>
            <a:endParaRPr sz="2800">
              <a:solidFill>
                <a:srgbClr val="FFFFFF"/>
              </a:solidFill>
              <a:highlight>
                <a:srgbClr val="F3593C"/>
              </a:highlight>
              <a:latin typeface="Roboto"/>
              <a:ea typeface="Roboto"/>
              <a:cs typeface="Roboto"/>
              <a:sym typeface="Roboto"/>
            </a:endParaRPr>
          </a:p>
        </p:txBody>
      </p:sp>
      <p:pic>
        <p:nvPicPr>
          <p:cNvPr id="116" name="Google Shape;116;p21"/>
          <p:cNvPicPr preferRelativeResize="0"/>
          <p:nvPr/>
        </p:nvPicPr>
        <p:blipFill>
          <a:blip r:embed="rId4">
            <a:alphaModFix/>
          </a:blip>
          <a:stretch>
            <a:fillRect/>
          </a:stretch>
        </p:blipFill>
        <p:spPr>
          <a:xfrm>
            <a:off x="1657325" y="2876075"/>
            <a:ext cx="2415080" cy="1889450"/>
          </a:xfrm>
          <a:prstGeom prst="rect">
            <a:avLst/>
          </a:prstGeom>
          <a:noFill/>
          <a:ln>
            <a:noFill/>
          </a:ln>
        </p:spPr>
      </p:pic>
      <p:pic>
        <p:nvPicPr>
          <p:cNvPr id="117" name="Google Shape;117;p21"/>
          <p:cNvPicPr preferRelativeResize="0"/>
          <p:nvPr/>
        </p:nvPicPr>
        <p:blipFill rotWithShape="1">
          <a:blip r:embed="rId5">
            <a:alphaModFix/>
          </a:blip>
          <a:srcRect l="12442" t="6154" r="4831" b="11118"/>
          <a:stretch/>
        </p:blipFill>
        <p:spPr>
          <a:xfrm>
            <a:off x="4578524" y="2876075"/>
            <a:ext cx="2908151" cy="1889451"/>
          </a:xfrm>
          <a:prstGeom prst="rect">
            <a:avLst/>
          </a:prstGeom>
          <a:noFill/>
          <a:ln>
            <a:noFill/>
          </a:ln>
        </p:spPr>
      </p:pic>
    </p:spTree>
  </p:cSld>
  <p:clrMapOvr>
    <a:masterClrMapping/>
  </p:clrMapOvr>
</p:sld>
</file>

<file path=ppt/theme/theme1.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1804</Words>
  <Application>Microsoft Office PowerPoint</Application>
  <PresentationFormat>Diavoorstelling (16:9)</PresentationFormat>
  <Paragraphs>202</Paragraphs>
  <Slides>43</Slides>
  <Notes>43</Notes>
  <HiddenSlides>2</HiddenSlides>
  <MMClips>3</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43</vt:i4>
      </vt:variant>
    </vt:vector>
  </HeadingPairs>
  <TitlesOfParts>
    <vt:vector size="48" baseType="lpstr">
      <vt:lpstr>Roboto</vt:lpstr>
      <vt:lpstr>Proxima Nova</vt:lpstr>
      <vt:lpstr>Arial</vt:lpstr>
      <vt:lpstr>Alfa Slab One</vt:lpstr>
      <vt:lpstr>Gameday</vt:lpstr>
      <vt:lpstr>ONZE BOSSEN STAAN IN BRAND</vt:lpstr>
      <vt:lpstr>PowerPoint-presentatie</vt:lpstr>
      <vt:lpstr> OORZAKEN</vt:lpstr>
      <vt:lpstr>Waardoor ontstaan bosbranden?  Wat denk jij? </vt:lpstr>
      <vt:lpstr>Bekijk het filmpje. Wat zijn de drie belangrijkste oorzaken?</vt:lpstr>
      <vt:lpstr>PowerPoint-presentatie</vt:lpstr>
      <vt:lpstr>Belangrijkste oorzaken  </vt:lpstr>
      <vt:lpstr>Een gebied waar bossen met opzet in brand worden gestoken is het Amazoneregenwoud.   Er wordt zo plaats gemaakt voor landbouwgrond.   Maar mag dat zomaar?   </vt:lpstr>
      <vt:lpstr>De landbouwgrond wordt gebruikt voor: veeteelt (voor vlees) veevoer (soja)  palmolie cacao-, mais- en koffieplantages.  </vt:lpstr>
      <vt:lpstr>Waarom kan dit gebeuren?</vt:lpstr>
      <vt:lpstr>Veel producten uit het Amazonegebied worden ook verkocht in Europa en Nederland.  Hiervoor is dus bos verbrand of gekapt.</vt:lpstr>
      <vt:lpstr> GEVOLGEN</vt:lpstr>
      <vt:lpstr>Wat zijn de gevolgen van bosbranden?  Wat denk jij?       </vt:lpstr>
      <vt:lpstr>Bekijk het filmpje. Wat zijn de belangrijkste gevolgen?      </vt:lpstr>
      <vt:lpstr>PowerPoint-presentatie</vt:lpstr>
      <vt:lpstr>Belangrijkste gevolgen  </vt:lpstr>
      <vt:lpstr>+   </vt:lpstr>
      <vt:lpstr>+   </vt:lpstr>
      <vt:lpstr>OPLOSSINGEN</vt:lpstr>
      <vt:lpstr>Ik denk dat we bosbranden kunnen tegengaan door… </vt:lpstr>
      <vt:lpstr>Greenpeace probeert op verschillende manieren de oorzaken van bosbranden aan te pakken. </vt:lpstr>
      <vt:lpstr>Bescherming en herstel  </vt:lpstr>
      <vt:lpstr>Bescherming en herstel  </vt:lpstr>
      <vt:lpstr>PowerPoint-presentatie</vt:lpstr>
      <vt:lpstr>Bescherming en herstel  </vt:lpstr>
      <vt:lpstr>PowerPoint-presentatie</vt:lpstr>
      <vt:lpstr>Bescherming en herstel  </vt:lpstr>
      <vt:lpstr>PowerPoint-presentatie</vt:lpstr>
      <vt:lpstr>Bescherming en herstel  </vt:lpstr>
      <vt:lpstr>PowerPoint-presentatie</vt:lpstr>
      <vt:lpstr> WAT KAN JIJ DOEN?</vt:lpstr>
      <vt:lpstr>PowerPoint-presentatie</vt:lpstr>
      <vt:lpstr>PowerPoint-presentatie</vt:lpstr>
      <vt:lpstr>PowerPoint-presentatie</vt:lpstr>
      <vt:lpstr>PowerPoint-presentatie</vt:lpstr>
      <vt:lpstr> AAN DE SLAG!</vt:lpstr>
      <vt:lpstr>Sponsoractie ‘Samen tegen bosbranden’   </vt:lpstr>
      <vt:lpstr>Stappen tot een geslaagde sponsoractie   </vt:lpstr>
      <vt:lpstr>PowerPoint-presentatie</vt:lpstr>
      <vt:lpstr>HEEL VEEL PLEZIER EN SUCCES! 👍</vt:lpstr>
      <vt:lpstr>EXTRA:  Beleef het Amazone regenwoud in 360°</vt:lpstr>
      <vt:lpstr>PowerPoint-presentatie</vt:lpstr>
      <vt:lpstr>Wat vond je van deze 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ONZE BOSSEN STAAN IN BRAND</dc:title>
  <dc:creator>Anne van de Ven</dc:creator>
  <cp:lastModifiedBy>Anne van de Ven</cp:lastModifiedBy>
  <cp:revision>4</cp:revision>
  <dcterms:modified xsi:type="dcterms:W3CDTF">2021-08-20T14:52:49Z</dcterms:modified>
</cp:coreProperties>
</file>