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86" r:id="rId3"/>
    <p:sldId id="273" r:id="rId4"/>
    <p:sldId id="258" r:id="rId5"/>
    <p:sldId id="281" r:id="rId6"/>
    <p:sldId id="263" r:id="rId7"/>
    <p:sldId id="266" r:id="rId8"/>
    <p:sldId id="288" r:id="rId9"/>
    <p:sldId id="289" r:id="rId10"/>
    <p:sldId id="283" r:id="rId11"/>
    <p:sldId id="284" r:id="rId12"/>
    <p:sldId id="292" r:id="rId13"/>
    <p:sldId id="293" r:id="rId14"/>
    <p:sldId id="259" r:id="rId15"/>
    <p:sldId id="279" r:id="rId16"/>
    <p:sldId id="297" r:id="rId17"/>
    <p:sldId id="262" r:id="rId18"/>
    <p:sldId id="285" r:id="rId19"/>
    <p:sldId id="261" r:id="rId20"/>
    <p:sldId id="294" r:id="rId21"/>
    <p:sldId id="276" r:id="rId22"/>
    <p:sldId id="264" r:id="rId23"/>
    <p:sldId id="290" r:id="rId24"/>
    <p:sldId id="265" r:id="rId25"/>
    <p:sldId id="271" r:id="rId26"/>
    <p:sldId id="282" r:id="rId27"/>
    <p:sldId id="267" r:id="rId28"/>
    <p:sldId id="268" r:id="rId29"/>
    <p:sldId id="291" r:id="rId30"/>
    <p:sldId id="296" r:id="rId31"/>
    <p:sldId id="295" r:id="rId32"/>
    <p:sldId id="299" r:id="rId3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e van Berkel" initials="EvB" lastIdx="7" clrIdx="0">
    <p:extLst>
      <p:ext uri="{19B8F6BF-5375-455C-9EA6-DF929625EA0E}">
        <p15:presenceInfo xmlns:p15="http://schemas.microsoft.com/office/powerpoint/2012/main" userId="S-1-5-21-1982372317-2837371276-3961410776-16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03" autoAdjust="0"/>
    <p:restoredTop sz="73968" autoAdjust="0"/>
  </p:normalViewPr>
  <p:slideViewPr>
    <p:cSldViewPr snapToGrid="0">
      <p:cViewPr varScale="1">
        <p:scale>
          <a:sx n="65" d="100"/>
          <a:sy n="65" d="100"/>
        </p:scale>
        <p:origin x="1464"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4D0612-5080-4306-AF05-236D4F6B4036}" type="datetimeFigureOut">
              <a:rPr lang="nl-NL" smtClean="0"/>
              <a:t>08-11-2021</a:t>
            </a:fld>
            <a:endParaRPr lang="nl-NL"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1FA92A-A2DE-4E38-A126-AFD82BE516EA}" type="slidenum">
              <a:rPr lang="nl-NL" smtClean="0"/>
              <a:t>‹nr.›</a:t>
            </a:fld>
            <a:endParaRPr lang="nl-NL" dirty="0"/>
          </a:p>
        </p:txBody>
      </p:sp>
    </p:spTree>
    <p:extLst>
      <p:ext uri="{BB962C8B-B14F-4D97-AF65-F5344CB8AC3E}">
        <p14:creationId xmlns:p14="http://schemas.microsoft.com/office/powerpoint/2010/main" val="2175974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stockphoto.com/nl/portfolio/FrankRamspott?mediatype=illustra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kern="1200" dirty="0" smtClean="0">
                <a:solidFill>
                  <a:schemeClr val="tx1"/>
                </a:solidFill>
                <a:effectLst/>
                <a:latin typeface="+mn-lt"/>
                <a:ea typeface="+mn-ea"/>
                <a:cs typeface="+mn-cs"/>
              </a:rPr>
              <a:t>Het lesmateriaal “Burgerschap” is ontwikkeld voor groep 6 t/m 8. Het materiaal valt binnen het thema “Oriëntatie op jezelf en de wereld” en kan als verdieping of vervanging dienen bij de lesmethode voor Natuur en techniek of Aardrijkskunde.</a:t>
            </a:r>
          </a:p>
          <a:p>
            <a:r>
              <a:rPr lang="nl-NL" sz="1200" kern="1200" dirty="0" smtClean="0">
                <a:solidFill>
                  <a:schemeClr val="tx1"/>
                </a:solidFill>
                <a:effectLst/>
                <a:latin typeface="+mn-lt"/>
                <a:ea typeface="+mn-ea"/>
                <a:cs typeface="+mn-cs"/>
              </a:rPr>
              <a:t> </a:t>
            </a:r>
          </a:p>
          <a:p>
            <a:r>
              <a:rPr lang="nl-NL" sz="1200" kern="1200" dirty="0" smtClean="0">
                <a:solidFill>
                  <a:schemeClr val="tx1"/>
                </a:solidFill>
                <a:effectLst/>
                <a:latin typeface="+mn-lt"/>
                <a:ea typeface="+mn-ea"/>
                <a:cs typeface="+mn-cs"/>
              </a:rPr>
              <a:t>Het lesmateriaal sluit aan bij de volgende </a:t>
            </a:r>
            <a:r>
              <a:rPr lang="nl-NL" sz="1200" b="1" kern="1200" dirty="0" smtClean="0">
                <a:solidFill>
                  <a:schemeClr val="tx1"/>
                </a:solidFill>
                <a:effectLst/>
                <a:latin typeface="+mn-lt"/>
                <a:ea typeface="+mn-ea"/>
                <a:cs typeface="+mn-cs"/>
              </a:rPr>
              <a:t>kerndoelen</a:t>
            </a:r>
            <a:r>
              <a:rPr lang="nl-NL" sz="1200" kern="1200" dirty="0" smtClean="0">
                <a:solidFill>
                  <a:schemeClr val="tx1"/>
                </a:solidFill>
                <a:effectLst/>
                <a:latin typeface="+mn-lt"/>
                <a:ea typeface="+mn-ea"/>
                <a:cs typeface="+mn-cs"/>
              </a:rPr>
              <a:t>:</a:t>
            </a:r>
          </a:p>
          <a:p>
            <a:r>
              <a:rPr lang="nl-NL" sz="1200" b="1" kern="1200" dirty="0" smtClean="0">
                <a:solidFill>
                  <a:schemeClr val="tx1"/>
                </a:solidFill>
                <a:effectLst/>
                <a:latin typeface="+mn-lt"/>
                <a:ea typeface="+mn-ea"/>
                <a:cs typeface="+mn-cs"/>
              </a:rPr>
              <a:t>Kerndoel 3 – </a:t>
            </a:r>
            <a:r>
              <a:rPr lang="nl-NL" sz="1200" kern="1200" dirty="0" smtClean="0">
                <a:solidFill>
                  <a:schemeClr val="tx1"/>
                </a:solidFill>
                <a:effectLst/>
                <a:latin typeface="+mn-lt"/>
                <a:ea typeface="+mn-ea"/>
                <a:cs typeface="+mn-cs"/>
              </a:rPr>
              <a:t>De leerlingen leren informatie te beoordelen in discussies en in een gesprek dat informatief of opiniërend van karakter is en leren met argumenten te reageren.</a:t>
            </a:r>
          </a:p>
          <a:p>
            <a:r>
              <a:rPr lang="nl-NL" sz="1200" b="1" kern="1200" dirty="0" smtClean="0">
                <a:solidFill>
                  <a:schemeClr val="tx1"/>
                </a:solidFill>
                <a:effectLst/>
                <a:latin typeface="+mn-lt"/>
                <a:ea typeface="+mn-ea"/>
                <a:cs typeface="+mn-cs"/>
              </a:rPr>
              <a:t>Kerndoel 39 – </a:t>
            </a:r>
            <a:r>
              <a:rPr lang="nl-NL" sz="1200" kern="1200" dirty="0" smtClean="0">
                <a:solidFill>
                  <a:schemeClr val="tx1"/>
                </a:solidFill>
                <a:effectLst/>
                <a:latin typeface="+mn-lt"/>
                <a:ea typeface="+mn-ea"/>
                <a:cs typeface="+mn-cs"/>
              </a:rPr>
              <a:t>De leerlingen leren met zorg om te gaan met het milieu.</a:t>
            </a:r>
          </a:p>
          <a:p>
            <a:endParaRPr lang="nl-NL"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1</a:t>
            </a:fld>
            <a:endParaRPr lang="nl-NL" dirty="0"/>
          </a:p>
        </p:txBody>
      </p:sp>
    </p:spTree>
    <p:extLst>
      <p:ext uri="{BB962C8B-B14F-4D97-AF65-F5344CB8AC3E}">
        <p14:creationId xmlns:p14="http://schemas.microsoft.com/office/powerpoint/2010/main" val="1083206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b="1" kern="1200" dirty="0" smtClean="0">
                <a:solidFill>
                  <a:schemeClr val="tx1"/>
                </a:solidFill>
                <a:effectLst/>
                <a:latin typeface="+mn-lt"/>
                <a:ea typeface="+mn-ea"/>
                <a:cs typeface="+mn-cs"/>
              </a:rPr>
              <a:t>Actief burgerschap </a:t>
            </a:r>
            <a:r>
              <a:rPr lang="nl-NL" sz="1200" kern="1200" dirty="0" smtClean="0">
                <a:solidFill>
                  <a:schemeClr val="tx1"/>
                </a:solidFill>
                <a:effectLst/>
                <a:latin typeface="+mn-lt"/>
                <a:ea typeface="+mn-ea"/>
                <a:cs typeface="+mn-cs"/>
              </a:rPr>
              <a:t>verwijst naar de bereidheid en het vermogen deel uit te maken van een gemeenschap en daar een actieve bijdrage aan te leveren. Met sociale cohesie wordt de deelname van burgers (ongeacht hun etnische of culturele achtergrond) aan de samenleving bedoeld. Burgerschapsvorming laat kinderen kennismaken met begrippen als democratie, grond- en mensenrechten, duurzame ontwikkeling, conflicthantering, sociale verantwoordelijkheid, gelijkwaardigheid en het omgaan met maatschappelijke diversiteit. Het gaat er niet om dat ze brave burgers worden: democratisch burgerschap geeft juist recht op een afwijkende mening.</a:t>
            </a:r>
          </a:p>
          <a:p>
            <a:r>
              <a:rPr lang="nl-NL" sz="1200" kern="1200" dirty="0" smtClean="0">
                <a:solidFill>
                  <a:schemeClr val="tx1"/>
                </a:solidFill>
                <a:effectLst/>
                <a:latin typeface="+mn-lt"/>
                <a:ea typeface="+mn-ea"/>
                <a:cs typeface="+mn-cs"/>
              </a:rPr>
              <a:t>(bron: burgerschapindeschool.nl/definities-en-doelen-burgerschap)</a:t>
            </a:r>
          </a:p>
          <a:p>
            <a:endParaRPr lang="nl-NL" sz="1200" b="0" i="0" kern="1200" dirty="0" smtClean="0">
              <a:solidFill>
                <a:schemeClr val="tx1"/>
              </a:solidFill>
              <a:effectLst/>
              <a:latin typeface="+mn-lt"/>
              <a:ea typeface="+mn-ea"/>
              <a:cs typeface="+mn-cs"/>
            </a:endParaRPr>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10</a:t>
            </a:fld>
            <a:endParaRPr lang="nl-NL"/>
          </a:p>
        </p:txBody>
      </p:sp>
    </p:spTree>
    <p:extLst>
      <p:ext uri="{BB962C8B-B14F-4D97-AF65-F5344CB8AC3E}">
        <p14:creationId xmlns:p14="http://schemas.microsoft.com/office/powerpoint/2010/main" val="3222665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smtClean="0"/>
              <a:t>Werkvorm</a:t>
            </a:r>
            <a:r>
              <a:rPr lang="en-US" b="1" dirty="0" smtClean="0"/>
              <a:t>:</a:t>
            </a:r>
            <a:r>
              <a:rPr lang="en-US" b="1" baseline="0" dirty="0" smtClean="0"/>
              <a:t> </a:t>
            </a:r>
            <a:r>
              <a:rPr lang="en-US" baseline="0" dirty="0" err="1" smtClean="0"/>
              <a:t>Denken</a:t>
            </a:r>
            <a:r>
              <a:rPr lang="en-US" baseline="0" dirty="0" smtClean="0"/>
              <a:t> – </a:t>
            </a:r>
            <a:r>
              <a:rPr lang="en-US" baseline="0" dirty="0" err="1" smtClean="0"/>
              <a:t>delen</a:t>
            </a:r>
            <a:r>
              <a:rPr lang="en-US" baseline="0" dirty="0" smtClean="0"/>
              <a:t> – </a:t>
            </a:r>
            <a:r>
              <a:rPr lang="en-US" baseline="0" dirty="0" err="1" smtClean="0"/>
              <a:t>uitwisselen</a:t>
            </a:r>
            <a:r>
              <a:rPr lang="en-US" baseline="0" dirty="0" smtClean="0"/>
              <a:t>. De </a:t>
            </a:r>
            <a:r>
              <a:rPr lang="en-US" baseline="0" dirty="0" err="1" smtClean="0"/>
              <a:t>leerling</a:t>
            </a:r>
            <a:r>
              <a:rPr lang="en-US" baseline="0" dirty="0" smtClean="0"/>
              <a:t> </a:t>
            </a:r>
            <a:r>
              <a:rPr lang="en-US" baseline="0" dirty="0" err="1" smtClean="0"/>
              <a:t>denkt</a:t>
            </a:r>
            <a:r>
              <a:rPr lang="en-US" baseline="0" dirty="0" smtClean="0"/>
              <a:t> </a:t>
            </a:r>
            <a:r>
              <a:rPr lang="en-US" baseline="0" dirty="0" err="1" smtClean="0"/>
              <a:t>eerst</a:t>
            </a:r>
            <a:r>
              <a:rPr lang="en-US" baseline="0" dirty="0" smtClean="0"/>
              <a:t> </a:t>
            </a:r>
            <a:r>
              <a:rPr lang="en-US" baseline="0" dirty="0" err="1" smtClean="0"/>
              <a:t>zelf</a:t>
            </a:r>
            <a:r>
              <a:rPr lang="en-US" baseline="0" dirty="0" smtClean="0"/>
              <a:t> </a:t>
            </a:r>
            <a:r>
              <a:rPr lang="en-US" baseline="0" dirty="0" err="1" smtClean="0"/>
              <a:t>na.</a:t>
            </a:r>
            <a:r>
              <a:rPr lang="en-US" baseline="0" dirty="0" smtClean="0"/>
              <a:t> </a:t>
            </a:r>
            <a:r>
              <a:rPr lang="en-US" baseline="0" dirty="0" err="1" smtClean="0"/>
              <a:t>Daarna</a:t>
            </a:r>
            <a:r>
              <a:rPr lang="en-US" baseline="0" dirty="0" smtClean="0"/>
              <a:t> </a:t>
            </a:r>
            <a:r>
              <a:rPr lang="en-US" baseline="0" dirty="0" err="1" smtClean="0"/>
              <a:t>overleggen</a:t>
            </a:r>
            <a:r>
              <a:rPr lang="en-US" baseline="0" dirty="0" smtClean="0"/>
              <a:t> de </a:t>
            </a:r>
            <a:r>
              <a:rPr lang="en-US" baseline="0" dirty="0" err="1" smtClean="0"/>
              <a:t>leerlingen</a:t>
            </a:r>
            <a:r>
              <a:rPr lang="en-US" baseline="0" dirty="0" smtClean="0"/>
              <a:t> in </a:t>
            </a:r>
            <a:r>
              <a:rPr lang="en-US" baseline="0" dirty="0" err="1" smtClean="0"/>
              <a:t>tweetallen</a:t>
            </a:r>
            <a:r>
              <a:rPr lang="en-US" baseline="0" dirty="0" smtClean="0"/>
              <a:t>. </a:t>
            </a:r>
            <a:r>
              <a:rPr lang="en-US" baseline="0" dirty="0" err="1" smtClean="0"/>
              <a:t>Vervolgens</a:t>
            </a:r>
            <a:r>
              <a:rPr lang="en-US" baseline="0" dirty="0" smtClean="0"/>
              <a:t> </a:t>
            </a:r>
            <a:r>
              <a:rPr lang="en-US" baseline="0" dirty="0" err="1" smtClean="0"/>
              <a:t>uitwisselen</a:t>
            </a:r>
            <a:r>
              <a:rPr lang="en-US" baseline="0" dirty="0" smtClean="0"/>
              <a:t> met de </a:t>
            </a:r>
            <a:r>
              <a:rPr lang="en-US" baseline="0" dirty="0" err="1" smtClean="0"/>
              <a:t>klas</a:t>
            </a:r>
            <a:r>
              <a:rPr lang="en-US" baseline="0" dirty="0" smtClean="0"/>
              <a:t>. </a:t>
            </a:r>
            <a:endParaRPr lang="nl-NL" dirty="0" smtClean="0"/>
          </a:p>
          <a:p>
            <a:endParaRPr lang="en-US" dirty="0" smtClean="0"/>
          </a:p>
        </p:txBody>
      </p:sp>
      <p:sp>
        <p:nvSpPr>
          <p:cNvPr id="4" name="Slide Number Placeholder 3"/>
          <p:cNvSpPr>
            <a:spLocks noGrp="1"/>
          </p:cNvSpPr>
          <p:nvPr>
            <p:ph type="sldNum" sz="quarter" idx="10"/>
          </p:nvPr>
        </p:nvSpPr>
        <p:spPr/>
        <p:txBody>
          <a:bodyPr/>
          <a:lstStyle/>
          <a:p>
            <a:fld id="{CF1FA92A-A2DE-4E38-A126-AFD82BE516EA}" type="slidenum">
              <a:rPr lang="nl-NL" smtClean="0"/>
              <a:t>11</a:t>
            </a:fld>
            <a:endParaRPr lang="nl-NL"/>
          </a:p>
        </p:txBody>
      </p:sp>
    </p:spTree>
    <p:extLst>
      <p:ext uri="{BB962C8B-B14F-4D97-AF65-F5344CB8AC3E}">
        <p14:creationId xmlns:p14="http://schemas.microsoft.com/office/powerpoint/2010/main" val="426354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12</a:t>
            </a:fld>
            <a:endParaRPr lang="nl-NL"/>
          </a:p>
        </p:txBody>
      </p:sp>
    </p:spTree>
    <p:extLst>
      <p:ext uri="{BB962C8B-B14F-4D97-AF65-F5344CB8AC3E}">
        <p14:creationId xmlns:p14="http://schemas.microsoft.com/office/powerpoint/2010/main" val="1045908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13</a:t>
            </a:fld>
            <a:endParaRPr lang="nl-NL"/>
          </a:p>
        </p:txBody>
      </p:sp>
    </p:spTree>
    <p:extLst>
      <p:ext uri="{BB962C8B-B14F-4D97-AF65-F5344CB8AC3E}">
        <p14:creationId xmlns:p14="http://schemas.microsoft.com/office/powerpoint/2010/main" val="3469079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Werkvorm</a:t>
            </a:r>
            <a:r>
              <a:rPr lang="en-US" b="1" dirty="0" smtClean="0"/>
              <a:t>: </a:t>
            </a:r>
            <a:r>
              <a:rPr lang="en-US" dirty="0" smtClean="0"/>
              <a:t>het </a:t>
            </a:r>
            <a:r>
              <a:rPr lang="en-US" dirty="0" err="1" smtClean="0"/>
              <a:t>woordenweb</a:t>
            </a:r>
            <a:r>
              <a:rPr lang="en-US" dirty="0" smtClean="0"/>
              <a:t> </a:t>
            </a:r>
            <a:r>
              <a:rPr lang="en-US" dirty="0" err="1" smtClean="0"/>
              <a:t>kan</a:t>
            </a:r>
            <a:r>
              <a:rPr lang="en-US" dirty="0" smtClean="0"/>
              <a:t> </a:t>
            </a:r>
            <a:r>
              <a:rPr lang="en-US" dirty="0" err="1" smtClean="0"/>
              <a:t>zowel</a:t>
            </a:r>
            <a:r>
              <a:rPr lang="en-US" baseline="0" dirty="0" smtClean="0"/>
              <a:t> </a:t>
            </a:r>
            <a:r>
              <a:rPr lang="en-US" baseline="0" dirty="0" err="1" smtClean="0"/>
              <a:t>klassikaal</a:t>
            </a:r>
            <a:r>
              <a:rPr lang="en-US" baseline="0" dirty="0" smtClean="0"/>
              <a:t>, </a:t>
            </a:r>
            <a:r>
              <a:rPr lang="en-US" baseline="0" dirty="0" err="1" smtClean="0"/>
              <a:t>individueel</a:t>
            </a:r>
            <a:r>
              <a:rPr lang="en-US" baseline="0" dirty="0" smtClean="0"/>
              <a:t> of in </a:t>
            </a:r>
            <a:r>
              <a:rPr lang="en-US" baseline="0" dirty="0" err="1" smtClean="0"/>
              <a:t>groepjes</a:t>
            </a:r>
            <a:r>
              <a:rPr lang="en-US" baseline="0" dirty="0" smtClean="0"/>
              <a:t> </a:t>
            </a:r>
            <a:r>
              <a:rPr lang="en-US" baseline="0" dirty="0" err="1" smtClean="0"/>
              <a:t>gemaakt</a:t>
            </a:r>
            <a:r>
              <a:rPr lang="en-US" baseline="0" dirty="0" smtClean="0"/>
              <a:t> </a:t>
            </a:r>
            <a:r>
              <a:rPr lang="en-US" baseline="0" dirty="0" err="1" smtClean="0"/>
              <a:t>worden</a:t>
            </a:r>
            <a:r>
              <a:rPr lang="en-US" baseline="0" dirty="0" smtClean="0"/>
              <a:t>. </a:t>
            </a:r>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14</a:t>
            </a:fld>
            <a:endParaRPr lang="nl-NL"/>
          </a:p>
        </p:txBody>
      </p:sp>
    </p:spTree>
    <p:extLst>
      <p:ext uri="{BB962C8B-B14F-4D97-AF65-F5344CB8AC3E}">
        <p14:creationId xmlns:p14="http://schemas.microsoft.com/office/powerpoint/2010/main" val="1668018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15</a:t>
            </a:fld>
            <a:endParaRPr lang="nl-NL"/>
          </a:p>
        </p:txBody>
      </p:sp>
    </p:spTree>
    <p:extLst>
      <p:ext uri="{BB962C8B-B14F-4D97-AF65-F5344CB8AC3E}">
        <p14:creationId xmlns:p14="http://schemas.microsoft.com/office/powerpoint/2010/main" val="1753491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16</a:t>
            </a:fld>
            <a:endParaRPr lang="nl-NL" dirty="0"/>
          </a:p>
        </p:txBody>
      </p:sp>
    </p:spTree>
    <p:extLst>
      <p:ext uri="{BB962C8B-B14F-4D97-AF65-F5344CB8AC3E}">
        <p14:creationId xmlns:p14="http://schemas.microsoft.com/office/powerpoint/2010/main" val="3913938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Tip: </a:t>
            </a:r>
            <a:r>
              <a:rPr lang="en-US" baseline="0" dirty="0" err="1" smtClean="0"/>
              <a:t>klik</a:t>
            </a:r>
            <a:r>
              <a:rPr lang="en-US" baseline="0" dirty="0" smtClean="0"/>
              <a:t> op het </a:t>
            </a:r>
            <a:r>
              <a:rPr lang="en-US" baseline="0" dirty="0" err="1" smtClean="0"/>
              <a:t>plaatje</a:t>
            </a:r>
            <a:r>
              <a:rPr lang="en-US" baseline="0" dirty="0" smtClean="0"/>
              <a:t> van de </a:t>
            </a:r>
            <a:r>
              <a:rPr lang="en-US" baseline="0" dirty="0" err="1" smtClean="0"/>
              <a:t>kolencentrale</a:t>
            </a:r>
            <a:r>
              <a:rPr lang="en-US" baseline="0" dirty="0" smtClean="0"/>
              <a:t> </a:t>
            </a:r>
            <a:r>
              <a:rPr lang="en-US" baseline="0" dirty="0" err="1" smtClean="0"/>
              <a:t>voor</a:t>
            </a:r>
            <a:r>
              <a:rPr lang="en-US" baseline="0" dirty="0" smtClean="0"/>
              <a:t> </a:t>
            </a:r>
            <a:r>
              <a:rPr lang="en-US" baseline="0" dirty="0" err="1" smtClean="0"/>
              <a:t>een</a:t>
            </a:r>
            <a:r>
              <a:rPr lang="en-US" baseline="0" dirty="0" smtClean="0"/>
              <a:t> </a:t>
            </a:r>
            <a:r>
              <a:rPr lang="en-US" baseline="0" dirty="0" err="1" smtClean="0"/>
              <a:t>korte</a:t>
            </a:r>
            <a:r>
              <a:rPr lang="en-US" baseline="0" dirty="0" smtClean="0"/>
              <a:t> video van </a:t>
            </a:r>
            <a:r>
              <a:rPr lang="en-US" baseline="0" dirty="0" err="1" smtClean="0"/>
              <a:t>Schooltv</a:t>
            </a:r>
            <a:r>
              <a:rPr lang="en-US" baseline="0" dirty="0" smtClean="0"/>
              <a:t> over </a:t>
            </a:r>
            <a:r>
              <a:rPr lang="en-US" baseline="0" dirty="0" err="1" smtClean="0"/>
              <a:t>steenkool</a:t>
            </a:r>
            <a:r>
              <a:rPr lang="en-US" baseline="0" dirty="0" smtClean="0"/>
              <a:t> </a:t>
            </a:r>
            <a:r>
              <a:rPr lang="en-US" baseline="0" dirty="0" err="1" smtClean="0"/>
              <a:t>en</a:t>
            </a:r>
            <a:r>
              <a:rPr lang="en-US" baseline="0" dirty="0" smtClean="0"/>
              <a:t> </a:t>
            </a:r>
            <a:r>
              <a:rPr lang="en-US" baseline="0" dirty="0" err="1" smtClean="0"/>
              <a:t>fossiele</a:t>
            </a:r>
            <a:r>
              <a:rPr lang="en-US" baseline="0" dirty="0" smtClean="0"/>
              <a:t> </a:t>
            </a:r>
            <a:r>
              <a:rPr lang="en-US" baseline="0" dirty="0" err="1" smtClean="0"/>
              <a:t>brandstoffen</a:t>
            </a:r>
            <a:r>
              <a:rPr lang="en-US" baseline="0" dirty="0" smtClean="0"/>
              <a:t>. </a:t>
            </a:r>
          </a:p>
          <a:p>
            <a:r>
              <a:rPr lang="en-US" b="1" baseline="0" dirty="0" smtClean="0"/>
              <a:t>Video:</a:t>
            </a:r>
            <a:r>
              <a:rPr lang="en-US" baseline="0" dirty="0" smtClean="0"/>
              <a:t> https://www.schooltv.nl/video/steenkool-een-fossiele-brandstof/ (3”03 </a:t>
            </a:r>
            <a:r>
              <a:rPr lang="en-US" baseline="0" dirty="0" err="1" smtClean="0"/>
              <a:t>minuut</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r>
              <a:rPr lang="en-US" b="1" baseline="0" dirty="0" err="1" smtClean="0"/>
              <a:t>Werkvorm</a:t>
            </a:r>
            <a:r>
              <a:rPr lang="en-US" b="1" baseline="0" dirty="0" smtClean="0"/>
              <a:t>: </a:t>
            </a:r>
            <a:r>
              <a:rPr lang="en-US" baseline="0" dirty="0" err="1" smtClean="0"/>
              <a:t>argumenteren</a:t>
            </a:r>
            <a:r>
              <a:rPr lang="en-US" baseline="0" dirty="0" smtClean="0"/>
              <a:t>. </a:t>
            </a:r>
            <a:r>
              <a:rPr lang="en-US" baseline="0" dirty="0" err="1" smtClean="0"/>
              <a:t>Laat</a:t>
            </a:r>
            <a:r>
              <a:rPr lang="en-US" baseline="0" dirty="0" smtClean="0"/>
              <a:t> de </a:t>
            </a:r>
            <a:r>
              <a:rPr lang="en-US" baseline="0" dirty="0" err="1" smtClean="0"/>
              <a:t>leerlingen</a:t>
            </a:r>
            <a:r>
              <a:rPr lang="en-US" baseline="0" dirty="0" smtClean="0"/>
              <a:t> </a:t>
            </a:r>
            <a:r>
              <a:rPr lang="en-US" baseline="0" dirty="0" err="1" smtClean="0"/>
              <a:t>verschillende</a:t>
            </a:r>
            <a:r>
              <a:rPr lang="en-US" baseline="0" dirty="0" smtClean="0"/>
              <a:t> </a:t>
            </a:r>
            <a:r>
              <a:rPr lang="en-US" baseline="0" dirty="0" err="1" smtClean="0"/>
              <a:t>soorten</a:t>
            </a:r>
            <a:r>
              <a:rPr lang="en-US" baseline="0" dirty="0" smtClean="0"/>
              <a:t> </a:t>
            </a:r>
            <a:r>
              <a:rPr lang="en-US" baseline="0" dirty="0" err="1" smtClean="0"/>
              <a:t>argumenten</a:t>
            </a:r>
            <a:r>
              <a:rPr lang="en-US" baseline="0" dirty="0" smtClean="0"/>
              <a:t> </a:t>
            </a:r>
            <a:r>
              <a:rPr lang="en-US" baseline="0" dirty="0" err="1" smtClean="0"/>
              <a:t>bedenken</a:t>
            </a:r>
            <a:r>
              <a:rPr lang="en-US" baseline="0" dirty="0" smtClean="0"/>
              <a:t> </a:t>
            </a:r>
            <a:r>
              <a:rPr lang="en-US" baseline="0" dirty="0" err="1" smtClean="0"/>
              <a:t>zoals</a:t>
            </a:r>
            <a:r>
              <a:rPr lang="en-US" baseline="0" dirty="0" smtClean="0"/>
              <a:t>; </a:t>
            </a:r>
          </a:p>
          <a:p>
            <a:pPr marL="171450" indent="-171450">
              <a:buFont typeface="Arial" panose="020B0604020202020204" pitchFamily="34" charset="0"/>
              <a:buChar char="•"/>
            </a:pPr>
            <a:r>
              <a:rPr lang="en-US" baseline="0" dirty="0" err="1" smtClean="0"/>
              <a:t>voorbeelden</a:t>
            </a:r>
            <a:r>
              <a:rPr lang="en-US" baseline="0" dirty="0" smtClean="0"/>
              <a:t> </a:t>
            </a:r>
            <a:r>
              <a:rPr lang="en-US" baseline="0" dirty="0" err="1" smtClean="0"/>
              <a:t>geven</a:t>
            </a:r>
            <a:r>
              <a:rPr lang="en-US" baseline="0" dirty="0" smtClean="0"/>
              <a:t>; </a:t>
            </a:r>
          </a:p>
          <a:p>
            <a:pPr marL="171450" indent="-171450">
              <a:buFont typeface="Arial" panose="020B0604020202020204" pitchFamily="34" charset="0"/>
              <a:buChar char="•"/>
            </a:pPr>
            <a:r>
              <a:rPr lang="en-US" baseline="0" dirty="0" err="1" smtClean="0"/>
              <a:t>feiten</a:t>
            </a:r>
            <a:r>
              <a:rPr lang="en-US" baseline="0" dirty="0" smtClean="0"/>
              <a:t> </a:t>
            </a:r>
            <a:r>
              <a:rPr lang="en-US" baseline="0" dirty="0" err="1" smtClean="0"/>
              <a:t>noemen</a:t>
            </a:r>
            <a:r>
              <a:rPr lang="en-US" baseline="0" dirty="0" smtClean="0"/>
              <a:t>; </a:t>
            </a:r>
          </a:p>
          <a:p>
            <a:pPr marL="171450" indent="-171450">
              <a:buFont typeface="Arial" panose="020B0604020202020204" pitchFamily="34" charset="0"/>
              <a:buChar char="•"/>
            </a:pPr>
            <a:r>
              <a:rPr lang="en-US" baseline="0" dirty="0" err="1" smtClean="0"/>
              <a:t>vergelijking</a:t>
            </a:r>
            <a:r>
              <a:rPr lang="en-US" baseline="0" dirty="0" smtClean="0"/>
              <a:t> </a:t>
            </a:r>
            <a:r>
              <a:rPr lang="en-US" baseline="0" dirty="0" err="1" smtClean="0"/>
              <a:t>maken</a:t>
            </a:r>
            <a:r>
              <a:rPr lang="en-US" baseline="0" dirty="0" smtClean="0"/>
              <a:t> </a:t>
            </a:r>
          </a:p>
          <a:p>
            <a:pPr marL="171450" indent="-171450">
              <a:buFont typeface="Arial" panose="020B0604020202020204" pitchFamily="34" charset="0"/>
              <a:buChar char="•"/>
            </a:pPr>
            <a:r>
              <a:rPr lang="en-US" baseline="0" dirty="0" err="1" smtClean="0"/>
              <a:t>oplossingen</a:t>
            </a:r>
            <a:r>
              <a:rPr lang="en-US" baseline="0" dirty="0" smtClean="0"/>
              <a:t> </a:t>
            </a:r>
            <a:r>
              <a:rPr lang="en-US" baseline="0" dirty="0" err="1" smtClean="0"/>
              <a:t>bieden</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r>
              <a:rPr lang="en-US" b="1" baseline="0" dirty="0" smtClean="0"/>
              <a:t>Tip: </a:t>
            </a:r>
            <a:r>
              <a:rPr lang="en-US" baseline="0" dirty="0" err="1" smtClean="0"/>
              <a:t>Kijk</a:t>
            </a:r>
            <a:r>
              <a:rPr lang="en-US" baseline="0" dirty="0" smtClean="0"/>
              <a:t> </a:t>
            </a:r>
            <a:r>
              <a:rPr lang="en-US" baseline="0" dirty="0" err="1" smtClean="0"/>
              <a:t>voor</a:t>
            </a:r>
            <a:r>
              <a:rPr lang="en-US" baseline="0" dirty="0" smtClean="0"/>
              <a:t> </a:t>
            </a:r>
            <a:r>
              <a:rPr lang="en-US" baseline="0" dirty="0" err="1" smtClean="0"/>
              <a:t>soorten</a:t>
            </a:r>
            <a:r>
              <a:rPr lang="en-US" baseline="0" dirty="0" smtClean="0"/>
              <a:t> </a:t>
            </a:r>
            <a:r>
              <a:rPr lang="en-US" baseline="0" dirty="0" err="1" smtClean="0"/>
              <a:t>argumenten</a:t>
            </a:r>
            <a:r>
              <a:rPr lang="en-US" baseline="0" dirty="0" smtClean="0"/>
              <a:t> op de </a:t>
            </a:r>
            <a:r>
              <a:rPr lang="en-US" baseline="0" dirty="0" err="1" smtClean="0"/>
              <a:t>kinderkennisbank</a:t>
            </a:r>
            <a:r>
              <a:rPr lang="en-US" baseline="0" dirty="0" smtClean="0"/>
              <a:t>: https://kinderkennisbank2.files.wordpress.com/2012/09/handleiding-e28094-werkvormen-e28094-argumenteren.pdf</a:t>
            </a:r>
          </a:p>
          <a:p>
            <a:r>
              <a:rPr lang="en-US" b="1" baseline="0" dirty="0" err="1" smtClean="0"/>
              <a:t>Voorbeeld</a:t>
            </a:r>
            <a:r>
              <a:rPr lang="en-US" b="1" baseline="0" dirty="0" smtClean="0"/>
              <a:t> </a:t>
            </a:r>
            <a:r>
              <a:rPr lang="en-US" b="1" baseline="0" dirty="0" err="1" smtClean="0"/>
              <a:t>argumenten</a:t>
            </a:r>
            <a:r>
              <a:rPr lang="en-US" b="1" baseline="0" dirty="0" smtClean="0"/>
              <a:t>:</a:t>
            </a:r>
          </a:p>
          <a:p>
            <a:r>
              <a:rPr lang="en-US" b="0" baseline="0" dirty="0" smtClean="0"/>
              <a:t>Nee, want</a:t>
            </a:r>
          </a:p>
          <a:p>
            <a:pPr marL="171450" indent="-171450">
              <a:buFont typeface="Arial" panose="020B0604020202020204" pitchFamily="34" charset="0"/>
              <a:buChar char="•"/>
            </a:pPr>
            <a:r>
              <a:rPr lang="en-US" b="0" baseline="0" dirty="0" err="1" smtClean="0"/>
              <a:t>Er</a:t>
            </a:r>
            <a:r>
              <a:rPr lang="en-US" b="0" baseline="0" dirty="0" smtClean="0"/>
              <a:t> </a:t>
            </a:r>
            <a:r>
              <a:rPr lang="en-US" b="0" baseline="0" dirty="0" err="1" smtClean="0"/>
              <a:t>komt</a:t>
            </a:r>
            <a:r>
              <a:rPr lang="en-US" b="0" baseline="0" dirty="0" smtClean="0"/>
              <a:t> </a:t>
            </a:r>
            <a:r>
              <a:rPr lang="en-US" b="0" baseline="0" dirty="0" err="1" smtClean="0"/>
              <a:t>veel</a:t>
            </a:r>
            <a:r>
              <a:rPr lang="en-US" b="0" baseline="0" dirty="0" smtClean="0"/>
              <a:t> CO2 in de </a:t>
            </a:r>
            <a:r>
              <a:rPr lang="en-US" b="0" baseline="0" dirty="0" err="1" smtClean="0"/>
              <a:t>lucht</a:t>
            </a:r>
            <a:r>
              <a:rPr lang="en-US" b="0" baseline="0" dirty="0" smtClean="0"/>
              <a:t> door </a:t>
            </a:r>
            <a:r>
              <a:rPr lang="en-US" b="0" baseline="0" dirty="0" err="1" smtClean="0"/>
              <a:t>een</a:t>
            </a:r>
            <a:r>
              <a:rPr lang="en-US" b="0" baseline="0" dirty="0" smtClean="0"/>
              <a:t> </a:t>
            </a:r>
            <a:r>
              <a:rPr lang="en-US" b="0" baseline="0" dirty="0" err="1" smtClean="0"/>
              <a:t>kolencentrale</a:t>
            </a:r>
            <a:r>
              <a:rPr lang="en-US" b="0" baseline="0" dirty="0" smtClean="0"/>
              <a:t>, wat het </a:t>
            </a:r>
            <a:r>
              <a:rPr lang="en-US" b="0" baseline="0" dirty="0" err="1" smtClean="0"/>
              <a:t>broeikaseffect</a:t>
            </a:r>
            <a:r>
              <a:rPr lang="en-US" b="0" baseline="0" dirty="0" smtClean="0"/>
              <a:t> </a:t>
            </a:r>
            <a:r>
              <a:rPr lang="en-US" b="0" baseline="0" dirty="0" err="1" smtClean="0"/>
              <a:t>versterkt</a:t>
            </a:r>
            <a:r>
              <a:rPr lang="en-US" b="0" baseline="0" dirty="0" smtClean="0"/>
              <a:t> </a:t>
            </a:r>
            <a:r>
              <a:rPr lang="en-US" b="0" baseline="0" dirty="0" err="1" smtClean="0"/>
              <a:t>en</a:t>
            </a:r>
            <a:r>
              <a:rPr lang="en-US" b="0" baseline="0" dirty="0" smtClean="0"/>
              <a:t> </a:t>
            </a:r>
            <a:r>
              <a:rPr lang="en-US" b="0" baseline="0" dirty="0" err="1" smtClean="0"/>
              <a:t>zorgt</a:t>
            </a:r>
            <a:r>
              <a:rPr lang="en-US" b="0" baseline="0" dirty="0" smtClean="0"/>
              <a:t> </a:t>
            </a:r>
            <a:r>
              <a:rPr lang="en-US" b="0" baseline="0" dirty="0" err="1" smtClean="0"/>
              <a:t>voor</a:t>
            </a:r>
            <a:r>
              <a:rPr lang="en-US" b="0" baseline="0" dirty="0" smtClean="0"/>
              <a:t> </a:t>
            </a:r>
            <a:r>
              <a:rPr lang="en-US" b="0" baseline="0" dirty="0" err="1" smtClean="0"/>
              <a:t>klimaatverandering</a:t>
            </a:r>
            <a:r>
              <a:rPr lang="en-US" b="0" baseline="0" dirty="0" smtClean="0"/>
              <a:t>. Op </a:t>
            </a:r>
            <a:r>
              <a:rPr lang="en-US" b="0" baseline="0" dirty="0" err="1" smtClean="0"/>
              <a:t>veel</a:t>
            </a:r>
            <a:r>
              <a:rPr lang="en-US" b="0" baseline="0" dirty="0" smtClean="0"/>
              <a:t> </a:t>
            </a:r>
            <a:r>
              <a:rPr lang="en-US" b="0" baseline="0" dirty="0" err="1" smtClean="0"/>
              <a:t>plekken</a:t>
            </a:r>
            <a:r>
              <a:rPr lang="en-US" b="0" baseline="0" dirty="0" smtClean="0"/>
              <a:t> op de </a:t>
            </a:r>
            <a:r>
              <a:rPr lang="en-US" b="0" baseline="0" dirty="0" err="1" smtClean="0"/>
              <a:t>wereld</a:t>
            </a:r>
            <a:r>
              <a:rPr lang="en-US" b="0" baseline="0" dirty="0" smtClean="0"/>
              <a:t> </a:t>
            </a:r>
            <a:r>
              <a:rPr lang="en-US" b="0" baseline="0" dirty="0" err="1" smtClean="0"/>
              <a:t>hebben</a:t>
            </a:r>
            <a:r>
              <a:rPr lang="en-US" b="0" baseline="0" dirty="0" smtClean="0"/>
              <a:t> </a:t>
            </a:r>
            <a:r>
              <a:rPr lang="en-US" b="0" baseline="0" dirty="0" err="1" smtClean="0"/>
              <a:t>mensen</a:t>
            </a:r>
            <a:r>
              <a:rPr lang="en-US" b="0" baseline="0" dirty="0" smtClean="0"/>
              <a:t> last van </a:t>
            </a:r>
            <a:r>
              <a:rPr lang="en-US" b="0" baseline="0" dirty="0" err="1" smtClean="0"/>
              <a:t>klimaatverandering</a:t>
            </a:r>
            <a:r>
              <a:rPr lang="en-US" b="0" baseline="0" dirty="0" smtClean="0"/>
              <a:t>. (</a:t>
            </a:r>
            <a:r>
              <a:rPr lang="en-US" b="0" baseline="0" dirty="0" err="1" smtClean="0"/>
              <a:t>Bron</a:t>
            </a:r>
            <a:r>
              <a:rPr lang="en-US" b="0" baseline="0" dirty="0" smtClean="0"/>
              <a:t>: https://www.milieucentraal.nl/klimaat-en-aarde/klimaatverandering/)</a:t>
            </a:r>
          </a:p>
          <a:p>
            <a:pPr marL="171450" indent="-171450">
              <a:buFontTx/>
              <a:buChar char="-"/>
            </a:pPr>
            <a:r>
              <a:rPr lang="en-US" b="0" baseline="0" dirty="0" err="1" smtClean="0"/>
              <a:t>Mensen</a:t>
            </a:r>
            <a:r>
              <a:rPr lang="en-US" b="0" baseline="0" dirty="0" smtClean="0"/>
              <a:t> </a:t>
            </a:r>
            <a:r>
              <a:rPr lang="en-US" b="0" baseline="0" dirty="0" err="1" smtClean="0"/>
              <a:t>en</a:t>
            </a:r>
            <a:r>
              <a:rPr lang="en-US" b="0" baseline="0" dirty="0" smtClean="0"/>
              <a:t> </a:t>
            </a:r>
            <a:r>
              <a:rPr lang="en-US" b="0" baseline="0" dirty="0" err="1" smtClean="0"/>
              <a:t>dieren</a:t>
            </a:r>
            <a:r>
              <a:rPr lang="en-US" b="0" baseline="0" dirty="0" smtClean="0"/>
              <a:t> </a:t>
            </a:r>
            <a:r>
              <a:rPr lang="en-US" b="0" baseline="0" dirty="0" err="1" smtClean="0"/>
              <a:t>hebben</a:t>
            </a:r>
            <a:r>
              <a:rPr lang="en-US" b="0" baseline="0" dirty="0" smtClean="0"/>
              <a:t> last van </a:t>
            </a:r>
            <a:r>
              <a:rPr lang="en-US" b="0" baseline="0" dirty="0" err="1" smtClean="0"/>
              <a:t>luchtvervuiling</a:t>
            </a:r>
            <a:r>
              <a:rPr lang="en-US" b="0" baseline="0" dirty="0" smtClean="0"/>
              <a:t> (</a:t>
            </a:r>
            <a:r>
              <a:rPr lang="en-US" b="0" baseline="0" dirty="0" err="1" smtClean="0"/>
              <a:t>fijnstof</a:t>
            </a:r>
            <a:r>
              <a:rPr lang="en-US" b="0" baseline="0" dirty="0" smtClean="0"/>
              <a:t>) </a:t>
            </a:r>
            <a:r>
              <a:rPr lang="en-US" b="0" baseline="0" dirty="0" err="1" smtClean="0"/>
              <a:t>rondom</a:t>
            </a:r>
            <a:r>
              <a:rPr lang="en-US" b="0" baseline="0" dirty="0" smtClean="0"/>
              <a:t> de </a:t>
            </a:r>
            <a:r>
              <a:rPr lang="en-US" b="0" baseline="0" dirty="0" err="1" smtClean="0"/>
              <a:t>centrales</a:t>
            </a:r>
            <a:r>
              <a:rPr lang="en-US" b="0" baseline="0" dirty="0" smtClean="0"/>
              <a:t> (</a:t>
            </a:r>
            <a:r>
              <a:rPr lang="en-US" b="0" baseline="0" dirty="0" err="1" smtClean="0"/>
              <a:t>Bron</a:t>
            </a:r>
            <a:r>
              <a:rPr lang="en-US" b="0" baseline="0" dirty="0" smtClean="0"/>
              <a:t>: https://www.nu.nl/buitenland/4288103/duizenden-mensen-in-eu-sterven-jaarlijks-uitstoot-kolencentrales.html)</a:t>
            </a:r>
          </a:p>
          <a:p>
            <a:pPr marL="171450" indent="-171450">
              <a:buFontTx/>
              <a:buChar char="-"/>
            </a:pPr>
            <a:r>
              <a:rPr lang="en-US" b="0" baseline="0" dirty="0" smtClean="0"/>
              <a:t>Op </a:t>
            </a:r>
            <a:r>
              <a:rPr lang="en-US" b="0" baseline="0" dirty="0" err="1" smtClean="0"/>
              <a:t>dit</a:t>
            </a:r>
            <a:r>
              <a:rPr lang="en-US" b="0" baseline="0" dirty="0" smtClean="0"/>
              <a:t> moment </a:t>
            </a:r>
            <a:r>
              <a:rPr lang="en-US" b="0" baseline="0" dirty="0" err="1" smtClean="0"/>
              <a:t>moeten</a:t>
            </a:r>
            <a:r>
              <a:rPr lang="en-US" b="0" baseline="0" dirty="0" smtClean="0"/>
              <a:t> </a:t>
            </a:r>
            <a:r>
              <a:rPr lang="en-US" b="0" baseline="0" dirty="0" err="1" smtClean="0"/>
              <a:t>mensen</a:t>
            </a:r>
            <a:r>
              <a:rPr lang="en-US" b="0" baseline="0" dirty="0" smtClean="0"/>
              <a:t> </a:t>
            </a:r>
            <a:r>
              <a:rPr lang="en-US" b="0" baseline="0" dirty="0" err="1" smtClean="0"/>
              <a:t>kolen</a:t>
            </a:r>
            <a:r>
              <a:rPr lang="en-US" b="0" baseline="0" dirty="0" smtClean="0"/>
              <a:t> </a:t>
            </a:r>
            <a:r>
              <a:rPr lang="en-US" b="0" baseline="0" dirty="0" err="1" smtClean="0"/>
              <a:t>delven</a:t>
            </a:r>
            <a:r>
              <a:rPr lang="en-US" b="0" baseline="0" dirty="0" smtClean="0"/>
              <a:t> </a:t>
            </a:r>
            <a:r>
              <a:rPr lang="en-US" b="0" baseline="0" dirty="0" err="1" smtClean="0"/>
              <a:t>onder</a:t>
            </a:r>
            <a:r>
              <a:rPr lang="en-US" b="0" baseline="0" dirty="0" smtClean="0"/>
              <a:t> </a:t>
            </a:r>
            <a:r>
              <a:rPr lang="en-US" b="0" baseline="0" dirty="0" err="1" smtClean="0"/>
              <a:t>zeer</a:t>
            </a:r>
            <a:r>
              <a:rPr lang="en-US" b="0" baseline="0" dirty="0" smtClean="0"/>
              <a:t> </a:t>
            </a:r>
            <a:r>
              <a:rPr lang="en-US" b="0" baseline="0" dirty="0" err="1" smtClean="0"/>
              <a:t>slechte</a:t>
            </a:r>
            <a:r>
              <a:rPr lang="en-US" b="0" baseline="0" dirty="0" smtClean="0"/>
              <a:t> </a:t>
            </a:r>
            <a:r>
              <a:rPr lang="en-US" b="0" baseline="0" dirty="0" err="1" smtClean="0"/>
              <a:t>omstandigheden</a:t>
            </a:r>
            <a:r>
              <a:rPr lang="en-US" b="0" baseline="0" dirty="0" smtClean="0"/>
              <a:t> (</a:t>
            </a:r>
            <a:r>
              <a:rPr lang="en-US" b="0" baseline="0" dirty="0" err="1" smtClean="0"/>
              <a:t>Bron</a:t>
            </a:r>
            <a:r>
              <a:rPr lang="en-US" b="0" baseline="0" dirty="0" smtClean="0"/>
              <a:t>: https://www.paxvoorvrede.nl/wat-wij-doen/campagnes/stop-bloedkolen)</a:t>
            </a:r>
          </a:p>
          <a:p>
            <a:pPr marL="171450" indent="-171450">
              <a:buFontTx/>
              <a:buChar char="-"/>
            </a:pPr>
            <a:endParaRPr lang="en-US" b="1" baseline="0" dirty="0" smtClean="0"/>
          </a:p>
          <a:p>
            <a:pPr marL="0" indent="0">
              <a:buFontTx/>
              <a:buNone/>
            </a:pPr>
            <a:r>
              <a:rPr lang="en-US" b="0" baseline="0" dirty="0" err="1" smtClean="0"/>
              <a:t>Bronnen</a:t>
            </a:r>
            <a:r>
              <a:rPr lang="en-US" b="0" baseline="0" dirty="0" smtClean="0"/>
              <a:t>: </a:t>
            </a:r>
          </a:p>
          <a:p>
            <a:pPr marL="0" indent="0">
              <a:buFontTx/>
              <a:buNone/>
            </a:pPr>
            <a:r>
              <a:rPr lang="en-US" b="0" baseline="0" dirty="0" smtClean="0"/>
              <a:t>https://wikikids.nl/Steenkool</a:t>
            </a:r>
          </a:p>
          <a:p>
            <a:pPr marL="0" indent="0">
              <a:buFontTx/>
              <a:buNone/>
            </a:pPr>
            <a:r>
              <a:rPr lang="en-US" b="0" baseline="0" dirty="0" smtClean="0"/>
              <a:t>https://wikikids.nl/Klimaatverandering</a:t>
            </a:r>
          </a:p>
          <a:p>
            <a:pPr marL="171450" indent="-171450">
              <a:buFontTx/>
              <a:buChar char="-"/>
            </a:pPr>
            <a:endParaRPr lang="en-US" b="1" baseline="0" dirty="0" smtClean="0"/>
          </a:p>
        </p:txBody>
      </p:sp>
      <p:sp>
        <p:nvSpPr>
          <p:cNvPr id="4" name="Slide Number Placeholder 3"/>
          <p:cNvSpPr>
            <a:spLocks noGrp="1"/>
          </p:cNvSpPr>
          <p:nvPr>
            <p:ph type="sldNum" sz="quarter" idx="10"/>
          </p:nvPr>
        </p:nvSpPr>
        <p:spPr/>
        <p:txBody>
          <a:bodyPr/>
          <a:lstStyle/>
          <a:p>
            <a:fld id="{CF1FA92A-A2DE-4E38-A126-AFD82BE516EA}" type="slidenum">
              <a:rPr lang="nl-NL" smtClean="0"/>
              <a:t>17</a:t>
            </a:fld>
            <a:endParaRPr lang="nl-NL"/>
          </a:p>
        </p:txBody>
      </p:sp>
    </p:spTree>
    <p:extLst>
      <p:ext uri="{BB962C8B-B14F-4D97-AF65-F5344CB8AC3E}">
        <p14:creationId xmlns:p14="http://schemas.microsoft.com/office/powerpoint/2010/main" val="39435001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err="1" smtClean="0"/>
              <a:t>Werkvorm</a:t>
            </a:r>
            <a:r>
              <a:rPr lang="en-US" b="1" baseline="0" dirty="0" smtClean="0"/>
              <a:t>: </a:t>
            </a:r>
            <a:r>
              <a:rPr lang="en-US" baseline="0" dirty="0" err="1" smtClean="0"/>
              <a:t>argumenteren</a:t>
            </a:r>
            <a:r>
              <a:rPr lang="en-US" baseline="0" dirty="0" smtClean="0"/>
              <a:t>. </a:t>
            </a:r>
            <a:r>
              <a:rPr lang="en-US" baseline="0" dirty="0" err="1" smtClean="0"/>
              <a:t>Laat</a:t>
            </a:r>
            <a:r>
              <a:rPr lang="en-US" baseline="0" dirty="0" smtClean="0"/>
              <a:t> de </a:t>
            </a:r>
            <a:r>
              <a:rPr lang="en-US" baseline="0" dirty="0" err="1" smtClean="0"/>
              <a:t>leerlingen</a:t>
            </a:r>
            <a:r>
              <a:rPr lang="en-US" baseline="0" dirty="0" smtClean="0"/>
              <a:t> </a:t>
            </a:r>
            <a:r>
              <a:rPr lang="en-US" baseline="0" dirty="0" err="1" smtClean="0"/>
              <a:t>verschillende</a:t>
            </a:r>
            <a:r>
              <a:rPr lang="en-US" baseline="0" dirty="0" smtClean="0"/>
              <a:t> </a:t>
            </a:r>
            <a:r>
              <a:rPr lang="en-US" baseline="0" dirty="0" err="1" smtClean="0"/>
              <a:t>soorten</a:t>
            </a:r>
            <a:r>
              <a:rPr lang="en-US" baseline="0" dirty="0" smtClean="0"/>
              <a:t> </a:t>
            </a:r>
            <a:r>
              <a:rPr lang="en-US" baseline="0" dirty="0" err="1" smtClean="0"/>
              <a:t>argumenten</a:t>
            </a:r>
            <a:r>
              <a:rPr lang="en-US" baseline="0" dirty="0" smtClean="0"/>
              <a:t> </a:t>
            </a:r>
            <a:r>
              <a:rPr lang="en-US" baseline="0" dirty="0" err="1" smtClean="0"/>
              <a:t>bedenken</a:t>
            </a:r>
            <a:r>
              <a:rPr lang="en-US" baseline="0" dirty="0" smtClean="0"/>
              <a:t> </a:t>
            </a:r>
            <a:r>
              <a:rPr lang="en-US" baseline="0" dirty="0" err="1" smtClean="0"/>
              <a:t>zoals</a:t>
            </a:r>
            <a:r>
              <a:rPr lang="en-US" baseline="0" dirty="0" smtClean="0"/>
              <a:t>; </a:t>
            </a:r>
          </a:p>
          <a:p>
            <a:pPr marL="171450" indent="-171450">
              <a:buFont typeface="Arial" panose="020B0604020202020204" pitchFamily="34" charset="0"/>
              <a:buChar char="•"/>
            </a:pPr>
            <a:r>
              <a:rPr lang="en-US" baseline="0" dirty="0" err="1" smtClean="0"/>
              <a:t>voorbeelden</a:t>
            </a:r>
            <a:r>
              <a:rPr lang="en-US" baseline="0" dirty="0" smtClean="0"/>
              <a:t> </a:t>
            </a:r>
            <a:r>
              <a:rPr lang="en-US" baseline="0" dirty="0" err="1" smtClean="0"/>
              <a:t>geven</a:t>
            </a:r>
            <a:r>
              <a:rPr lang="en-US" baseline="0" dirty="0" smtClean="0"/>
              <a:t>; </a:t>
            </a:r>
          </a:p>
          <a:p>
            <a:pPr marL="171450" indent="-171450">
              <a:buFont typeface="Arial" panose="020B0604020202020204" pitchFamily="34" charset="0"/>
              <a:buChar char="•"/>
            </a:pPr>
            <a:r>
              <a:rPr lang="en-US" baseline="0" dirty="0" err="1" smtClean="0"/>
              <a:t>feiten</a:t>
            </a:r>
            <a:r>
              <a:rPr lang="en-US" baseline="0" dirty="0" smtClean="0"/>
              <a:t> </a:t>
            </a:r>
            <a:r>
              <a:rPr lang="en-US" baseline="0" dirty="0" err="1" smtClean="0"/>
              <a:t>noemen</a:t>
            </a:r>
            <a:r>
              <a:rPr lang="en-US" baseline="0" dirty="0" smtClean="0"/>
              <a:t>; </a:t>
            </a:r>
          </a:p>
          <a:p>
            <a:pPr marL="171450" indent="-171450">
              <a:buFont typeface="Arial" panose="020B0604020202020204" pitchFamily="34" charset="0"/>
              <a:buChar char="•"/>
            </a:pPr>
            <a:r>
              <a:rPr lang="en-US" baseline="0" dirty="0" err="1" smtClean="0"/>
              <a:t>vergelijking</a:t>
            </a:r>
            <a:r>
              <a:rPr lang="en-US" baseline="0" dirty="0" smtClean="0"/>
              <a:t> </a:t>
            </a:r>
            <a:r>
              <a:rPr lang="en-US" baseline="0" dirty="0" err="1" smtClean="0"/>
              <a:t>maken</a:t>
            </a:r>
            <a:r>
              <a:rPr lang="en-US" baseline="0" dirty="0" smtClean="0"/>
              <a:t> </a:t>
            </a:r>
          </a:p>
          <a:p>
            <a:pPr marL="171450" indent="-171450">
              <a:buFont typeface="Arial" panose="020B0604020202020204" pitchFamily="34" charset="0"/>
              <a:buChar char="•"/>
            </a:pPr>
            <a:r>
              <a:rPr lang="en-US" baseline="0" dirty="0" err="1" smtClean="0"/>
              <a:t>oplossingen</a:t>
            </a:r>
            <a:r>
              <a:rPr lang="en-US" baseline="0" dirty="0" smtClean="0"/>
              <a:t> </a:t>
            </a:r>
            <a:r>
              <a:rPr lang="en-US" baseline="0" dirty="0" err="1" smtClean="0"/>
              <a:t>bieden</a:t>
            </a:r>
            <a:endParaRPr lang="en-US" baseline="0"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Voorbeeld</a:t>
            </a:r>
            <a:r>
              <a:rPr lang="en-US" dirty="0" smtClean="0"/>
              <a:t> </a:t>
            </a:r>
            <a:r>
              <a:rPr lang="en-US" dirty="0" err="1" smtClean="0"/>
              <a:t>argumenten</a:t>
            </a:r>
            <a:r>
              <a:rPr lang="en-US" dirty="0" smtClean="0"/>
              <a:t> (</a:t>
            </a:r>
            <a:r>
              <a:rPr lang="en-US" b="0" baseline="0" dirty="0" err="1" smtClean="0"/>
              <a:t>Bron</a:t>
            </a:r>
            <a:r>
              <a:rPr lang="en-US" b="0" baseline="0" dirty="0" smtClean="0"/>
              <a:t>: </a:t>
            </a:r>
            <a:r>
              <a:rPr lang="en-US" baseline="0" dirty="0" smtClean="0"/>
              <a:t>http://www.greenpeace.nl/2014/Nieuwsberichten/Klimaat--Energie/Als-je-dit-leest-twijfel-je-nooit-meer-aan-windmolens/)</a:t>
            </a:r>
            <a:r>
              <a:rPr lang="en-US" dirty="0" smtClean="0"/>
              <a:t>: </a:t>
            </a:r>
          </a:p>
          <a:p>
            <a:r>
              <a:rPr lang="en-US" dirty="0" smtClean="0"/>
              <a:t>Ja, want: </a:t>
            </a:r>
          </a:p>
          <a:p>
            <a:r>
              <a:rPr lang="en-US" baseline="0" dirty="0" smtClean="0"/>
              <a:t>- </a:t>
            </a:r>
            <a:r>
              <a:rPr lang="en-US" baseline="0" dirty="0" err="1" smtClean="0"/>
              <a:t>Er</a:t>
            </a:r>
            <a:r>
              <a:rPr lang="en-US" baseline="0" dirty="0" smtClean="0"/>
              <a:t> </a:t>
            </a:r>
            <a:r>
              <a:rPr lang="en-US" baseline="0" dirty="0" err="1" smtClean="0"/>
              <a:t>wordt</a:t>
            </a:r>
            <a:r>
              <a:rPr lang="en-US" baseline="0" dirty="0" smtClean="0"/>
              <a:t> nu </a:t>
            </a:r>
            <a:r>
              <a:rPr lang="en-US" baseline="0" dirty="0" err="1" smtClean="0"/>
              <a:t>en</a:t>
            </a:r>
            <a:r>
              <a:rPr lang="en-US" baseline="0" dirty="0" smtClean="0"/>
              <a:t> in de </a:t>
            </a:r>
            <a:r>
              <a:rPr lang="en-US" baseline="0" dirty="0" err="1" smtClean="0"/>
              <a:t>toekomst</a:t>
            </a:r>
            <a:r>
              <a:rPr lang="en-US" baseline="0" dirty="0" smtClean="0"/>
              <a:t> </a:t>
            </a:r>
            <a:r>
              <a:rPr lang="en-US" baseline="0" dirty="0" err="1" smtClean="0"/>
              <a:t>geen</a:t>
            </a:r>
            <a:r>
              <a:rPr lang="en-US" baseline="0" dirty="0" smtClean="0"/>
              <a:t> CO2 </a:t>
            </a:r>
            <a:r>
              <a:rPr lang="en-US" baseline="0" dirty="0" err="1" smtClean="0"/>
              <a:t>uitgestoten</a:t>
            </a:r>
            <a:r>
              <a:rPr lang="en-US" baseline="0" dirty="0" smtClean="0"/>
              <a:t> </a:t>
            </a:r>
            <a:r>
              <a:rPr lang="en-US" baseline="0" dirty="0" err="1" smtClean="0"/>
              <a:t>bij</a:t>
            </a:r>
            <a:r>
              <a:rPr lang="en-US" baseline="0" dirty="0" smtClean="0"/>
              <a:t> het </a:t>
            </a:r>
            <a:r>
              <a:rPr lang="en-US" baseline="0" dirty="0" err="1" smtClean="0"/>
              <a:t>opwekken</a:t>
            </a:r>
            <a:r>
              <a:rPr lang="en-US" baseline="0" dirty="0" smtClean="0"/>
              <a:t> van </a:t>
            </a:r>
            <a:r>
              <a:rPr lang="en-US" baseline="0" dirty="0" err="1" smtClean="0"/>
              <a:t>windenergie</a:t>
            </a:r>
            <a:r>
              <a:rPr lang="en-US" baseline="0" dirty="0" smtClean="0"/>
              <a:t> </a:t>
            </a:r>
            <a:r>
              <a:rPr lang="en-US" baseline="0" dirty="0" err="1" smtClean="0"/>
              <a:t>waardoor</a:t>
            </a:r>
            <a:r>
              <a:rPr lang="en-US" baseline="0" dirty="0" smtClean="0"/>
              <a:t> </a:t>
            </a:r>
            <a:r>
              <a:rPr lang="en-US" baseline="0" dirty="0" err="1" smtClean="0"/>
              <a:t>er</a:t>
            </a:r>
            <a:r>
              <a:rPr lang="en-US" baseline="0" dirty="0" smtClean="0"/>
              <a:t> </a:t>
            </a:r>
            <a:r>
              <a:rPr lang="en-US" baseline="0" dirty="0" err="1" smtClean="0"/>
              <a:t>geen</a:t>
            </a:r>
            <a:r>
              <a:rPr lang="en-US" baseline="0" dirty="0" smtClean="0"/>
              <a:t> </a:t>
            </a:r>
            <a:r>
              <a:rPr lang="en-US" baseline="0" dirty="0" err="1" smtClean="0"/>
              <a:t>bijdrage</a:t>
            </a:r>
            <a:r>
              <a:rPr lang="en-US" baseline="0" dirty="0" smtClean="0"/>
              <a:t> </a:t>
            </a:r>
            <a:r>
              <a:rPr lang="en-US" baseline="0" dirty="0" err="1" smtClean="0"/>
              <a:t>wordt</a:t>
            </a:r>
            <a:r>
              <a:rPr lang="en-US" baseline="0" dirty="0" smtClean="0"/>
              <a:t> </a:t>
            </a:r>
            <a:r>
              <a:rPr lang="en-US" baseline="0" dirty="0" err="1" smtClean="0"/>
              <a:t>geleverd</a:t>
            </a:r>
            <a:r>
              <a:rPr lang="en-US" baseline="0" dirty="0" smtClean="0"/>
              <a:t> </a:t>
            </a:r>
            <a:r>
              <a:rPr lang="en-US" baseline="0" dirty="0" err="1" smtClean="0"/>
              <a:t>aan</a:t>
            </a:r>
            <a:r>
              <a:rPr lang="en-US" baseline="0" dirty="0" smtClean="0"/>
              <a:t> de </a:t>
            </a:r>
            <a:r>
              <a:rPr lang="en-US" baseline="0" dirty="0" err="1" smtClean="0"/>
              <a:t>klimaatverandering</a:t>
            </a:r>
            <a:r>
              <a:rPr lang="en-US" baseline="0" dirty="0" smtClean="0"/>
              <a:t>. </a:t>
            </a:r>
          </a:p>
          <a:p>
            <a:pPr marL="171450" indent="-171450">
              <a:buFontTx/>
              <a:buChar char="-"/>
            </a:pPr>
            <a:r>
              <a:rPr lang="en-US" baseline="0" dirty="0" err="1" smtClean="0"/>
              <a:t>Er</a:t>
            </a:r>
            <a:r>
              <a:rPr lang="en-US" baseline="0" dirty="0" smtClean="0"/>
              <a:t> is nu </a:t>
            </a:r>
            <a:r>
              <a:rPr lang="en-US" baseline="0" dirty="0" err="1" smtClean="0"/>
              <a:t>geen</a:t>
            </a:r>
            <a:r>
              <a:rPr lang="en-US" baseline="0" dirty="0" smtClean="0"/>
              <a:t> </a:t>
            </a:r>
            <a:r>
              <a:rPr lang="en-US" baseline="0" dirty="0" err="1" smtClean="0"/>
              <a:t>luchtvervuiling</a:t>
            </a:r>
            <a:r>
              <a:rPr lang="en-US" baseline="0" dirty="0" smtClean="0"/>
              <a:t> </a:t>
            </a:r>
            <a:r>
              <a:rPr lang="en-US" baseline="0" dirty="0" err="1" smtClean="0"/>
              <a:t>bij</a:t>
            </a:r>
            <a:r>
              <a:rPr lang="en-US" baseline="0" dirty="0" smtClean="0"/>
              <a:t> het </a:t>
            </a:r>
            <a:r>
              <a:rPr lang="en-US" baseline="0" dirty="0" err="1" smtClean="0"/>
              <a:t>opwekken</a:t>
            </a:r>
            <a:r>
              <a:rPr lang="en-US" baseline="0" dirty="0" smtClean="0"/>
              <a:t> van </a:t>
            </a:r>
            <a:r>
              <a:rPr lang="en-US" baseline="0" dirty="0" err="1" smtClean="0"/>
              <a:t>windenergie</a:t>
            </a:r>
            <a:endParaRPr lang="en-US" baseline="0" dirty="0" smtClean="0"/>
          </a:p>
          <a:p>
            <a:pPr marL="171450" indent="-171450">
              <a:buFontTx/>
              <a:buChar char="-"/>
            </a:pPr>
            <a:r>
              <a:rPr lang="en-US" baseline="0" dirty="0" err="1" smtClean="0"/>
              <a:t>Windmolens</a:t>
            </a:r>
            <a:r>
              <a:rPr lang="en-US" baseline="0" dirty="0" smtClean="0"/>
              <a:t> </a:t>
            </a:r>
            <a:r>
              <a:rPr lang="en-US" baseline="0" dirty="0" err="1" smtClean="0"/>
              <a:t>zorgen</a:t>
            </a:r>
            <a:r>
              <a:rPr lang="en-US" baseline="0" dirty="0" smtClean="0"/>
              <a:t> </a:t>
            </a:r>
            <a:r>
              <a:rPr lang="en-US" baseline="0" dirty="0" err="1" smtClean="0"/>
              <a:t>voor</a:t>
            </a:r>
            <a:r>
              <a:rPr lang="en-US" baseline="0" dirty="0" smtClean="0"/>
              <a:t> </a:t>
            </a:r>
            <a:r>
              <a:rPr lang="en-US" baseline="0" dirty="0" err="1" smtClean="0"/>
              <a:t>werkgelegenheid</a:t>
            </a:r>
            <a:endParaRPr lang="en-US" baseline="0" dirty="0" smtClean="0"/>
          </a:p>
        </p:txBody>
      </p:sp>
      <p:sp>
        <p:nvSpPr>
          <p:cNvPr id="4" name="Slide Number Placeholder 3"/>
          <p:cNvSpPr>
            <a:spLocks noGrp="1"/>
          </p:cNvSpPr>
          <p:nvPr>
            <p:ph type="sldNum" sz="quarter" idx="10"/>
          </p:nvPr>
        </p:nvSpPr>
        <p:spPr/>
        <p:txBody>
          <a:bodyPr/>
          <a:lstStyle/>
          <a:p>
            <a:fld id="{CF1FA92A-A2DE-4E38-A126-AFD82BE516EA}" type="slidenum">
              <a:rPr lang="nl-NL" smtClean="0"/>
              <a:t>18</a:t>
            </a:fld>
            <a:endParaRPr lang="nl-NL"/>
          </a:p>
        </p:txBody>
      </p:sp>
    </p:spTree>
    <p:extLst>
      <p:ext uri="{BB962C8B-B14F-4D97-AF65-F5344CB8AC3E}">
        <p14:creationId xmlns:p14="http://schemas.microsoft.com/office/powerpoint/2010/main" val="2386088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err="1" smtClean="0"/>
              <a:t>Werkvorm</a:t>
            </a:r>
            <a:r>
              <a:rPr lang="en-US" b="1" baseline="0" dirty="0" smtClean="0"/>
              <a:t>: </a:t>
            </a:r>
          </a:p>
          <a:p>
            <a:pPr marL="0" indent="0">
              <a:buFontTx/>
              <a:buNone/>
            </a:pPr>
            <a:r>
              <a:rPr lang="en-US" sz="1200" b="0" dirty="0" smtClean="0"/>
              <a:t>Over de </a:t>
            </a:r>
            <a:r>
              <a:rPr lang="en-US" sz="1200" b="0" dirty="0" err="1" smtClean="0"/>
              <a:t>streep</a:t>
            </a:r>
            <a:r>
              <a:rPr lang="en-US" sz="1200" b="0" dirty="0" smtClean="0"/>
              <a:t>. Trek </a:t>
            </a:r>
            <a:r>
              <a:rPr lang="en-US" sz="1200" b="0" dirty="0" err="1" smtClean="0"/>
              <a:t>een</a:t>
            </a:r>
            <a:r>
              <a:rPr lang="en-US" sz="1200" b="0" dirty="0" smtClean="0"/>
              <a:t> (</a:t>
            </a:r>
            <a:r>
              <a:rPr lang="en-US" sz="1200" b="0" dirty="0" err="1" smtClean="0"/>
              <a:t>denkbeeldige</a:t>
            </a:r>
            <a:r>
              <a:rPr lang="en-US" sz="1200" b="0" dirty="0" smtClean="0"/>
              <a:t>) </a:t>
            </a:r>
            <a:r>
              <a:rPr lang="en-US" sz="1200" b="0" dirty="0" err="1" smtClean="0"/>
              <a:t>streep</a:t>
            </a:r>
            <a:r>
              <a:rPr lang="en-US" sz="1200" b="0" dirty="0" smtClean="0"/>
              <a:t> </a:t>
            </a:r>
            <a:r>
              <a:rPr lang="en-US" sz="1200" b="0" dirty="0" err="1" smtClean="0"/>
              <a:t>midden</a:t>
            </a:r>
            <a:r>
              <a:rPr lang="en-US" sz="1200" b="0" dirty="0" smtClean="0"/>
              <a:t> in het </a:t>
            </a:r>
            <a:r>
              <a:rPr lang="en-US" sz="1200" b="0" dirty="0" err="1" smtClean="0"/>
              <a:t>lokaal</a:t>
            </a:r>
            <a:r>
              <a:rPr lang="en-US" sz="1200" b="0" dirty="0" smtClean="0"/>
              <a:t>. </a:t>
            </a:r>
            <a:r>
              <a:rPr lang="en-US" sz="1200" b="0" dirty="0" err="1" smtClean="0"/>
              <a:t>Laat</a:t>
            </a:r>
            <a:r>
              <a:rPr lang="en-US" sz="1200" b="0" baseline="0" dirty="0" smtClean="0"/>
              <a:t> de </a:t>
            </a:r>
            <a:r>
              <a:rPr lang="en-US" sz="1200" b="0" baseline="0" dirty="0" err="1" smtClean="0"/>
              <a:t>leerlingen</a:t>
            </a:r>
            <a:r>
              <a:rPr lang="en-US" sz="1200" b="0" baseline="0" dirty="0" smtClean="0"/>
              <a:t> </a:t>
            </a:r>
            <a:r>
              <a:rPr lang="en-US" sz="1200" b="0" baseline="0" dirty="0" err="1" smtClean="0"/>
              <a:t>positie</a:t>
            </a:r>
            <a:r>
              <a:rPr lang="en-US" sz="1200" b="0" baseline="0" dirty="0" smtClean="0"/>
              <a:t> </a:t>
            </a:r>
            <a:r>
              <a:rPr lang="en-US" sz="1200" b="0" baseline="0" dirty="0" err="1" smtClean="0"/>
              <a:t>innemen</a:t>
            </a:r>
            <a:r>
              <a:rPr lang="en-US" sz="1200" b="0" baseline="0" dirty="0" smtClean="0"/>
              <a:t> </a:t>
            </a:r>
            <a:r>
              <a:rPr lang="en-US" sz="1200" b="0" baseline="0" dirty="0" err="1" smtClean="0"/>
              <a:t>t.o.v</a:t>
            </a:r>
            <a:r>
              <a:rPr lang="en-US" sz="1200" b="0" baseline="0" dirty="0" smtClean="0"/>
              <a:t>. de </a:t>
            </a:r>
            <a:r>
              <a:rPr lang="en-US" sz="1200" b="0" baseline="0" dirty="0" err="1" smtClean="0"/>
              <a:t>streep</a:t>
            </a:r>
            <a:r>
              <a:rPr lang="en-US" sz="1200" b="0" baseline="0" dirty="0" smtClean="0"/>
              <a:t>. </a:t>
            </a:r>
            <a:r>
              <a:rPr lang="en-US" sz="1200" b="0" baseline="0" dirty="0" err="1" smtClean="0"/>
              <a:t>Helemaal</a:t>
            </a:r>
            <a:r>
              <a:rPr lang="en-US" sz="1200" b="0" baseline="0" dirty="0" smtClean="0"/>
              <a:t> links </a:t>
            </a:r>
            <a:r>
              <a:rPr lang="en-US" sz="1200" b="0" baseline="0" dirty="0" err="1" smtClean="0"/>
              <a:t>als</a:t>
            </a:r>
            <a:r>
              <a:rPr lang="en-US" sz="1200" b="0" baseline="0" dirty="0" smtClean="0"/>
              <a:t> </a:t>
            </a:r>
            <a:r>
              <a:rPr lang="en-US" sz="1200" b="0" baseline="0" dirty="0" err="1" smtClean="0"/>
              <a:t>ze</a:t>
            </a:r>
            <a:r>
              <a:rPr lang="en-US" sz="1200" b="0" baseline="0" dirty="0" smtClean="0"/>
              <a:t> het </a:t>
            </a:r>
            <a:r>
              <a:rPr lang="en-US" sz="1200" b="0" baseline="0" dirty="0" err="1" smtClean="0"/>
              <a:t>oneens</a:t>
            </a:r>
            <a:r>
              <a:rPr lang="en-US" sz="1200" b="0" baseline="0" dirty="0" smtClean="0"/>
              <a:t> </a:t>
            </a:r>
            <a:r>
              <a:rPr lang="en-US" sz="1200" b="0" baseline="0" dirty="0" err="1" smtClean="0"/>
              <a:t>zijn</a:t>
            </a:r>
            <a:r>
              <a:rPr lang="en-US" sz="1200" b="0" baseline="0" dirty="0" smtClean="0"/>
              <a:t>, </a:t>
            </a:r>
            <a:r>
              <a:rPr lang="en-US" sz="1200" b="0" baseline="0" dirty="0" err="1" smtClean="0"/>
              <a:t>rechts</a:t>
            </a:r>
            <a:r>
              <a:rPr lang="en-US" sz="1200" b="0" baseline="0" dirty="0" smtClean="0"/>
              <a:t> </a:t>
            </a:r>
            <a:r>
              <a:rPr lang="en-US" sz="1200" b="0" baseline="0" dirty="0" err="1" smtClean="0"/>
              <a:t>als</a:t>
            </a:r>
            <a:r>
              <a:rPr lang="en-US" sz="1200" b="0" baseline="0" dirty="0" smtClean="0"/>
              <a:t> </a:t>
            </a:r>
            <a:r>
              <a:rPr lang="en-US" sz="1200" b="0" baseline="0" dirty="0" err="1" smtClean="0"/>
              <a:t>ze</a:t>
            </a:r>
            <a:r>
              <a:rPr lang="en-US" sz="1200" b="0" baseline="0" dirty="0" smtClean="0"/>
              <a:t> het </a:t>
            </a:r>
            <a:r>
              <a:rPr lang="en-US" sz="1200" b="0" baseline="0" dirty="0" err="1" smtClean="0"/>
              <a:t>eens</a:t>
            </a:r>
            <a:r>
              <a:rPr lang="en-US" sz="1200" b="0" baseline="0" dirty="0" smtClean="0"/>
              <a:t> </a:t>
            </a:r>
            <a:r>
              <a:rPr lang="en-US" sz="1200" b="0" baseline="0" dirty="0" err="1" smtClean="0"/>
              <a:t>zijn</a:t>
            </a:r>
            <a:r>
              <a:rPr lang="en-US" sz="1200" b="0" baseline="0" dirty="0" smtClean="0"/>
              <a:t>.</a:t>
            </a:r>
          </a:p>
          <a:p>
            <a:pPr marL="0" indent="0">
              <a:buFontTx/>
              <a:buNone/>
            </a:pPr>
            <a:r>
              <a:rPr lang="en-US" sz="1200" b="1" baseline="0" dirty="0" smtClean="0"/>
              <a:t> </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Wat </a:t>
            </a:r>
            <a:r>
              <a:rPr lang="en-US" baseline="0" dirty="0" err="1" smtClean="0"/>
              <a:t>vinden</a:t>
            </a:r>
            <a:r>
              <a:rPr lang="en-US" baseline="0" dirty="0" smtClean="0"/>
              <a:t> de </a:t>
            </a:r>
            <a:r>
              <a:rPr lang="en-US" baseline="0" dirty="0" err="1" smtClean="0"/>
              <a:t>leerlingen</a:t>
            </a:r>
            <a:r>
              <a:rPr lang="en-US" baseline="0" dirty="0" smtClean="0"/>
              <a:t>? </a:t>
            </a:r>
            <a:r>
              <a:rPr lang="en-US" b="1" baseline="0" dirty="0" smtClean="0"/>
              <a:t>Moet</a:t>
            </a:r>
            <a:r>
              <a:rPr lang="en-US" b="0" baseline="0" dirty="0" smtClean="0"/>
              <a:t> je </a:t>
            </a:r>
            <a:r>
              <a:rPr lang="en-US" b="0" baseline="0" dirty="0" err="1" smtClean="0"/>
              <a:t>als</a:t>
            </a:r>
            <a:r>
              <a:rPr lang="en-US" b="0" baseline="0" dirty="0" smtClean="0"/>
              <a:t> burger </a:t>
            </a:r>
            <a:r>
              <a:rPr lang="en-US" b="0" baseline="0" dirty="0" err="1" smtClean="0"/>
              <a:t>duurzame</a:t>
            </a:r>
            <a:r>
              <a:rPr lang="en-US" b="0" baseline="0" dirty="0" smtClean="0"/>
              <a:t> </a:t>
            </a:r>
            <a:r>
              <a:rPr lang="en-US" b="0" baseline="0" dirty="0" err="1" smtClean="0"/>
              <a:t>keuzes</a:t>
            </a:r>
            <a:r>
              <a:rPr lang="en-US" b="0" baseline="0" dirty="0" smtClean="0"/>
              <a:t> </a:t>
            </a:r>
            <a:r>
              <a:rPr lang="en-US" b="0" baseline="0" dirty="0" err="1" smtClean="0"/>
              <a:t>maken</a:t>
            </a:r>
            <a:r>
              <a:rPr lang="en-US" b="0" baseline="0" dirty="0" smtClean="0"/>
              <a:t>? Zou het </a:t>
            </a:r>
            <a:r>
              <a:rPr lang="en-US" b="0" baseline="0" dirty="0" err="1" smtClean="0"/>
              <a:t>een</a:t>
            </a:r>
            <a:r>
              <a:rPr lang="en-US" b="0" baseline="0" dirty="0" smtClean="0"/>
              <a:t> </a:t>
            </a:r>
            <a:r>
              <a:rPr lang="en-US" b="0" baseline="0" dirty="0" err="1" smtClean="0"/>
              <a:t>plicht</a:t>
            </a:r>
            <a:r>
              <a:rPr lang="en-US" b="0" baseline="0" dirty="0" smtClean="0"/>
              <a:t> </a:t>
            </a:r>
            <a:r>
              <a:rPr lang="en-US" b="0" baseline="0" dirty="0" err="1" smtClean="0"/>
              <a:t>moeten</a:t>
            </a:r>
            <a:r>
              <a:rPr lang="en-US" b="0" baseline="0" dirty="0" smtClean="0"/>
              <a:t> </a:t>
            </a:r>
            <a:r>
              <a:rPr lang="en-US" b="0" baseline="0" dirty="0" err="1" smtClean="0"/>
              <a:t>zijn</a:t>
            </a:r>
            <a:r>
              <a:rPr lang="en-US" b="0" baseline="0" dirty="0" smtClean="0"/>
              <a:t>? </a:t>
            </a:r>
            <a:r>
              <a:rPr lang="nl-NL" sz="1200" kern="1200" dirty="0" smtClean="0">
                <a:solidFill>
                  <a:schemeClr val="tx1"/>
                </a:solidFill>
                <a:effectLst/>
                <a:latin typeface="+mn-lt"/>
                <a:ea typeface="+mn-ea"/>
                <a:cs typeface="+mn-cs"/>
              </a:rPr>
              <a:t>Moeten mensen de vrijheid hebben om zelf (duurzame) keuzes te maken?</a:t>
            </a:r>
          </a:p>
          <a:p>
            <a:pPr marL="0" indent="0">
              <a:buFontTx/>
              <a:buNone/>
            </a:pPr>
            <a:endParaRPr lang="en-US" b="1" baseline="0" dirty="0" smtClean="0"/>
          </a:p>
        </p:txBody>
      </p:sp>
      <p:sp>
        <p:nvSpPr>
          <p:cNvPr id="4" name="Slide Number Placeholder 3"/>
          <p:cNvSpPr>
            <a:spLocks noGrp="1"/>
          </p:cNvSpPr>
          <p:nvPr>
            <p:ph type="sldNum" sz="quarter" idx="10"/>
          </p:nvPr>
        </p:nvSpPr>
        <p:spPr/>
        <p:txBody>
          <a:bodyPr/>
          <a:lstStyle/>
          <a:p>
            <a:fld id="{CF1FA92A-A2DE-4E38-A126-AFD82BE516EA}" type="slidenum">
              <a:rPr lang="nl-NL" smtClean="0"/>
              <a:t>19</a:t>
            </a:fld>
            <a:endParaRPr lang="nl-NL"/>
          </a:p>
        </p:txBody>
      </p:sp>
    </p:spTree>
    <p:extLst>
      <p:ext uri="{BB962C8B-B14F-4D97-AF65-F5344CB8AC3E}">
        <p14:creationId xmlns:p14="http://schemas.microsoft.com/office/powerpoint/2010/main" val="2633206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Les</a:t>
            </a:r>
            <a:r>
              <a:rPr lang="nl-NL" baseline="0" dirty="0" smtClean="0"/>
              <a:t> 1: burgerschap</a:t>
            </a:r>
          </a:p>
          <a:p>
            <a:pPr marL="342900" indent="-342900">
              <a:buFont typeface="Arial" panose="020B0604020202020204" pitchFamily="34" charset="0"/>
              <a:buChar char="•"/>
            </a:pPr>
            <a:r>
              <a:rPr lang="nl-NL" sz="1200" dirty="0" smtClean="0"/>
              <a:t>Je</a:t>
            </a:r>
            <a:r>
              <a:rPr lang="en-US" sz="1200" dirty="0" smtClean="0"/>
              <a:t> </a:t>
            </a:r>
            <a:r>
              <a:rPr lang="nl-NL" sz="1200" noProof="1" smtClean="0"/>
              <a:t>kan</a:t>
            </a:r>
            <a:r>
              <a:rPr lang="en-US" sz="1200" dirty="0" smtClean="0"/>
              <a:t> </a:t>
            </a:r>
            <a:r>
              <a:rPr lang="en-US" sz="1200" dirty="0" err="1" smtClean="0"/>
              <a:t>uitleggen</a:t>
            </a:r>
            <a:r>
              <a:rPr lang="en-US" sz="1200" dirty="0" smtClean="0"/>
              <a:t> wat </a:t>
            </a:r>
            <a:r>
              <a:rPr lang="en-US" sz="1200" dirty="0" err="1" smtClean="0"/>
              <a:t>burgerschap</a:t>
            </a:r>
            <a:r>
              <a:rPr lang="en-US" sz="1200" dirty="0" smtClean="0"/>
              <a:t> is</a:t>
            </a:r>
          </a:p>
          <a:p>
            <a:pPr marL="285750" indent="-285750">
              <a:buFont typeface="Arial" panose="020B0604020202020204" pitchFamily="34" charset="0"/>
              <a:buChar char="•"/>
            </a:pPr>
            <a:r>
              <a:rPr lang="en-US" sz="1200" dirty="0" smtClean="0"/>
              <a:t>Je </a:t>
            </a:r>
            <a:r>
              <a:rPr lang="en-US" sz="1200" dirty="0" err="1" smtClean="0"/>
              <a:t>kan</a:t>
            </a:r>
            <a:r>
              <a:rPr lang="en-US" sz="1200" dirty="0" smtClean="0"/>
              <a:t> 3 </a:t>
            </a:r>
            <a:r>
              <a:rPr lang="en-US" sz="1200" dirty="0" err="1" smtClean="0"/>
              <a:t>rechten</a:t>
            </a:r>
            <a:r>
              <a:rPr lang="en-US" sz="1200" dirty="0" smtClean="0"/>
              <a:t> van </a:t>
            </a:r>
            <a:r>
              <a:rPr lang="en-US" sz="1200" dirty="0" err="1" smtClean="0"/>
              <a:t>een</a:t>
            </a:r>
            <a:r>
              <a:rPr lang="en-US" sz="1200" dirty="0" smtClean="0"/>
              <a:t> kind </a:t>
            </a:r>
            <a:r>
              <a:rPr lang="en-US" sz="1200" dirty="0" err="1" smtClean="0"/>
              <a:t>noemen</a:t>
            </a:r>
            <a:r>
              <a:rPr lang="en-US" sz="1200" dirty="0" smtClean="0"/>
              <a:t> </a:t>
            </a:r>
            <a:r>
              <a:rPr lang="en-US" sz="1200" dirty="0" err="1" smtClean="0"/>
              <a:t>en</a:t>
            </a:r>
            <a:r>
              <a:rPr lang="en-US" sz="1200" dirty="0" smtClean="0"/>
              <a:t> 3 </a:t>
            </a:r>
            <a:r>
              <a:rPr lang="en-US" sz="1200" dirty="0" err="1" smtClean="0"/>
              <a:t>plichten</a:t>
            </a:r>
            <a:endParaRPr lang="en-US" sz="1200"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Je </a:t>
            </a:r>
            <a:r>
              <a:rPr lang="en-US" sz="1200" dirty="0" err="1" smtClean="0"/>
              <a:t>weet</a:t>
            </a:r>
            <a:r>
              <a:rPr lang="en-US" sz="1200" dirty="0" smtClean="0"/>
              <a:t> wat </a:t>
            </a:r>
            <a:r>
              <a:rPr lang="en-US" sz="1200" dirty="0" err="1" smtClean="0"/>
              <a:t>vrijheid</a:t>
            </a:r>
            <a:r>
              <a:rPr lang="en-US" sz="1200" dirty="0" smtClean="0"/>
              <a:t> van </a:t>
            </a:r>
            <a:r>
              <a:rPr lang="en-US" sz="1200" dirty="0" err="1" smtClean="0"/>
              <a:t>meningsuiting</a:t>
            </a:r>
            <a:r>
              <a:rPr lang="en-US" sz="1200" dirty="0" smtClean="0"/>
              <a:t> is </a:t>
            </a:r>
            <a:r>
              <a:rPr lang="nl-NL" sz="1200" dirty="0" smtClean="0"/>
              <a:t>in Nederland</a:t>
            </a:r>
          </a:p>
          <a:p>
            <a:r>
              <a:rPr lang="en-US" sz="1200" dirty="0" smtClean="0"/>
              <a:t>Les 2: </a:t>
            </a:r>
            <a:r>
              <a:rPr lang="en-US" sz="1200" dirty="0" err="1" smtClean="0"/>
              <a:t>duurzaamheid</a:t>
            </a:r>
            <a:endParaRPr lang="en-US" sz="1200" dirty="0" smtClean="0"/>
          </a:p>
          <a:p>
            <a:pPr marL="342900" indent="-342900">
              <a:buFont typeface="Arial" panose="020B0604020202020204" pitchFamily="34" charset="0"/>
              <a:buChar char="•"/>
            </a:pPr>
            <a:r>
              <a:rPr lang="nl-NL" sz="1200" dirty="0" smtClean="0"/>
              <a:t>Je kan uitleggen waarom iets wel of niet </a:t>
            </a:r>
            <a:r>
              <a:rPr lang="en-US" sz="1200" dirty="0" err="1" smtClean="0"/>
              <a:t>duurzaam</a:t>
            </a:r>
            <a:r>
              <a:rPr lang="en-US" sz="1200" dirty="0" smtClean="0"/>
              <a:t> is</a:t>
            </a:r>
          </a:p>
          <a:p>
            <a:pPr marL="342900" indent="-342900">
              <a:buFont typeface="Arial" panose="020B0604020202020204" pitchFamily="34" charset="0"/>
              <a:buChar char="•"/>
            </a:pPr>
            <a:r>
              <a:rPr lang="en-US" sz="1200" dirty="0" smtClean="0"/>
              <a:t>Je </a:t>
            </a:r>
            <a:r>
              <a:rPr lang="en-US" sz="1200" dirty="0" err="1" smtClean="0"/>
              <a:t>vormt</a:t>
            </a:r>
            <a:r>
              <a:rPr lang="en-US" sz="1200" dirty="0" smtClean="0"/>
              <a:t> </a:t>
            </a:r>
            <a:r>
              <a:rPr lang="en-US" sz="1200" dirty="0" err="1" smtClean="0"/>
              <a:t>een</a:t>
            </a:r>
            <a:r>
              <a:rPr lang="en-US" sz="1200" dirty="0" smtClean="0"/>
              <a:t> </a:t>
            </a:r>
            <a:r>
              <a:rPr lang="en-US" sz="1200" dirty="0" err="1" smtClean="0"/>
              <a:t>mening</a:t>
            </a:r>
            <a:r>
              <a:rPr lang="en-US" sz="1200" dirty="0" smtClean="0"/>
              <a:t> over het </a:t>
            </a:r>
            <a:r>
              <a:rPr lang="en-US" sz="1200" dirty="0" err="1" smtClean="0"/>
              <a:t>maken</a:t>
            </a:r>
            <a:r>
              <a:rPr lang="en-US" sz="1200" dirty="0" smtClean="0"/>
              <a:t> van </a:t>
            </a:r>
            <a:r>
              <a:rPr lang="en-US" sz="1200" dirty="0" err="1" smtClean="0"/>
              <a:t>duurzame</a:t>
            </a:r>
            <a:r>
              <a:rPr lang="en-US" sz="1200" dirty="0" smtClean="0"/>
              <a:t> </a:t>
            </a:r>
            <a:r>
              <a:rPr lang="en-US" sz="1200" dirty="0" err="1" smtClean="0"/>
              <a:t>keuzes</a:t>
            </a:r>
            <a:endParaRPr lang="en-US" sz="1200" dirty="0" smtClean="0"/>
          </a:p>
          <a:p>
            <a:pPr marL="0" indent="0">
              <a:buFont typeface="Arial" panose="020B0604020202020204" pitchFamily="34" charset="0"/>
              <a:buNone/>
            </a:pPr>
            <a:r>
              <a:rPr lang="en-US" sz="1200" dirty="0" smtClean="0"/>
              <a:t>Les 3: </a:t>
            </a:r>
            <a:r>
              <a:rPr lang="en-US" sz="1200" dirty="0" err="1" smtClean="0"/>
              <a:t>burgerlijke</a:t>
            </a:r>
            <a:r>
              <a:rPr lang="en-US" sz="1200" dirty="0" smtClean="0"/>
              <a:t> </a:t>
            </a:r>
            <a:r>
              <a:rPr lang="en-US" sz="1200" dirty="0" err="1" smtClean="0"/>
              <a:t>ongehoorzaamheid</a:t>
            </a:r>
            <a:endParaRPr lang="en-US" sz="1200" dirty="0" smtClean="0"/>
          </a:p>
          <a:p>
            <a:pPr marL="342900" indent="-342900">
              <a:buFont typeface="Arial" panose="020B0604020202020204" pitchFamily="34" charset="0"/>
              <a:buChar char="•"/>
            </a:pPr>
            <a:r>
              <a:rPr lang="en-US" sz="1200" dirty="0" smtClean="0"/>
              <a:t>Je </a:t>
            </a:r>
            <a:r>
              <a:rPr lang="en-US" sz="1200" dirty="0" err="1" smtClean="0"/>
              <a:t>kent</a:t>
            </a:r>
            <a:r>
              <a:rPr lang="en-US" sz="1200" dirty="0" smtClean="0"/>
              <a:t> de regels van </a:t>
            </a:r>
            <a:r>
              <a:rPr lang="en-US" sz="1200" dirty="0" err="1" smtClean="0"/>
              <a:t>burgerlijke</a:t>
            </a:r>
            <a:r>
              <a:rPr lang="en-US" sz="1200" dirty="0" smtClean="0"/>
              <a:t> </a:t>
            </a:r>
            <a:r>
              <a:rPr lang="en-US" sz="1200" dirty="0" err="1" smtClean="0"/>
              <a:t>ongehoorzaamheid</a:t>
            </a:r>
            <a:endParaRPr lang="en-US" sz="1200" dirty="0" smtClean="0"/>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Je </a:t>
            </a:r>
            <a:r>
              <a:rPr lang="en-US" sz="1200" dirty="0" err="1" smtClean="0"/>
              <a:t>kent</a:t>
            </a:r>
            <a:r>
              <a:rPr lang="en-US" sz="1200" dirty="0" smtClean="0"/>
              <a:t> de regels van </a:t>
            </a:r>
            <a:r>
              <a:rPr lang="en-US" sz="1200" dirty="0" err="1" smtClean="0"/>
              <a:t>actievoeren</a:t>
            </a:r>
            <a:endParaRPr lang="en-US" sz="1200" dirty="0" smtClean="0"/>
          </a:p>
          <a:p>
            <a:pPr marL="342900" indent="-342900">
              <a:buFont typeface="Arial" panose="020B0604020202020204" pitchFamily="34" charset="0"/>
              <a:buChar char="•"/>
            </a:pPr>
            <a:endParaRPr lang="en-US" sz="1200" dirty="0" smtClean="0"/>
          </a:p>
          <a:p>
            <a:pPr marL="0" indent="0">
              <a:buFont typeface="Arial" panose="020B0604020202020204" pitchFamily="34" charset="0"/>
              <a:buNone/>
            </a:pPr>
            <a:endParaRPr lang="en-US" sz="1200"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2</a:t>
            </a:fld>
            <a:endParaRPr lang="nl-NL" dirty="0"/>
          </a:p>
        </p:txBody>
      </p:sp>
    </p:spTree>
    <p:extLst>
      <p:ext uri="{BB962C8B-B14F-4D97-AF65-F5344CB8AC3E}">
        <p14:creationId xmlns:p14="http://schemas.microsoft.com/office/powerpoint/2010/main" val="391407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20</a:t>
            </a:fld>
            <a:endParaRPr lang="nl-NL"/>
          </a:p>
        </p:txBody>
      </p:sp>
    </p:spTree>
    <p:extLst>
      <p:ext uri="{BB962C8B-B14F-4D97-AF65-F5344CB8AC3E}">
        <p14:creationId xmlns:p14="http://schemas.microsoft.com/office/powerpoint/2010/main" val="1910989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21</a:t>
            </a:fld>
            <a:endParaRPr lang="nl-NL"/>
          </a:p>
        </p:txBody>
      </p:sp>
    </p:spTree>
    <p:extLst>
      <p:ext uri="{BB962C8B-B14F-4D97-AF65-F5344CB8AC3E}">
        <p14:creationId xmlns:p14="http://schemas.microsoft.com/office/powerpoint/2010/main" val="1376412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smtClean="0"/>
              <a:t>Video: </a:t>
            </a:r>
            <a:r>
              <a:rPr lang="en-US" b="0" baseline="0" dirty="0" err="1" smtClean="0"/>
              <a:t>Aflevering</a:t>
            </a:r>
            <a:r>
              <a:rPr lang="en-US" b="0" baseline="0" dirty="0" smtClean="0"/>
              <a:t> ‘</a:t>
            </a:r>
            <a:r>
              <a:rPr lang="en-US" b="0" baseline="0" dirty="0" err="1" smtClean="0"/>
              <a:t>wie</a:t>
            </a:r>
            <a:r>
              <a:rPr lang="en-US" b="0" baseline="0" dirty="0" smtClean="0"/>
              <a:t> is de </a:t>
            </a:r>
            <a:r>
              <a:rPr lang="en-US" b="0" baseline="0" dirty="0" err="1" smtClean="0"/>
              <a:t>beste</a:t>
            </a:r>
            <a:r>
              <a:rPr lang="en-US" b="0" baseline="0" dirty="0" smtClean="0"/>
              <a:t> </a:t>
            </a:r>
            <a:r>
              <a:rPr lang="en-US" b="0" baseline="0" dirty="0" err="1" smtClean="0"/>
              <a:t>actievoerder</a:t>
            </a:r>
            <a:r>
              <a:rPr lang="en-US" b="0" baseline="0" dirty="0" smtClean="0"/>
              <a:t>?’ van 3 </a:t>
            </a:r>
            <a:r>
              <a:rPr lang="en-US" b="0" baseline="0" dirty="0" err="1" smtClean="0"/>
              <a:t>maart</a:t>
            </a:r>
            <a:r>
              <a:rPr lang="en-US" b="0" baseline="0" dirty="0" smtClean="0"/>
              <a:t> 2018: </a:t>
            </a:r>
            <a:r>
              <a:rPr lang="en-US" b="0" baseline="0" dirty="0" smtClean="0"/>
              <a:t>https://www.zapp.nl/programmas/checkpoint/gemist/VPWON_1307494</a:t>
            </a:r>
            <a:endParaRPr lang="en-US" b="0" baseline="0" dirty="0" smtClean="0"/>
          </a:p>
          <a:p>
            <a:pPr marL="0" indent="0">
              <a:buFontTx/>
              <a:buNone/>
            </a:pPr>
            <a:r>
              <a:rPr lang="en-US" b="1" baseline="0" dirty="0" smtClean="0"/>
              <a:t>Tip: </a:t>
            </a:r>
            <a:r>
              <a:rPr lang="en-US" b="0" baseline="0" dirty="0" err="1" smtClean="0"/>
              <a:t>geef</a:t>
            </a:r>
            <a:r>
              <a:rPr lang="en-US" b="0" baseline="0" dirty="0" smtClean="0"/>
              <a:t> de </a:t>
            </a:r>
            <a:r>
              <a:rPr lang="en-US" b="0" baseline="0" dirty="0" err="1" smtClean="0"/>
              <a:t>leerlingen</a:t>
            </a:r>
            <a:r>
              <a:rPr lang="en-US" b="0" baseline="0" dirty="0" smtClean="0"/>
              <a:t> </a:t>
            </a:r>
            <a:r>
              <a:rPr lang="en-US" b="0" baseline="0" dirty="0" err="1" smtClean="0"/>
              <a:t>een</a:t>
            </a:r>
            <a:r>
              <a:rPr lang="en-US" b="0" baseline="0" dirty="0" smtClean="0"/>
              <a:t> </a:t>
            </a:r>
            <a:r>
              <a:rPr lang="en-US" b="0" baseline="0" dirty="0" err="1" smtClean="0"/>
              <a:t>kijkopdracht</a:t>
            </a:r>
            <a:r>
              <a:rPr lang="en-US" b="0" baseline="0" dirty="0" smtClean="0"/>
              <a:t> </a:t>
            </a:r>
            <a:r>
              <a:rPr lang="en-US" b="0" baseline="0" dirty="0" err="1" smtClean="0"/>
              <a:t>mee</a:t>
            </a:r>
            <a:r>
              <a:rPr lang="en-US" b="0" baseline="0" dirty="0" smtClean="0"/>
              <a:t>. </a:t>
            </a:r>
            <a:r>
              <a:rPr lang="en-US" b="0" baseline="0" dirty="0" err="1" smtClean="0"/>
              <a:t>Bijvoorbeeld</a:t>
            </a:r>
            <a:r>
              <a:rPr lang="en-US" b="0" baseline="0" dirty="0" smtClean="0"/>
              <a:t>, leg </a:t>
            </a:r>
            <a:r>
              <a:rPr lang="en-US" b="0" baseline="0" dirty="0" err="1" smtClean="0"/>
              <a:t>aan</a:t>
            </a:r>
            <a:r>
              <a:rPr lang="en-US" b="0" baseline="0" dirty="0" smtClean="0"/>
              <a:t> het </a:t>
            </a:r>
            <a:r>
              <a:rPr lang="en-US" b="0" baseline="0" dirty="0" err="1" smtClean="0"/>
              <a:t>einde</a:t>
            </a:r>
            <a:r>
              <a:rPr lang="en-US" b="0" baseline="0" dirty="0" smtClean="0"/>
              <a:t> van de </a:t>
            </a:r>
            <a:r>
              <a:rPr lang="en-US" b="0" baseline="0" dirty="0" err="1" smtClean="0"/>
              <a:t>aflevering</a:t>
            </a:r>
            <a:r>
              <a:rPr lang="en-US" b="0" baseline="0" dirty="0" smtClean="0"/>
              <a:t> </a:t>
            </a:r>
            <a:r>
              <a:rPr lang="en-US" b="0" baseline="0" dirty="0" err="1" smtClean="0"/>
              <a:t>uit</a:t>
            </a:r>
            <a:r>
              <a:rPr lang="en-US" b="0" baseline="0" dirty="0" smtClean="0"/>
              <a:t> wat Greenpeace is. </a:t>
            </a:r>
          </a:p>
        </p:txBody>
      </p:sp>
      <p:sp>
        <p:nvSpPr>
          <p:cNvPr id="4" name="Slide Number Placeholder 3"/>
          <p:cNvSpPr>
            <a:spLocks noGrp="1"/>
          </p:cNvSpPr>
          <p:nvPr>
            <p:ph type="sldNum" sz="quarter" idx="10"/>
          </p:nvPr>
        </p:nvSpPr>
        <p:spPr/>
        <p:txBody>
          <a:bodyPr/>
          <a:lstStyle/>
          <a:p>
            <a:fld id="{CF1FA92A-A2DE-4E38-A126-AFD82BE516EA}" type="slidenum">
              <a:rPr lang="nl-NL" smtClean="0"/>
              <a:t>22</a:t>
            </a:fld>
            <a:endParaRPr lang="nl-NL"/>
          </a:p>
        </p:txBody>
      </p:sp>
    </p:spTree>
    <p:extLst>
      <p:ext uri="{BB962C8B-B14F-4D97-AF65-F5344CB8AC3E}">
        <p14:creationId xmlns:p14="http://schemas.microsoft.com/office/powerpoint/2010/main" val="3074217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b="1" dirty="0" smtClean="0"/>
              <a:t>Werkvorm: </a:t>
            </a:r>
            <a:r>
              <a:rPr lang="nl-NL" dirty="0" smtClean="0"/>
              <a:t>beeld het uit. Laat de</a:t>
            </a:r>
            <a:r>
              <a:rPr lang="nl-NL" baseline="0" dirty="0" smtClean="0"/>
              <a:t> leerlingen de verschillende vaardigheden uitbeelden zonder te praten. De klas moet raden wat er uitgebeeld wordt. </a:t>
            </a:r>
          </a:p>
          <a:p>
            <a:r>
              <a:rPr lang="nl-NL" baseline="0" dirty="0" smtClean="0"/>
              <a:t>(de vaardigheden komen pas in beeld bij doorklikken)</a:t>
            </a:r>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23</a:t>
            </a:fld>
            <a:endParaRPr lang="nl-NL" dirty="0"/>
          </a:p>
        </p:txBody>
      </p:sp>
    </p:spTree>
    <p:extLst>
      <p:ext uri="{BB962C8B-B14F-4D97-AF65-F5344CB8AC3E}">
        <p14:creationId xmlns:p14="http://schemas.microsoft.com/office/powerpoint/2010/main" val="3984573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baseline="0" dirty="0" err="1" smtClean="0"/>
              <a:t>Werkvorm</a:t>
            </a:r>
            <a:r>
              <a:rPr lang="en-US" b="0" baseline="0" dirty="0" smtClean="0"/>
              <a:t>:  </a:t>
            </a:r>
            <a:r>
              <a:rPr lang="en-US" b="0" baseline="0" dirty="0" err="1" smtClean="0"/>
              <a:t>zelf</a:t>
            </a:r>
            <a:r>
              <a:rPr lang="en-US" b="0" baseline="0" dirty="0" smtClean="0"/>
              <a:t> </a:t>
            </a:r>
            <a:r>
              <a:rPr lang="en-US" b="0" baseline="0" dirty="0" err="1" smtClean="0"/>
              <a:t>nadenken</a:t>
            </a:r>
            <a:r>
              <a:rPr lang="en-US" b="0" baseline="0" dirty="0" smtClean="0"/>
              <a:t> – </a:t>
            </a:r>
            <a:r>
              <a:rPr lang="en-US" b="0" baseline="0" dirty="0" err="1" smtClean="0"/>
              <a:t>delen</a:t>
            </a:r>
            <a:r>
              <a:rPr lang="en-US" b="0" baseline="0" dirty="0" smtClean="0"/>
              <a:t> in </a:t>
            </a:r>
            <a:r>
              <a:rPr lang="en-US" b="0" baseline="0" dirty="0" err="1" smtClean="0"/>
              <a:t>tweetallen</a:t>
            </a:r>
            <a:r>
              <a:rPr lang="en-US" b="0" baseline="0" dirty="0" smtClean="0"/>
              <a:t> – </a:t>
            </a:r>
            <a:r>
              <a:rPr lang="en-US" b="0" baseline="0" dirty="0" err="1" smtClean="0"/>
              <a:t>uitwisselen</a:t>
            </a:r>
            <a:r>
              <a:rPr lang="en-US" b="0" baseline="0" dirty="0" smtClean="0"/>
              <a:t> met de </a:t>
            </a:r>
            <a:r>
              <a:rPr lang="en-US" b="0" baseline="0" dirty="0" err="1" smtClean="0"/>
              <a:t>klas</a:t>
            </a:r>
            <a:r>
              <a:rPr lang="en-US" b="0" baseline="0" dirty="0" smtClean="0"/>
              <a:t>. De </a:t>
            </a:r>
            <a:r>
              <a:rPr lang="en-US" b="0" baseline="0" dirty="0" err="1" smtClean="0"/>
              <a:t>juiste</a:t>
            </a:r>
            <a:r>
              <a:rPr lang="en-US" b="0" baseline="0" dirty="0" smtClean="0"/>
              <a:t> </a:t>
            </a:r>
            <a:r>
              <a:rPr lang="en-US" b="0" baseline="0" dirty="0" err="1" smtClean="0"/>
              <a:t>volgorde</a:t>
            </a:r>
            <a:r>
              <a:rPr lang="en-US" b="0" baseline="0" dirty="0" smtClean="0"/>
              <a:t> (</a:t>
            </a:r>
            <a:r>
              <a:rPr lang="en-US" b="0" baseline="0" dirty="0" err="1" smtClean="0"/>
              <a:t>zie</a:t>
            </a:r>
            <a:r>
              <a:rPr lang="en-US" b="0" baseline="0" dirty="0" smtClean="0"/>
              <a:t> </a:t>
            </a:r>
            <a:r>
              <a:rPr lang="en-US" b="0" baseline="0" dirty="0" err="1" smtClean="0"/>
              <a:t>volgende</a:t>
            </a:r>
            <a:r>
              <a:rPr lang="en-US" b="0" baseline="0" dirty="0" smtClean="0"/>
              <a:t> </a:t>
            </a:r>
            <a:r>
              <a:rPr lang="en-US" b="0" baseline="0" dirty="0" err="1" smtClean="0"/>
              <a:t>dia</a:t>
            </a:r>
            <a:r>
              <a:rPr lang="en-US" b="0" baseline="0" dirty="0" smtClean="0"/>
              <a:t>) is </a:t>
            </a:r>
            <a:r>
              <a:rPr lang="en-US" b="0" baseline="0" dirty="0" err="1" smtClean="0"/>
              <a:t>onderzoek</a:t>
            </a:r>
            <a:r>
              <a:rPr lang="en-US" b="0" baseline="0" dirty="0" smtClean="0"/>
              <a:t> – </a:t>
            </a:r>
            <a:r>
              <a:rPr lang="en-US" b="0" baseline="0" dirty="0" err="1" smtClean="0"/>
              <a:t>overleg</a:t>
            </a:r>
            <a:r>
              <a:rPr lang="en-US" b="0" baseline="0" dirty="0" smtClean="0"/>
              <a:t> – </a:t>
            </a:r>
            <a:r>
              <a:rPr lang="en-US" b="0" baseline="0" dirty="0" err="1" smtClean="0"/>
              <a:t>actie</a:t>
            </a:r>
            <a:r>
              <a:rPr lang="en-US" b="0" baseline="0" dirty="0" smtClean="0"/>
              <a:t>.</a:t>
            </a:r>
          </a:p>
          <a:p>
            <a:pPr marL="0" indent="0">
              <a:buFontTx/>
              <a:buNone/>
            </a:pPr>
            <a:r>
              <a:rPr lang="en-US" b="0" baseline="0" dirty="0" err="1" smtClean="0"/>
              <a:t>Laat</a:t>
            </a:r>
            <a:r>
              <a:rPr lang="en-US" b="0" baseline="0" dirty="0" smtClean="0"/>
              <a:t> de </a:t>
            </a:r>
            <a:r>
              <a:rPr lang="en-US" b="0" baseline="0" dirty="0" err="1" smtClean="0"/>
              <a:t>leerlingen</a:t>
            </a:r>
            <a:r>
              <a:rPr lang="en-US" b="0" baseline="0" dirty="0" smtClean="0"/>
              <a:t> </a:t>
            </a:r>
            <a:r>
              <a:rPr lang="en-US" b="0" baseline="0" dirty="0" err="1" smtClean="0"/>
              <a:t>ook</a:t>
            </a:r>
            <a:r>
              <a:rPr lang="en-US" b="0" baseline="0" dirty="0" smtClean="0"/>
              <a:t> </a:t>
            </a:r>
            <a:r>
              <a:rPr lang="en-US" b="0" baseline="0" dirty="0" err="1" smtClean="0"/>
              <a:t>beargumenteren</a:t>
            </a:r>
            <a:r>
              <a:rPr lang="en-US" b="0" baseline="0" dirty="0" smtClean="0"/>
              <a:t> </a:t>
            </a:r>
            <a:r>
              <a:rPr lang="en-US" b="0" baseline="0" dirty="0" err="1" smtClean="0"/>
              <a:t>waarom</a:t>
            </a:r>
            <a:r>
              <a:rPr lang="en-US" b="0" baseline="0" dirty="0" smtClean="0"/>
              <a:t> </a:t>
            </a:r>
            <a:r>
              <a:rPr lang="en-US" b="0" baseline="0" dirty="0" err="1" smtClean="0"/>
              <a:t>ze</a:t>
            </a:r>
            <a:r>
              <a:rPr lang="en-US" b="0" baseline="0" dirty="0" smtClean="0"/>
              <a:t> </a:t>
            </a:r>
            <a:r>
              <a:rPr lang="en-US" b="0" baseline="0" dirty="0" err="1" smtClean="0"/>
              <a:t>denken</a:t>
            </a:r>
            <a:r>
              <a:rPr lang="en-US" b="0" baseline="0" dirty="0" smtClean="0"/>
              <a:t> </a:t>
            </a:r>
            <a:r>
              <a:rPr lang="en-US" b="0" baseline="0" dirty="0" err="1" smtClean="0"/>
              <a:t>dat</a:t>
            </a:r>
            <a:r>
              <a:rPr lang="en-US" b="0" baseline="0" dirty="0" smtClean="0"/>
              <a:t> </a:t>
            </a:r>
            <a:r>
              <a:rPr lang="en-US" b="0" baseline="0" dirty="0" err="1" smtClean="0"/>
              <a:t>dit</a:t>
            </a:r>
            <a:r>
              <a:rPr lang="en-US" b="0" baseline="0" dirty="0" smtClean="0"/>
              <a:t> de </a:t>
            </a:r>
            <a:r>
              <a:rPr lang="en-US" b="0" baseline="0" dirty="0" err="1" smtClean="0"/>
              <a:t>volgorde</a:t>
            </a:r>
            <a:r>
              <a:rPr lang="en-US" b="0" baseline="0" dirty="0" smtClean="0"/>
              <a:t> is. </a:t>
            </a:r>
          </a:p>
        </p:txBody>
      </p:sp>
      <p:sp>
        <p:nvSpPr>
          <p:cNvPr id="4" name="Slide Number Placeholder 3"/>
          <p:cNvSpPr>
            <a:spLocks noGrp="1"/>
          </p:cNvSpPr>
          <p:nvPr>
            <p:ph type="sldNum" sz="quarter" idx="10"/>
          </p:nvPr>
        </p:nvSpPr>
        <p:spPr/>
        <p:txBody>
          <a:bodyPr/>
          <a:lstStyle/>
          <a:p>
            <a:fld id="{CF1FA92A-A2DE-4E38-A126-AFD82BE516EA}" type="slidenum">
              <a:rPr lang="nl-NL" smtClean="0"/>
              <a:t>24</a:t>
            </a:fld>
            <a:endParaRPr lang="nl-NL"/>
          </a:p>
        </p:txBody>
      </p:sp>
    </p:spTree>
    <p:extLst>
      <p:ext uri="{BB962C8B-B14F-4D97-AF65-F5344CB8AC3E}">
        <p14:creationId xmlns:p14="http://schemas.microsoft.com/office/powerpoint/2010/main" val="6101852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baseline="0" dirty="0" smtClean="0"/>
              <a:t>Lees </a:t>
            </a:r>
            <a:r>
              <a:rPr lang="en-US" b="0" baseline="0" dirty="0" err="1" smtClean="0"/>
              <a:t>meer</a:t>
            </a:r>
            <a:r>
              <a:rPr lang="en-US" b="0" baseline="0" dirty="0" smtClean="0"/>
              <a:t> over de Greenpeace </a:t>
            </a:r>
            <a:r>
              <a:rPr lang="en-US" b="0" baseline="0" dirty="0" err="1" smtClean="0"/>
              <a:t>werkwijze</a:t>
            </a:r>
            <a:r>
              <a:rPr lang="en-US" b="0" baseline="0" dirty="0" smtClean="0"/>
              <a:t>: http://www.greenpeace.nl/actie/Academy/Actie/ of op de kids-website: http://www.greenpeace.org/gpkids/nl/over-greenpeace/</a:t>
            </a:r>
          </a:p>
        </p:txBody>
      </p:sp>
      <p:sp>
        <p:nvSpPr>
          <p:cNvPr id="4" name="Slide Number Placeholder 3"/>
          <p:cNvSpPr>
            <a:spLocks noGrp="1"/>
          </p:cNvSpPr>
          <p:nvPr>
            <p:ph type="sldNum" sz="quarter" idx="10"/>
          </p:nvPr>
        </p:nvSpPr>
        <p:spPr/>
        <p:txBody>
          <a:bodyPr/>
          <a:lstStyle/>
          <a:p>
            <a:fld id="{CF1FA92A-A2DE-4E38-A126-AFD82BE516EA}" type="slidenum">
              <a:rPr lang="nl-NL" smtClean="0"/>
              <a:t>25</a:t>
            </a:fld>
            <a:endParaRPr lang="nl-NL"/>
          </a:p>
        </p:txBody>
      </p:sp>
    </p:spTree>
    <p:extLst>
      <p:ext uri="{BB962C8B-B14F-4D97-AF65-F5344CB8AC3E}">
        <p14:creationId xmlns:p14="http://schemas.microsoft.com/office/powerpoint/2010/main" val="2820594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baseline="0" dirty="0" smtClean="0"/>
              <a:t>Greenpeace </a:t>
            </a:r>
            <a:r>
              <a:rPr lang="en-US" b="0" baseline="0" dirty="0" err="1" smtClean="0"/>
              <a:t>voert</a:t>
            </a:r>
            <a:r>
              <a:rPr lang="en-US" b="0" baseline="0" dirty="0" smtClean="0"/>
              <a:t> </a:t>
            </a:r>
            <a:r>
              <a:rPr lang="en-US" b="0" baseline="0" dirty="0" err="1" smtClean="0"/>
              <a:t>actie</a:t>
            </a:r>
            <a:r>
              <a:rPr lang="en-US" b="0" baseline="0" dirty="0" smtClean="0"/>
              <a:t> </a:t>
            </a:r>
            <a:r>
              <a:rPr lang="en-US" b="0" baseline="0" dirty="0" err="1" smtClean="0"/>
              <a:t>als</a:t>
            </a:r>
            <a:r>
              <a:rPr lang="en-US" b="0" baseline="0" dirty="0" smtClean="0"/>
              <a:t> </a:t>
            </a:r>
            <a:r>
              <a:rPr lang="en-US" b="0" baseline="0" dirty="0" err="1" smtClean="0"/>
              <a:t>bedrijven</a:t>
            </a:r>
            <a:r>
              <a:rPr lang="en-US" b="0" baseline="0" dirty="0" smtClean="0"/>
              <a:t> </a:t>
            </a:r>
            <a:r>
              <a:rPr lang="en-US" b="0" baseline="0" dirty="0" err="1" smtClean="0"/>
              <a:t>dingen</a:t>
            </a:r>
            <a:r>
              <a:rPr lang="en-US" b="0" baseline="0" dirty="0" smtClean="0"/>
              <a:t> </a:t>
            </a:r>
            <a:r>
              <a:rPr lang="en-US" b="0" baseline="0" dirty="0" err="1" smtClean="0"/>
              <a:t>doen</a:t>
            </a:r>
            <a:r>
              <a:rPr lang="en-US" b="0" baseline="0" dirty="0" smtClean="0"/>
              <a:t> die </a:t>
            </a:r>
            <a:r>
              <a:rPr lang="en-US" b="0" baseline="0" dirty="0" err="1" smtClean="0"/>
              <a:t>slecht</a:t>
            </a:r>
            <a:r>
              <a:rPr lang="en-US" b="0" baseline="0" dirty="0" smtClean="0"/>
              <a:t> </a:t>
            </a:r>
            <a:r>
              <a:rPr lang="en-US" b="0" baseline="0" dirty="0" err="1" smtClean="0"/>
              <a:t>zijn</a:t>
            </a:r>
            <a:r>
              <a:rPr lang="en-US" b="0" baseline="0" dirty="0" smtClean="0"/>
              <a:t> </a:t>
            </a:r>
            <a:r>
              <a:rPr lang="en-US" b="0" baseline="0" dirty="0" err="1" smtClean="0"/>
              <a:t>voor</a:t>
            </a:r>
            <a:r>
              <a:rPr lang="en-US" b="0" baseline="0" dirty="0" smtClean="0"/>
              <a:t> het milieu </a:t>
            </a:r>
            <a:r>
              <a:rPr lang="en-US" b="0" baseline="0" dirty="0" err="1" smtClean="0"/>
              <a:t>en</a:t>
            </a:r>
            <a:r>
              <a:rPr lang="en-US" b="0" baseline="0" dirty="0" smtClean="0"/>
              <a:t> </a:t>
            </a:r>
            <a:r>
              <a:rPr lang="en-US" b="0" baseline="0" dirty="0" err="1" smtClean="0"/>
              <a:t>mensen</a:t>
            </a:r>
            <a:r>
              <a:rPr lang="en-US" b="0" baseline="0" dirty="0" smtClean="0"/>
              <a:t>. </a:t>
            </a:r>
            <a:r>
              <a:rPr lang="en-US" b="0" baseline="0" dirty="0" err="1" smtClean="0"/>
              <a:t>Soms</a:t>
            </a:r>
            <a:r>
              <a:rPr lang="en-US" b="0" baseline="0" dirty="0" smtClean="0"/>
              <a:t> </a:t>
            </a:r>
            <a:r>
              <a:rPr lang="en-US" b="0" baseline="0" dirty="0" err="1" smtClean="0"/>
              <a:t>doet</a:t>
            </a:r>
            <a:r>
              <a:rPr lang="en-US" b="0" baseline="0" dirty="0" smtClean="0"/>
              <a:t> Greenpeace </a:t>
            </a:r>
            <a:r>
              <a:rPr lang="en-US" b="0" baseline="0" dirty="0" err="1" smtClean="0"/>
              <a:t>iets</a:t>
            </a:r>
            <a:r>
              <a:rPr lang="en-US" b="0" baseline="0" dirty="0" smtClean="0"/>
              <a:t> van de wet </a:t>
            </a:r>
            <a:r>
              <a:rPr lang="en-US" b="0" baseline="0" dirty="0" err="1" smtClean="0"/>
              <a:t>eigenlijk</a:t>
            </a:r>
            <a:r>
              <a:rPr lang="en-US" b="0" baseline="0" dirty="0" smtClean="0"/>
              <a:t> </a:t>
            </a:r>
            <a:r>
              <a:rPr lang="en-US" b="0" baseline="0" dirty="0" err="1" smtClean="0"/>
              <a:t>niet</a:t>
            </a:r>
            <a:r>
              <a:rPr lang="en-US" b="0" baseline="0" dirty="0" smtClean="0"/>
              <a:t> </a:t>
            </a:r>
            <a:r>
              <a:rPr lang="en-US" b="0" baseline="0" dirty="0" err="1" smtClean="0"/>
              <a:t>mogen</a:t>
            </a:r>
            <a:r>
              <a:rPr lang="en-US" b="0" baseline="0" dirty="0" smtClean="0"/>
              <a:t>. </a:t>
            </a:r>
            <a:r>
              <a:rPr lang="en-US" b="0" baseline="0" dirty="0" err="1" smtClean="0"/>
              <a:t>Zoals</a:t>
            </a:r>
            <a:r>
              <a:rPr lang="en-US" b="0" baseline="0" dirty="0" smtClean="0"/>
              <a:t> </a:t>
            </a:r>
            <a:r>
              <a:rPr lang="en-US" b="0" baseline="0" dirty="0" err="1" smtClean="0"/>
              <a:t>een</a:t>
            </a:r>
            <a:r>
              <a:rPr lang="en-US" b="0" baseline="0" dirty="0" smtClean="0"/>
              <a:t> </a:t>
            </a:r>
            <a:r>
              <a:rPr lang="en-US" b="0" baseline="0" dirty="0" err="1" smtClean="0"/>
              <a:t>tekst</a:t>
            </a:r>
            <a:r>
              <a:rPr lang="en-US" b="0" baseline="0" dirty="0" smtClean="0"/>
              <a:t> op </a:t>
            </a:r>
            <a:r>
              <a:rPr lang="en-US" b="0" baseline="0" dirty="0" err="1" smtClean="0"/>
              <a:t>een</a:t>
            </a:r>
            <a:r>
              <a:rPr lang="en-US" b="0" baseline="0" dirty="0" smtClean="0"/>
              <a:t> </a:t>
            </a:r>
            <a:r>
              <a:rPr lang="en-US" b="0" baseline="0" dirty="0" err="1" smtClean="0"/>
              <a:t>schip</a:t>
            </a:r>
            <a:r>
              <a:rPr lang="en-US" b="0" baseline="0" dirty="0" smtClean="0"/>
              <a:t> </a:t>
            </a:r>
            <a:r>
              <a:rPr lang="en-US" b="0" baseline="0" dirty="0" err="1" smtClean="0"/>
              <a:t>schilderen</a:t>
            </a:r>
            <a:r>
              <a:rPr lang="en-US" b="0" baseline="0" dirty="0" smtClean="0"/>
              <a:t> of </a:t>
            </a:r>
            <a:r>
              <a:rPr lang="en-US" b="0" baseline="0" dirty="0" err="1" smtClean="0"/>
              <a:t>een</a:t>
            </a:r>
            <a:r>
              <a:rPr lang="en-US" b="0" baseline="0" dirty="0" smtClean="0"/>
              <a:t> </a:t>
            </a:r>
            <a:r>
              <a:rPr lang="en-US" b="0" baseline="0" dirty="0" err="1" smtClean="0"/>
              <a:t>gebouw</a:t>
            </a:r>
            <a:r>
              <a:rPr lang="en-US" b="0" baseline="0" dirty="0" smtClean="0"/>
              <a:t> </a:t>
            </a:r>
            <a:r>
              <a:rPr lang="en-US" b="0" baseline="0" dirty="0" err="1" smtClean="0"/>
              <a:t>binnengaan</a:t>
            </a:r>
            <a:r>
              <a:rPr lang="en-US" b="0" baseline="0" dirty="0" smtClean="0"/>
              <a:t> om </a:t>
            </a:r>
            <a:r>
              <a:rPr lang="en-US" b="0" baseline="0" dirty="0" err="1" smtClean="0"/>
              <a:t>bewijs</a:t>
            </a:r>
            <a:r>
              <a:rPr lang="en-US" b="0" baseline="0" dirty="0" smtClean="0"/>
              <a:t> </a:t>
            </a:r>
            <a:r>
              <a:rPr lang="en-US" b="0" baseline="0" dirty="0" err="1" smtClean="0"/>
              <a:t>te</a:t>
            </a:r>
            <a:r>
              <a:rPr lang="en-US" b="0" baseline="0" dirty="0" smtClean="0"/>
              <a:t> </a:t>
            </a:r>
            <a:r>
              <a:rPr lang="en-US" b="0" baseline="0" dirty="0" err="1" smtClean="0"/>
              <a:t>verzamelen</a:t>
            </a:r>
            <a:r>
              <a:rPr lang="en-US" b="0" baseline="0" dirty="0" smtClean="0"/>
              <a:t>.  </a:t>
            </a:r>
          </a:p>
          <a:p>
            <a:pPr marL="0" indent="0">
              <a:buFontTx/>
              <a:buNone/>
            </a:pPr>
            <a:r>
              <a:rPr lang="en-US" b="0" baseline="0" dirty="0" smtClean="0"/>
              <a:t>Lees </a:t>
            </a:r>
            <a:r>
              <a:rPr lang="en-US" b="0" baseline="0" dirty="0" err="1" smtClean="0"/>
              <a:t>meer</a:t>
            </a:r>
            <a:r>
              <a:rPr lang="en-US" b="0" baseline="0" dirty="0" smtClean="0"/>
              <a:t> over de Greenpeace </a:t>
            </a:r>
            <a:r>
              <a:rPr lang="en-US" b="0" baseline="0" dirty="0" err="1" smtClean="0"/>
              <a:t>werkwijze</a:t>
            </a:r>
            <a:r>
              <a:rPr lang="en-US" b="0" baseline="0" dirty="0" smtClean="0"/>
              <a:t>: http://www.greenpeace.nl/actie/Academy/Actie/</a:t>
            </a:r>
          </a:p>
        </p:txBody>
      </p:sp>
      <p:sp>
        <p:nvSpPr>
          <p:cNvPr id="4" name="Slide Number Placeholder 3"/>
          <p:cNvSpPr>
            <a:spLocks noGrp="1"/>
          </p:cNvSpPr>
          <p:nvPr>
            <p:ph type="sldNum" sz="quarter" idx="10"/>
          </p:nvPr>
        </p:nvSpPr>
        <p:spPr/>
        <p:txBody>
          <a:bodyPr/>
          <a:lstStyle/>
          <a:p>
            <a:fld id="{CF1FA92A-A2DE-4E38-A126-AFD82BE516EA}" type="slidenum">
              <a:rPr lang="nl-NL" smtClean="0"/>
              <a:t>26</a:t>
            </a:fld>
            <a:endParaRPr lang="nl-NL"/>
          </a:p>
        </p:txBody>
      </p:sp>
    </p:spTree>
    <p:extLst>
      <p:ext uri="{BB962C8B-B14F-4D97-AF65-F5344CB8AC3E}">
        <p14:creationId xmlns:p14="http://schemas.microsoft.com/office/powerpoint/2010/main" val="3315038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smtClean="0">
                <a:solidFill>
                  <a:schemeClr val="bg1"/>
                </a:solidFill>
                <a:effectLst>
                  <a:outerShdw blurRad="38100" dist="38100" dir="2700000" algn="tl">
                    <a:srgbClr val="000000">
                      <a:alpha val="43137"/>
                    </a:srgbClr>
                  </a:outerShdw>
                </a:effectLst>
              </a:rPr>
              <a:t>Werkvorm: </a:t>
            </a:r>
            <a:r>
              <a:rPr lang="nl-NL" sz="1200" dirty="0" smtClean="0">
                <a:solidFill>
                  <a:schemeClr val="bg1"/>
                </a:solidFill>
                <a:effectLst>
                  <a:outerShdw blurRad="38100" dist="38100" dir="2700000" algn="tl">
                    <a:srgbClr val="000000">
                      <a:alpha val="43137"/>
                    </a:srgbClr>
                  </a:outerShdw>
                </a:effectLst>
              </a:rPr>
              <a:t>Laat de leerlingen in groepjes opschrijven wat regels van een actie zouden zijn</a:t>
            </a:r>
            <a:r>
              <a:rPr lang="nl-NL" sz="1200" baseline="0" dirty="0" smtClean="0">
                <a:solidFill>
                  <a:schemeClr val="bg1"/>
                </a:solidFill>
                <a:effectLst>
                  <a:outerShdw blurRad="38100" dist="38100" dir="2700000" algn="tl">
                    <a:srgbClr val="000000">
                      <a:alpha val="43137"/>
                    </a:srgbClr>
                  </a:outerShdw>
                </a:effectLst>
              </a:rPr>
              <a:t>. Laat ze vervolgens opzoeken op bit.ly/actieregels </a:t>
            </a:r>
            <a:r>
              <a:rPr lang="nl-NL" sz="1200" dirty="0" smtClean="0">
                <a:solidFill>
                  <a:schemeClr val="bg1"/>
                </a:solidFill>
                <a:effectLst>
                  <a:outerShdw blurRad="38100" dist="38100" dir="2700000" algn="tl">
                    <a:srgbClr val="000000">
                      <a:alpha val="43137"/>
                    </a:srgbClr>
                  </a:outerShdw>
                </a:effectLst>
              </a:rPr>
              <a:t>of het klopt. Bespreek klassikaal en maak samen een lijst met regels. (zie volgende dia voor alle regels) </a:t>
            </a:r>
          </a:p>
          <a:p>
            <a:pPr marL="0" indent="0">
              <a:buFontTx/>
              <a:buNone/>
            </a:pPr>
            <a:endParaRPr lang="en-US" b="1" baseline="0" dirty="0" smtClean="0"/>
          </a:p>
        </p:txBody>
      </p:sp>
      <p:sp>
        <p:nvSpPr>
          <p:cNvPr id="4" name="Slide Number Placeholder 3"/>
          <p:cNvSpPr>
            <a:spLocks noGrp="1"/>
          </p:cNvSpPr>
          <p:nvPr>
            <p:ph type="sldNum" sz="quarter" idx="10"/>
          </p:nvPr>
        </p:nvSpPr>
        <p:spPr/>
        <p:txBody>
          <a:bodyPr/>
          <a:lstStyle/>
          <a:p>
            <a:fld id="{CF1FA92A-A2DE-4E38-A126-AFD82BE516EA}" type="slidenum">
              <a:rPr lang="nl-NL" smtClean="0"/>
              <a:t>27</a:t>
            </a:fld>
            <a:endParaRPr lang="nl-NL"/>
          </a:p>
        </p:txBody>
      </p:sp>
    </p:spTree>
    <p:extLst>
      <p:ext uri="{BB962C8B-B14F-4D97-AF65-F5344CB8AC3E}">
        <p14:creationId xmlns:p14="http://schemas.microsoft.com/office/powerpoint/2010/main" val="695686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baseline="0" dirty="0" err="1" smtClean="0"/>
              <a:t>Dit</a:t>
            </a:r>
            <a:r>
              <a:rPr lang="en-US" b="0" baseline="0" dirty="0" smtClean="0"/>
              <a:t> </a:t>
            </a:r>
            <a:r>
              <a:rPr lang="en-US" b="0" baseline="0" dirty="0" err="1" smtClean="0"/>
              <a:t>zijn</a:t>
            </a:r>
            <a:r>
              <a:rPr lang="en-US" b="0" baseline="0" dirty="0" smtClean="0"/>
              <a:t> de regels die Greenpeace </a:t>
            </a:r>
            <a:r>
              <a:rPr lang="en-US" b="0" baseline="0" dirty="0" err="1" smtClean="0"/>
              <a:t>gebruikt</a:t>
            </a:r>
            <a:r>
              <a:rPr lang="en-US" b="0" baseline="0" dirty="0" smtClean="0"/>
              <a:t> </a:t>
            </a:r>
            <a:r>
              <a:rPr lang="en-US" b="0" baseline="0" dirty="0" err="1" smtClean="0"/>
              <a:t>bij</a:t>
            </a:r>
            <a:r>
              <a:rPr lang="en-US" b="0" baseline="0" dirty="0" smtClean="0"/>
              <a:t> het </a:t>
            </a:r>
            <a:r>
              <a:rPr lang="en-US" b="0" baseline="0" dirty="0" err="1" smtClean="0"/>
              <a:t>opzetten</a:t>
            </a:r>
            <a:r>
              <a:rPr lang="en-US" b="0" baseline="0" dirty="0" smtClean="0"/>
              <a:t> van </a:t>
            </a:r>
            <a:r>
              <a:rPr lang="en-US" b="0" baseline="0" dirty="0" err="1" smtClean="0"/>
              <a:t>acties</a:t>
            </a:r>
            <a:r>
              <a:rPr lang="en-US" b="0" baseline="0" dirty="0" smtClean="0"/>
              <a:t>. </a:t>
            </a:r>
            <a:r>
              <a:rPr lang="en-US" b="0" baseline="0" dirty="0" err="1" smtClean="0"/>
              <a:t>Kijk</a:t>
            </a:r>
            <a:r>
              <a:rPr lang="en-US" b="0" baseline="0" dirty="0" smtClean="0"/>
              <a:t> op bit.ly/</a:t>
            </a:r>
            <a:r>
              <a:rPr lang="en-US" b="0" baseline="0" dirty="0" err="1" smtClean="0"/>
              <a:t>actieregels</a:t>
            </a:r>
            <a:r>
              <a:rPr lang="en-US" b="0" baseline="0" dirty="0" smtClean="0"/>
              <a:t> </a:t>
            </a:r>
            <a:r>
              <a:rPr lang="en-US" b="0" baseline="0" dirty="0" err="1" smtClean="0"/>
              <a:t>voor</a:t>
            </a:r>
            <a:r>
              <a:rPr lang="en-US" b="0" baseline="0" dirty="0" smtClean="0"/>
              <a:t> de </a:t>
            </a:r>
            <a:r>
              <a:rPr lang="en-US" b="0" baseline="0" dirty="0" err="1" smtClean="0"/>
              <a:t>uitleg</a:t>
            </a:r>
            <a:r>
              <a:rPr lang="en-US" b="0" baseline="0" dirty="0" smtClean="0"/>
              <a:t>. </a:t>
            </a:r>
          </a:p>
        </p:txBody>
      </p:sp>
      <p:sp>
        <p:nvSpPr>
          <p:cNvPr id="4" name="Slide Number Placeholder 3"/>
          <p:cNvSpPr>
            <a:spLocks noGrp="1"/>
          </p:cNvSpPr>
          <p:nvPr>
            <p:ph type="sldNum" sz="quarter" idx="10"/>
          </p:nvPr>
        </p:nvSpPr>
        <p:spPr/>
        <p:txBody>
          <a:bodyPr/>
          <a:lstStyle/>
          <a:p>
            <a:fld id="{CF1FA92A-A2DE-4E38-A126-AFD82BE516EA}" type="slidenum">
              <a:rPr lang="nl-NL" smtClean="0"/>
              <a:t>28</a:t>
            </a:fld>
            <a:endParaRPr lang="nl-NL"/>
          </a:p>
        </p:txBody>
      </p:sp>
    </p:spTree>
    <p:extLst>
      <p:ext uri="{BB962C8B-B14F-4D97-AF65-F5344CB8AC3E}">
        <p14:creationId xmlns:p14="http://schemas.microsoft.com/office/powerpoint/2010/main" val="9711410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t>Werkvorm</a:t>
            </a:r>
            <a:r>
              <a:rPr lang="nl-NL" dirty="0" smtClean="0"/>
              <a:t>: laat de leerlingen brainstormen</a:t>
            </a:r>
            <a:r>
              <a:rPr lang="nl-NL" baseline="0" dirty="0" smtClean="0"/>
              <a:t> m.b.v. een </a:t>
            </a:r>
            <a:r>
              <a:rPr lang="nl-NL" baseline="0" dirty="0" err="1" smtClean="0"/>
              <a:t>mindmap</a:t>
            </a:r>
            <a:r>
              <a:rPr lang="nl-NL" baseline="0" dirty="0" smtClean="0"/>
              <a:t>. </a:t>
            </a:r>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29</a:t>
            </a:fld>
            <a:endParaRPr lang="nl-NL" dirty="0"/>
          </a:p>
        </p:txBody>
      </p:sp>
    </p:spTree>
    <p:extLst>
      <p:ext uri="{BB962C8B-B14F-4D97-AF65-F5344CB8AC3E}">
        <p14:creationId xmlns:p14="http://schemas.microsoft.com/office/powerpoint/2010/main" val="1213225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3</a:t>
            </a:fld>
            <a:endParaRPr lang="nl-NL"/>
          </a:p>
        </p:txBody>
      </p:sp>
    </p:spTree>
    <p:extLst>
      <p:ext uri="{BB962C8B-B14F-4D97-AF65-F5344CB8AC3E}">
        <p14:creationId xmlns:p14="http://schemas.microsoft.com/office/powerpoint/2010/main" val="14927340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t>Werkvorm: </a:t>
            </a:r>
            <a:r>
              <a:rPr lang="nl-NL" dirty="0" smtClean="0"/>
              <a:t>Laat de leerlingen eerst uitzoeken wat</a:t>
            </a:r>
            <a:r>
              <a:rPr lang="nl-NL" baseline="0" dirty="0" smtClean="0"/>
              <a:t> je kan doen om het klimaat te helpen (zie tips). </a:t>
            </a:r>
            <a:r>
              <a:rPr lang="nl-NL" dirty="0" smtClean="0"/>
              <a:t> </a:t>
            </a:r>
            <a:r>
              <a:rPr lang="nl-NL" baseline="0" dirty="0" smtClean="0"/>
              <a:t>één doel uitkiezen welke ze een week lang kunnen uitvoeren. </a:t>
            </a:r>
            <a:r>
              <a:rPr lang="nl-NL" dirty="0" smtClean="0"/>
              <a:t>Bijvoorbeeld:</a:t>
            </a:r>
            <a:r>
              <a:rPr lang="nl-NL" baseline="0" dirty="0" smtClean="0"/>
              <a:t> een week lang energie besparen thuis door de verwarming een graad lager te zetten. Blik wekelijks met de leerlingen terug: hoe ging het? Was het moeilijk of makkelijk? Willen we een nieuw doel stellen?</a:t>
            </a:r>
          </a:p>
          <a:p>
            <a:endParaRPr lang="nl-NL" baseline="0" dirty="0" smtClean="0"/>
          </a:p>
          <a:p>
            <a:r>
              <a:rPr lang="nl-NL" b="1" baseline="0" dirty="0" smtClean="0"/>
              <a:t>Tips: </a:t>
            </a:r>
          </a:p>
          <a:p>
            <a:pPr marL="171450" indent="-171450">
              <a:buFontTx/>
              <a:buChar char="-"/>
            </a:pPr>
            <a:r>
              <a:rPr lang="nl-NL" baseline="0" dirty="0" smtClean="0"/>
              <a:t>Kijk op de Greenpeace-</a:t>
            </a:r>
            <a:r>
              <a:rPr lang="nl-NL" baseline="0" dirty="0" err="1" smtClean="0"/>
              <a:t>kids</a:t>
            </a:r>
            <a:r>
              <a:rPr lang="nl-NL" baseline="0" dirty="0" smtClean="0"/>
              <a:t> website: http://act.gp/actie4kids</a:t>
            </a:r>
          </a:p>
          <a:p>
            <a:pPr marL="171450" indent="-171450">
              <a:buFontTx/>
              <a:buChar char="-"/>
            </a:pPr>
            <a:r>
              <a:rPr lang="nl-NL" baseline="0" dirty="0" smtClean="0"/>
              <a:t>Bekijk het Kinderen voor kinderen liedje ‘de klimaat top 10’:  https://www.youtube.com/watch?v=82FtiiPJsrc</a:t>
            </a:r>
          </a:p>
          <a:p>
            <a:endParaRPr lang="nl-NL" baseline="0" dirty="0" smtClean="0"/>
          </a:p>
          <a:p>
            <a:endParaRPr lang="nl-NL" baseline="0"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30</a:t>
            </a:fld>
            <a:endParaRPr lang="nl-NL" dirty="0"/>
          </a:p>
        </p:txBody>
      </p:sp>
    </p:spTree>
    <p:extLst>
      <p:ext uri="{BB962C8B-B14F-4D97-AF65-F5344CB8AC3E}">
        <p14:creationId xmlns:p14="http://schemas.microsoft.com/office/powerpoint/2010/main" val="4038465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31</a:t>
            </a:fld>
            <a:endParaRPr lang="nl-NL"/>
          </a:p>
        </p:txBody>
      </p:sp>
    </p:spTree>
    <p:extLst>
      <p:ext uri="{BB962C8B-B14F-4D97-AF65-F5344CB8AC3E}">
        <p14:creationId xmlns:p14="http://schemas.microsoft.com/office/powerpoint/2010/main" val="1520845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Kijk voor</a:t>
            </a:r>
            <a:r>
              <a:rPr lang="nl-NL" baseline="0" dirty="0" smtClean="0"/>
              <a:t> meer lesmaterialen, </a:t>
            </a:r>
            <a:r>
              <a:rPr lang="nl-NL" baseline="0" dirty="0" err="1" smtClean="0"/>
              <a:t>videos</a:t>
            </a:r>
            <a:r>
              <a:rPr lang="nl-NL" baseline="0" dirty="0" smtClean="0"/>
              <a:t> </a:t>
            </a:r>
            <a:r>
              <a:rPr lang="nl-NL" baseline="0" smtClean="0"/>
              <a:t>en gastlessen op www.greenpeace.nl/lesmateriaal</a:t>
            </a:r>
            <a:endParaRPr lang="nl-NL" dirty="0" smtClean="0"/>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32</a:t>
            </a:fld>
            <a:endParaRPr lang="nl-NL" dirty="0"/>
          </a:p>
        </p:txBody>
      </p:sp>
    </p:spTree>
    <p:extLst>
      <p:ext uri="{BB962C8B-B14F-4D97-AF65-F5344CB8AC3E}">
        <p14:creationId xmlns:p14="http://schemas.microsoft.com/office/powerpoint/2010/main" val="1932446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b="1" i="0" kern="1200" dirty="0" smtClean="0">
                <a:solidFill>
                  <a:schemeClr val="tx1"/>
                </a:solidFill>
                <a:effectLst/>
                <a:latin typeface="+mn-lt"/>
                <a:ea typeface="+mn-ea"/>
                <a:cs typeface="+mn-cs"/>
              </a:rPr>
              <a:t>Burgerschap in het PO </a:t>
            </a:r>
            <a:r>
              <a:rPr lang="nl-NL" sz="1200" b="0" i="0" kern="1200" dirty="0" smtClean="0">
                <a:solidFill>
                  <a:schemeClr val="tx1"/>
                </a:solidFill>
                <a:effectLst/>
                <a:latin typeface="+mn-lt"/>
                <a:ea typeface="+mn-ea"/>
                <a:cs typeface="+mn-cs"/>
              </a:rPr>
              <a:t>Burgerschapsvorming laat kinderen kennismaken met begrippen als democratie, grond- en mensenrechten, duurzame ontwikkeling, conflicthantering, sociale verantwoordelijkheid, gelijkwaardigheid en het omgaan met maatschappelijke diversiteit. Het gaat er niet om dat ze brave burgers worden: democratisch burgerschap geeft juist recht op een afwijkende mening.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smtClean="0">
                <a:solidFill>
                  <a:schemeClr val="tx1"/>
                </a:solidFill>
                <a:effectLst/>
                <a:latin typeface="+mn-lt"/>
                <a:ea typeface="+mn-ea"/>
                <a:cs typeface="+mn-cs"/>
              </a:rPr>
              <a:t>(bron: SLO)</a:t>
            </a:r>
          </a:p>
          <a:p>
            <a:endParaRPr lang="nl-NL"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1FA92A-A2DE-4E38-A126-AFD82BE516EA}" type="slidenum">
              <a:rPr lang="nl-NL" smtClean="0"/>
              <a:t>4</a:t>
            </a:fld>
            <a:endParaRPr lang="nl-NL"/>
          </a:p>
        </p:txBody>
      </p:sp>
    </p:spTree>
    <p:extLst>
      <p:ext uri="{BB962C8B-B14F-4D97-AF65-F5344CB8AC3E}">
        <p14:creationId xmlns:p14="http://schemas.microsoft.com/office/powerpoint/2010/main" val="3427632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smtClean="0">
                <a:solidFill>
                  <a:schemeClr val="bg1"/>
                </a:solidFill>
                <a:effectLst>
                  <a:outerShdw blurRad="38100" dist="38100" dir="2700000" algn="tl">
                    <a:srgbClr val="000000">
                      <a:alpha val="43137"/>
                    </a:srgbClr>
                  </a:outerShdw>
                </a:effectLst>
              </a:rPr>
              <a:t>Werkvorm: </a:t>
            </a:r>
            <a:r>
              <a:rPr lang="nl-NL" sz="1200" dirty="0" smtClean="0">
                <a:solidFill>
                  <a:schemeClr val="bg1"/>
                </a:solidFill>
                <a:effectLst>
                  <a:outerShdw blurRad="38100" dist="38100" dir="2700000" algn="tl">
                    <a:srgbClr val="000000">
                      <a:alpha val="43137"/>
                    </a:srgbClr>
                  </a:outerShdw>
                </a:effectLst>
              </a:rPr>
              <a:t>Laat de leerlingen in groepjes opschrijven wat rechten en plichten van een kind</a:t>
            </a:r>
            <a:r>
              <a:rPr lang="nl-NL" sz="1200" baseline="0" dirty="0" smtClean="0">
                <a:solidFill>
                  <a:schemeClr val="bg1"/>
                </a:solidFill>
                <a:effectLst>
                  <a:outerShdw blurRad="38100" dist="38100" dir="2700000" algn="tl">
                    <a:srgbClr val="000000">
                      <a:alpha val="43137"/>
                    </a:srgbClr>
                  </a:outerShdw>
                </a:effectLst>
              </a:rPr>
              <a:t> zijn. Laat ze vervolgens opzoeken op bijvoorbeeld </a:t>
            </a:r>
            <a:r>
              <a:rPr lang="nl-NL" sz="1200" dirty="0" smtClean="0">
                <a:solidFill>
                  <a:schemeClr val="bg1"/>
                </a:solidFill>
                <a:effectLst>
                  <a:outerShdw blurRad="38100" dist="38100" dir="2700000" algn="tl">
                    <a:srgbClr val="000000">
                      <a:alpha val="43137"/>
                    </a:srgbClr>
                  </a:outerShdw>
                </a:effectLst>
              </a:rPr>
              <a:t>www.kinderrechten.nl of de website van Amnesty of het klopt. Bespreek klassikaal en maak samen een lijst van rechten en plichten. </a:t>
            </a:r>
          </a:p>
          <a:p>
            <a:endParaRPr lang="en-US" dirty="0" smtClean="0"/>
          </a:p>
        </p:txBody>
      </p:sp>
      <p:sp>
        <p:nvSpPr>
          <p:cNvPr id="4" name="Slide Number Placeholder 3"/>
          <p:cNvSpPr>
            <a:spLocks noGrp="1"/>
          </p:cNvSpPr>
          <p:nvPr>
            <p:ph type="sldNum" sz="quarter" idx="10"/>
          </p:nvPr>
        </p:nvSpPr>
        <p:spPr/>
        <p:txBody>
          <a:bodyPr/>
          <a:lstStyle/>
          <a:p>
            <a:fld id="{CF1FA92A-A2DE-4E38-A126-AFD82BE516EA}" type="slidenum">
              <a:rPr lang="nl-NL" smtClean="0"/>
              <a:t>5</a:t>
            </a:fld>
            <a:endParaRPr lang="nl-NL"/>
          </a:p>
        </p:txBody>
      </p:sp>
    </p:spTree>
    <p:extLst>
      <p:ext uri="{BB962C8B-B14F-4D97-AF65-F5344CB8AC3E}">
        <p14:creationId xmlns:p14="http://schemas.microsoft.com/office/powerpoint/2010/main" val="1137920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Tip:</a:t>
            </a:r>
            <a:r>
              <a:rPr lang="en-US" dirty="0" smtClean="0"/>
              <a:t> les 3 ‘</a:t>
            </a:r>
            <a:r>
              <a:rPr lang="en-US" dirty="0" err="1" smtClean="0"/>
              <a:t>burgerlijke</a:t>
            </a:r>
            <a:r>
              <a:rPr lang="en-US" dirty="0" smtClean="0"/>
              <a:t> </a:t>
            </a:r>
            <a:r>
              <a:rPr lang="en-US" dirty="0" err="1" smtClean="0"/>
              <a:t>ongehoorzaamheid</a:t>
            </a:r>
            <a:r>
              <a:rPr lang="en-US" dirty="0" smtClean="0"/>
              <a:t>’ </a:t>
            </a:r>
            <a:r>
              <a:rPr lang="en-US" dirty="0" err="1" smtClean="0"/>
              <a:t>gaat</a:t>
            </a:r>
            <a:r>
              <a:rPr lang="en-US" dirty="0" smtClean="0"/>
              <a:t> </a:t>
            </a:r>
            <a:r>
              <a:rPr lang="en-US" dirty="0" err="1" smtClean="0"/>
              <a:t>verder</a:t>
            </a:r>
            <a:r>
              <a:rPr lang="en-US" dirty="0" smtClean="0"/>
              <a:t> in op </a:t>
            </a:r>
            <a:r>
              <a:rPr lang="en-US" dirty="0" err="1" smtClean="0"/>
              <a:t>vrijheid</a:t>
            </a:r>
            <a:r>
              <a:rPr lang="en-US" baseline="0" dirty="0" smtClean="0"/>
              <a:t> van </a:t>
            </a:r>
            <a:r>
              <a:rPr lang="en-US" baseline="0" dirty="0" err="1" smtClean="0"/>
              <a:t>meningsuiting</a:t>
            </a:r>
            <a:r>
              <a:rPr lang="en-US" baseline="0" dirty="0" smtClean="0"/>
              <a:t> in Nederland. </a:t>
            </a:r>
          </a:p>
          <a:p>
            <a:endParaRPr lang="nl-NL" dirty="0"/>
          </a:p>
        </p:txBody>
      </p:sp>
      <p:sp>
        <p:nvSpPr>
          <p:cNvPr id="4" name="Slide Number Placeholder 3"/>
          <p:cNvSpPr>
            <a:spLocks noGrp="1"/>
          </p:cNvSpPr>
          <p:nvPr>
            <p:ph type="sldNum" sz="quarter" idx="10"/>
          </p:nvPr>
        </p:nvSpPr>
        <p:spPr/>
        <p:txBody>
          <a:bodyPr/>
          <a:lstStyle/>
          <a:p>
            <a:fld id="{CF1FA92A-A2DE-4E38-A126-AFD82BE516EA}" type="slidenum">
              <a:rPr lang="nl-NL" smtClean="0"/>
              <a:t>6</a:t>
            </a:fld>
            <a:endParaRPr lang="nl-NL"/>
          </a:p>
        </p:txBody>
      </p:sp>
    </p:spTree>
    <p:extLst>
      <p:ext uri="{BB962C8B-B14F-4D97-AF65-F5344CB8AC3E}">
        <p14:creationId xmlns:p14="http://schemas.microsoft.com/office/powerpoint/2010/main" val="1226244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baseline="0" dirty="0" smtClean="0"/>
              <a:t>Wat mag je in Nederland </a:t>
            </a:r>
            <a:r>
              <a:rPr lang="en-US" b="0" baseline="0" dirty="0" err="1" smtClean="0"/>
              <a:t>wel</a:t>
            </a:r>
            <a:r>
              <a:rPr lang="en-US" b="0" baseline="0" dirty="0" smtClean="0"/>
              <a:t> </a:t>
            </a:r>
            <a:r>
              <a:rPr lang="en-US" b="0" baseline="0" dirty="0" err="1" smtClean="0"/>
              <a:t>doen</a:t>
            </a:r>
            <a:r>
              <a:rPr lang="en-US" b="0" baseline="0" dirty="0" smtClean="0"/>
              <a:t> </a:t>
            </a:r>
            <a:r>
              <a:rPr lang="en-US" b="0" baseline="0" dirty="0" err="1" smtClean="0"/>
              <a:t>en</a:t>
            </a:r>
            <a:r>
              <a:rPr lang="en-US" b="0" baseline="0" dirty="0" smtClean="0"/>
              <a:t> wat </a:t>
            </a:r>
            <a:r>
              <a:rPr lang="en-US" b="0" baseline="0" dirty="0" err="1" smtClean="0"/>
              <a:t>niet</a:t>
            </a:r>
            <a:r>
              <a:rPr lang="en-US" b="0" baseline="0" dirty="0" smtClean="0"/>
              <a:t>? </a:t>
            </a:r>
            <a:r>
              <a:rPr lang="en-US" b="0" baseline="0" dirty="0" err="1" smtClean="0"/>
              <a:t>Gebruik</a:t>
            </a:r>
            <a:r>
              <a:rPr lang="en-US" b="0" baseline="0" dirty="0" smtClean="0"/>
              <a:t> de </a:t>
            </a:r>
            <a:r>
              <a:rPr lang="en-US" b="0" baseline="0" dirty="0" err="1" smtClean="0"/>
              <a:t>volgende</a:t>
            </a:r>
            <a:r>
              <a:rPr lang="en-US" b="0" baseline="0" dirty="0" smtClean="0"/>
              <a:t> </a:t>
            </a:r>
            <a:r>
              <a:rPr lang="en-US" b="0" baseline="0" dirty="0" err="1" smtClean="0"/>
              <a:t>dia</a:t>
            </a:r>
            <a:r>
              <a:rPr lang="en-US" b="0" baseline="0" dirty="0" smtClean="0"/>
              <a:t> </a:t>
            </a:r>
            <a:r>
              <a:rPr lang="en-US" b="0" baseline="0" dirty="0" err="1" smtClean="0"/>
              <a:t>als</a:t>
            </a:r>
            <a:r>
              <a:rPr lang="en-US" b="0" baseline="0" dirty="0" smtClean="0"/>
              <a:t> de </a:t>
            </a:r>
            <a:r>
              <a:rPr lang="en-US" b="0" baseline="0" dirty="0" err="1" smtClean="0"/>
              <a:t>leerlingen</a:t>
            </a:r>
            <a:r>
              <a:rPr lang="en-US" b="0" baseline="0" dirty="0" smtClean="0"/>
              <a:t> </a:t>
            </a:r>
            <a:r>
              <a:rPr lang="en-US" b="0" baseline="0" dirty="0" err="1" smtClean="0"/>
              <a:t>zelf</a:t>
            </a:r>
            <a:r>
              <a:rPr lang="en-US" b="0" baseline="0" dirty="0" smtClean="0"/>
              <a:t> </a:t>
            </a:r>
            <a:r>
              <a:rPr lang="en-US" b="0" baseline="0" dirty="0" err="1" smtClean="0"/>
              <a:t>geen</a:t>
            </a:r>
            <a:r>
              <a:rPr lang="en-US" b="0" baseline="0" dirty="0" smtClean="0"/>
              <a:t> </a:t>
            </a:r>
            <a:r>
              <a:rPr lang="en-US" b="0" baseline="0" dirty="0" err="1" smtClean="0"/>
              <a:t>voorbeelden</a:t>
            </a:r>
            <a:r>
              <a:rPr lang="en-US" b="0" baseline="0" dirty="0" smtClean="0"/>
              <a:t> </a:t>
            </a:r>
            <a:r>
              <a:rPr lang="en-US" b="0" baseline="0" dirty="0" err="1" smtClean="0"/>
              <a:t>weten</a:t>
            </a:r>
            <a:r>
              <a:rPr lang="en-US" b="0" baseline="0" dirty="0" smtClean="0"/>
              <a:t>. </a:t>
            </a:r>
          </a:p>
          <a:p>
            <a:pPr marL="0" indent="0">
              <a:buFontTx/>
              <a:buNone/>
            </a:pPr>
            <a:endParaRPr lang="en-US" b="0" baseline="0" dirty="0" smtClean="0"/>
          </a:p>
          <a:p>
            <a:pPr marL="0" indent="0">
              <a:buFontTx/>
              <a:buNone/>
            </a:pPr>
            <a:r>
              <a:rPr lang="en-US" b="0" baseline="0" dirty="0" err="1" smtClean="0"/>
              <a:t>Bron</a:t>
            </a:r>
            <a:r>
              <a:rPr lang="en-US" b="0" baseline="0" dirty="0" smtClean="0"/>
              <a:t>: https://www.mensenrechten.nl/mensenrechten-voor-u/vrijheid-van-meningsuiting</a:t>
            </a:r>
          </a:p>
          <a:p>
            <a:pPr marL="0" indent="0">
              <a:buFontTx/>
              <a:buNone/>
            </a:pPr>
            <a:r>
              <a:rPr lang="en-US" b="0" baseline="0" dirty="0" err="1" smtClean="0"/>
              <a:t>Foto</a:t>
            </a:r>
            <a:r>
              <a:rPr lang="en-US" b="0" baseline="0" dirty="0" smtClean="0"/>
              <a:t> credits: </a:t>
            </a:r>
            <a:r>
              <a:rPr lang="nl-NL" sz="1200" b="0" i="0" u="none" strike="noStrike" kern="1200" dirty="0" err="1" smtClean="0">
                <a:solidFill>
                  <a:schemeClr val="tx1"/>
                </a:solidFill>
                <a:effectLst/>
                <a:latin typeface="+mn-lt"/>
                <a:ea typeface="+mn-ea"/>
                <a:cs typeface="+mn-cs"/>
                <a:hlinkClick r:id="rId3"/>
              </a:rPr>
              <a:t>FrankRamspott</a:t>
            </a:r>
            <a:endParaRPr lang="nl-NL" sz="1200" b="0" i="0" u="none" strike="noStrike" kern="1200" dirty="0" smtClean="0">
              <a:solidFill>
                <a:schemeClr val="tx1"/>
              </a:solidFill>
              <a:effectLst/>
              <a:latin typeface="+mn-lt"/>
              <a:ea typeface="+mn-ea"/>
              <a:cs typeface="+mn-cs"/>
            </a:endParaRPr>
          </a:p>
          <a:p>
            <a:pPr marL="0" indent="0">
              <a:buFontTx/>
              <a:buNone/>
            </a:pPr>
            <a:endParaRPr lang="en-US" b="0" baseline="0" dirty="0" smtClean="0"/>
          </a:p>
        </p:txBody>
      </p:sp>
      <p:sp>
        <p:nvSpPr>
          <p:cNvPr id="4" name="Slide Number Placeholder 3"/>
          <p:cNvSpPr>
            <a:spLocks noGrp="1"/>
          </p:cNvSpPr>
          <p:nvPr>
            <p:ph type="sldNum" sz="quarter" idx="10"/>
          </p:nvPr>
        </p:nvSpPr>
        <p:spPr/>
        <p:txBody>
          <a:bodyPr/>
          <a:lstStyle/>
          <a:p>
            <a:fld id="{CF1FA92A-A2DE-4E38-A126-AFD82BE516EA}" type="slidenum">
              <a:rPr lang="nl-NL" smtClean="0"/>
              <a:t>7</a:t>
            </a:fld>
            <a:endParaRPr lang="nl-NL"/>
          </a:p>
        </p:txBody>
      </p:sp>
    </p:spTree>
    <p:extLst>
      <p:ext uri="{BB962C8B-B14F-4D97-AF65-F5344CB8AC3E}">
        <p14:creationId xmlns:p14="http://schemas.microsoft.com/office/powerpoint/2010/main" val="2303351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baseline="0" dirty="0" err="1" smtClean="0"/>
              <a:t>Klik</a:t>
            </a:r>
            <a:r>
              <a:rPr lang="en-US" b="0" baseline="0" dirty="0" smtClean="0"/>
              <a:t> </a:t>
            </a:r>
            <a:r>
              <a:rPr lang="en-US" b="0" baseline="0" dirty="0" err="1" smtClean="0"/>
              <a:t>voor</a:t>
            </a:r>
            <a:r>
              <a:rPr lang="en-US" b="0" baseline="0" dirty="0" smtClean="0"/>
              <a:t> de </a:t>
            </a:r>
            <a:r>
              <a:rPr lang="en-US" b="0" baseline="0" dirty="0" err="1" smtClean="0"/>
              <a:t>antwoorden</a:t>
            </a:r>
            <a:r>
              <a:rPr lang="en-US" b="0" baseline="0" dirty="0" smtClean="0"/>
              <a:t> door </a:t>
            </a:r>
            <a:r>
              <a:rPr lang="en-US" b="0" baseline="0" dirty="0" err="1" smtClean="0"/>
              <a:t>naar</a:t>
            </a:r>
            <a:r>
              <a:rPr lang="en-US" b="0" baseline="0" dirty="0" smtClean="0"/>
              <a:t> de </a:t>
            </a:r>
            <a:r>
              <a:rPr lang="en-US" b="0" baseline="0" dirty="0" err="1" smtClean="0"/>
              <a:t>volgende</a:t>
            </a:r>
            <a:r>
              <a:rPr lang="en-US" b="0" baseline="0" dirty="0" smtClean="0"/>
              <a:t> </a:t>
            </a:r>
            <a:r>
              <a:rPr lang="en-US" b="0" baseline="0" dirty="0" err="1" smtClean="0"/>
              <a:t>dia</a:t>
            </a:r>
            <a:endParaRPr lang="en-US" b="0" baseline="0" dirty="0" smtClean="0"/>
          </a:p>
          <a:p>
            <a:pPr marL="0" indent="0">
              <a:buFontTx/>
              <a:buNone/>
            </a:pPr>
            <a:r>
              <a:rPr lang="en-US" b="0" baseline="0" dirty="0" err="1" smtClean="0"/>
              <a:t>Bron</a:t>
            </a:r>
            <a:r>
              <a:rPr lang="en-US" b="0" baseline="0" dirty="0" smtClean="0"/>
              <a:t>: https://www.mensenrechten.nl/mensenrechten-voor-u/vrijheid-van-meningsuiting</a:t>
            </a:r>
          </a:p>
        </p:txBody>
      </p:sp>
      <p:sp>
        <p:nvSpPr>
          <p:cNvPr id="4" name="Slide Number Placeholder 3"/>
          <p:cNvSpPr>
            <a:spLocks noGrp="1"/>
          </p:cNvSpPr>
          <p:nvPr>
            <p:ph type="sldNum" sz="quarter" idx="10"/>
          </p:nvPr>
        </p:nvSpPr>
        <p:spPr/>
        <p:txBody>
          <a:bodyPr/>
          <a:lstStyle/>
          <a:p>
            <a:fld id="{CF1FA92A-A2DE-4E38-A126-AFD82BE516EA}" type="slidenum">
              <a:rPr lang="nl-NL" smtClean="0"/>
              <a:t>8</a:t>
            </a:fld>
            <a:endParaRPr lang="nl-NL"/>
          </a:p>
        </p:txBody>
      </p:sp>
    </p:spTree>
    <p:extLst>
      <p:ext uri="{BB962C8B-B14F-4D97-AF65-F5344CB8AC3E}">
        <p14:creationId xmlns:p14="http://schemas.microsoft.com/office/powerpoint/2010/main" val="902438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baseline="0" dirty="0" err="1" smtClean="0"/>
              <a:t>Bron</a:t>
            </a:r>
            <a:r>
              <a:rPr lang="en-US" b="0" baseline="0" dirty="0" smtClean="0"/>
              <a:t>: https://www.mensenrechten.nl/mensenrechten-voor-u/vrijheid-van-meningsuiting</a:t>
            </a:r>
          </a:p>
        </p:txBody>
      </p:sp>
      <p:sp>
        <p:nvSpPr>
          <p:cNvPr id="4" name="Slide Number Placeholder 3"/>
          <p:cNvSpPr>
            <a:spLocks noGrp="1"/>
          </p:cNvSpPr>
          <p:nvPr>
            <p:ph type="sldNum" sz="quarter" idx="10"/>
          </p:nvPr>
        </p:nvSpPr>
        <p:spPr/>
        <p:txBody>
          <a:bodyPr/>
          <a:lstStyle/>
          <a:p>
            <a:fld id="{CF1FA92A-A2DE-4E38-A126-AFD82BE516EA}" type="slidenum">
              <a:rPr lang="nl-NL" smtClean="0"/>
              <a:t>9</a:t>
            </a:fld>
            <a:endParaRPr lang="nl-NL"/>
          </a:p>
        </p:txBody>
      </p:sp>
    </p:spTree>
    <p:extLst>
      <p:ext uri="{BB962C8B-B14F-4D97-AF65-F5344CB8AC3E}">
        <p14:creationId xmlns:p14="http://schemas.microsoft.com/office/powerpoint/2010/main" val="620540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nl-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nl-NL"/>
          </a:p>
        </p:txBody>
      </p:sp>
      <p:sp>
        <p:nvSpPr>
          <p:cNvPr id="4" name="Date Placeholder 3"/>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1484563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2151694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nl-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4116380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121824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nl-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3600461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Date Placeholder 4"/>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24927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nl-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7" name="Date Placeholder 6"/>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8" name="Footer Placeholder 7"/>
          <p:cNvSpPr>
            <a:spLocks noGrp="1"/>
          </p:cNvSpPr>
          <p:nvPr>
            <p:ph type="ftr" sz="quarter" idx="11"/>
          </p:nvPr>
        </p:nvSpPr>
        <p:spPr/>
        <p:txBody>
          <a:bodyPr/>
          <a:lstStyle/>
          <a:p>
            <a:endParaRPr lang="nl-NL" dirty="0"/>
          </a:p>
        </p:txBody>
      </p:sp>
      <p:sp>
        <p:nvSpPr>
          <p:cNvPr id="9" name="Slide Number Placeholder 8"/>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1830335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Date Placeholder 2"/>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4" name="Footer Placeholder 3"/>
          <p:cNvSpPr>
            <a:spLocks noGrp="1"/>
          </p:cNvSpPr>
          <p:nvPr>
            <p:ph type="ftr" sz="quarter" idx="11"/>
          </p:nvPr>
        </p:nvSpPr>
        <p:spPr/>
        <p:txBody>
          <a:bodyPr/>
          <a:lstStyle/>
          <a:p>
            <a:endParaRPr lang="nl-NL" dirty="0"/>
          </a:p>
        </p:txBody>
      </p:sp>
      <p:sp>
        <p:nvSpPr>
          <p:cNvPr id="5" name="Slide Number Placeholder 4"/>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2060719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3" name="Footer Placeholder 2"/>
          <p:cNvSpPr>
            <a:spLocks noGrp="1"/>
          </p:cNvSpPr>
          <p:nvPr>
            <p:ph type="ftr" sz="quarter" idx="11"/>
          </p:nvPr>
        </p:nvSpPr>
        <p:spPr/>
        <p:txBody>
          <a:bodyPr/>
          <a:lstStyle/>
          <a:p>
            <a:endParaRPr lang="nl-NL" dirty="0"/>
          </a:p>
        </p:txBody>
      </p:sp>
      <p:sp>
        <p:nvSpPr>
          <p:cNvPr id="4" name="Slide Number Placeholder 3"/>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16962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2228270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E8D01B-4E17-4EC6-A8D1-D9EBA6F842D3}" type="datetimeFigureOut">
              <a:rPr lang="nl-NL" smtClean="0"/>
              <a:t>08-11-2021</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fld id="{DFB0A722-15CB-4046-8A52-E6068C30359F}" type="slidenum">
              <a:rPr lang="nl-NL" smtClean="0"/>
              <a:t>‹nr.›</a:t>
            </a:fld>
            <a:endParaRPr lang="nl-NL" dirty="0"/>
          </a:p>
        </p:txBody>
      </p:sp>
    </p:spTree>
    <p:extLst>
      <p:ext uri="{BB962C8B-B14F-4D97-AF65-F5344CB8AC3E}">
        <p14:creationId xmlns:p14="http://schemas.microsoft.com/office/powerpoint/2010/main" val="2497333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0000"/>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nl-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8D01B-4E17-4EC6-A8D1-D9EBA6F842D3}" type="datetimeFigureOut">
              <a:rPr lang="nl-NL" smtClean="0"/>
              <a:t>08-11-2021</a:t>
            </a:fld>
            <a:endParaRPr lang="nl-NL"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0A722-15CB-4046-8A52-E6068C30359F}" type="slidenum">
              <a:rPr lang="nl-NL" smtClean="0"/>
              <a:t>‹nr.›</a:t>
            </a:fld>
            <a:endParaRPr lang="nl-NL" dirty="0"/>
          </a:p>
        </p:txBody>
      </p:sp>
    </p:spTree>
    <p:extLst>
      <p:ext uri="{BB962C8B-B14F-4D97-AF65-F5344CB8AC3E}">
        <p14:creationId xmlns:p14="http://schemas.microsoft.com/office/powerpoint/2010/main" val="4028300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slide" Target="slide13.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schooltv.nl/video/steenkool-een-fossiele-brandstof/"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 Target="slide13.xml"/><Relationship Id="rId7"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7.png"/><Relationship Id="rId4" Type="http://schemas.openxmlformats.org/officeDocument/2006/relationships/slide" Target="slide21.xml"/><Relationship Id="rId9"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slide" Target="slide21.xml"/><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8.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hyperlink" Target="https://www.zapp.nl/programmas/checkpoint/gemist/VPWON_1307494" TargetMode="External"/><Relationship Id="rId7"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6794" t="23553"/>
          <a:stretch/>
        </p:blipFill>
        <p:spPr>
          <a:xfrm>
            <a:off x="0" y="0"/>
            <a:ext cx="12192000" cy="7455782"/>
          </a:xfrm>
          <a:prstGeom prst="rect">
            <a:avLst/>
          </a:prstGeom>
          <a:solidFill>
            <a:schemeClr val="accent1"/>
          </a:solidFill>
        </p:spPr>
      </p:pic>
      <p:sp>
        <p:nvSpPr>
          <p:cNvPr id="7" name="Rectangle 6">
            <a:hlinkClick r:id="rId4" action="ppaction://hlinksldjump"/>
          </p:cNvPr>
          <p:cNvSpPr/>
          <p:nvPr/>
        </p:nvSpPr>
        <p:spPr>
          <a:xfrm>
            <a:off x="1681056" y="1288672"/>
            <a:ext cx="8148744" cy="2052405"/>
          </a:xfrm>
          <a:prstGeom prst="rect">
            <a:avLst/>
          </a:prstGeom>
          <a:solidFill>
            <a:schemeClr val="bg1">
              <a:alpha val="37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ctrTitle"/>
          </p:nvPr>
        </p:nvSpPr>
        <p:spPr>
          <a:xfrm>
            <a:off x="943708" y="79309"/>
            <a:ext cx="9144000" cy="2387600"/>
          </a:xfrm>
        </p:spPr>
        <p:txBody>
          <a:bodyPr/>
          <a:lstStyle/>
          <a:p>
            <a:r>
              <a:rPr lang="nl-NL" b="1" dirty="0" smtClean="0">
                <a:solidFill>
                  <a:schemeClr val="bg1"/>
                </a:solidFill>
                <a:effectLst>
                  <a:outerShdw blurRad="38100" dist="38100" dir="2700000" algn="tl">
                    <a:srgbClr val="000000">
                      <a:alpha val="43137"/>
                    </a:srgbClr>
                  </a:outerShdw>
                </a:effectLst>
                <a:latin typeface="+mn-lt"/>
              </a:rPr>
              <a:t>BURGERSCHAP</a:t>
            </a:r>
            <a:endParaRPr lang="nl-NL" b="1" dirty="0">
              <a:solidFill>
                <a:schemeClr val="bg1"/>
              </a:solidFill>
              <a:effectLst>
                <a:outerShdw blurRad="38100" dist="38100" dir="2700000" algn="tl">
                  <a:srgbClr val="000000">
                    <a:alpha val="43137"/>
                  </a:srgbClr>
                </a:outerShdw>
              </a:effectLst>
              <a:latin typeface="+mn-lt"/>
            </a:endParaRPr>
          </a:p>
        </p:txBody>
      </p:sp>
      <p:sp>
        <p:nvSpPr>
          <p:cNvPr id="3" name="Subtitle 2"/>
          <p:cNvSpPr>
            <a:spLocks noGrp="1"/>
          </p:cNvSpPr>
          <p:nvPr>
            <p:ph type="subTitle" idx="1"/>
          </p:nvPr>
        </p:nvSpPr>
        <p:spPr>
          <a:xfrm>
            <a:off x="1075591" y="2466909"/>
            <a:ext cx="9144000" cy="1655762"/>
          </a:xfrm>
        </p:spPr>
        <p:txBody>
          <a:bodyPr>
            <a:normAutofit/>
          </a:bodyPr>
          <a:lstStyle/>
          <a:p>
            <a:r>
              <a:rPr lang="nl-NL" sz="4000" b="1" dirty="0" smtClean="0">
                <a:solidFill>
                  <a:schemeClr val="bg1"/>
                </a:solidFill>
                <a:effectLst>
                  <a:outerShdw blurRad="38100" dist="38100" dir="2700000" algn="tl">
                    <a:srgbClr val="000000">
                      <a:alpha val="43137"/>
                    </a:srgbClr>
                  </a:outerShdw>
                </a:effectLst>
                <a:ea typeface="+mj-ea"/>
                <a:cs typeface="+mj-cs"/>
              </a:rPr>
              <a:t>en</a:t>
            </a:r>
            <a:r>
              <a:rPr lang="nl-NL" sz="1800" dirty="0" smtClean="0">
                <a:effectLst>
                  <a:outerShdw blurRad="38100" dist="38100" dir="2700000" algn="tl">
                    <a:srgbClr val="000000">
                      <a:alpha val="43137"/>
                    </a:srgbClr>
                  </a:outerShdw>
                </a:effectLst>
              </a:rPr>
              <a:t> </a:t>
            </a:r>
            <a:r>
              <a:rPr lang="nl-NL" sz="4000" b="1" dirty="0" smtClean="0">
                <a:solidFill>
                  <a:schemeClr val="bg1"/>
                </a:solidFill>
                <a:effectLst>
                  <a:outerShdw blurRad="38100" dist="38100" dir="2700000" algn="tl">
                    <a:srgbClr val="000000">
                      <a:alpha val="43137"/>
                    </a:srgbClr>
                  </a:outerShdw>
                </a:effectLst>
                <a:ea typeface="+mj-ea"/>
                <a:cs typeface="+mj-cs"/>
              </a:rPr>
              <a:t>een beetje ongehoorzaamheid….</a:t>
            </a:r>
            <a:endParaRPr lang="nl-NL" sz="4000" b="1" dirty="0">
              <a:solidFill>
                <a:schemeClr val="bg1"/>
              </a:solidFill>
              <a:effectLst>
                <a:outerShdw blurRad="38100" dist="38100" dir="2700000" algn="tl">
                  <a:srgbClr val="000000">
                    <a:alpha val="43137"/>
                  </a:srgbClr>
                </a:outerShdw>
              </a:effectLst>
              <a:ea typeface="+mj-ea"/>
              <a:cs typeface="+mj-cs"/>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978" y="6352007"/>
            <a:ext cx="4271743" cy="684309"/>
          </a:xfrm>
          <a:prstGeom prst="rect">
            <a:avLst/>
          </a:prstGeom>
        </p:spPr>
      </p:pic>
    </p:spTree>
    <p:extLst>
      <p:ext uri="{BB962C8B-B14F-4D97-AF65-F5344CB8AC3E}">
        <p14:creationId xmlns:p14="http://schemas.microsoft.com/office/powerpoint/2010/main" val="2470102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9811" y="1551515"/>
            <a:ext cx="5010404" cy="1831609"/>
          </a:xfrm>
        </p:spPr>
        <p:txBody>
          <a:bodyPr>
            <a:noAutofit/>
          </a:bodyPr>
          <a:lstStyle/>
          <a:p>
            <a:pPr algn="l"/>
            <a:r>
              <a:rPr lang="en-US" sz="2800" dirty="0" err="1" smtClean="0"/>
              <a:t>Een</a:t>
            </a:r>
            <a:r>
              <a:rPr lang="en-US" sz="2800" dirty="0" smtClean="0"/>
              <a:t> </a:t>
            </a:r>
            <a:r>
              <a:rPr lang="en-US" sz="2800" dirty="0" err="1" smtClean="0"/>
              <a:t>actieve</a:t>
            </a:r>
            <a:r>
              <a:rPr lang="en-US" sz="2800" dirty="0" smtClean="0"/>
              <a:t> burger is </a:t>
            </a:r>
            <a:r>
              <a:rPr lang="en-US" sz="2800" dirty="0" err="1" smtClean="0"/>
              <a:t>betrokken</a:t>
            </a:r>
            <a:r>
              <a:rPr lang="en-US" sz="2800" dirty="0" smtClean="0"/>
              <a:t> </a:t>
            </a:r>
            <a:r>
              <a:rPr lang="en-US" sz="2800" dirty="0" err="1" smtClean="0"/>
              <a:t>bij</a:t>
            </a:r>
            <a:r>
              <a:rPr lang="en-US" sz="2800" dirty="0" smtClean="0"/>
              <a:t> de </a:t>
            </a:r>
            <a:r>
              <a:rPr lang="en-US" sz="2800" dirty="0" err="1" smtClean="0"/>
              <a:t>wereld</a:t>
            </a:r>
            <a:r>
              <a:rPr lang="en-US" sz="2800" dirty="0" smtClean="0"/>
              <a:t> om </a:t>
            </a:r>
            <a:r>
              <a:rPr lang="en-US" sz="2800" dirty="0" err="1" smtClean="0"/>
              <a:t>zich</a:t>
            </a:r>
            <a:r>
              <a:rPr lang="en-US" sz="2800" dirty="0" smtClean="0"/>
              <a:t> </a:t>
            </a:r>
            <a:r>
              <a:rPr lang="en-US" sz="2800" dirty="0" err="1" smtClean="0"/>
              <a:t>heen</a:t>
            </a:r>
            <a:r>
              <a:rPr lang="en-US" sz="2800" dirty="0" smtClean="0"/>
              <a:t>. </a:t>
            </a:r>
            <a:endParaRPr lang="nl-NL" sz="2800" dirty="0"/>
          </a:p>
        </p:txBody>
      </p:sp>
      <p:sp>
        <p:nvSpPr>
          <p:cNvPr id="4" name="Title 3"/>
          <p:cNvSpPr>
            <a:spLocks noGrp="1"/>
          </p:cNvSpPr>
          <p:nvPr>
            <p:ph type="ctrTitle"/>
          </p:nvPr>
        </p:nvSpPr>
        <p:spPr>
          <a:xfrm>
            <a:off x="1312984" y="-1336220"/>
            <a:ext cx="9144000" cy="2387600"/>
          </a:xfrm>
        </p:spPr>
        <p:txBody>
          <a:bodyPr>
            <a:normAutofit/>
          </a:bodyPr>
          <a:lstStyle/>
          <a:p>
            <a:r>
              <a:rPr lang="en-US" sz="4800" b="1" dirty="0" smtClean="0"/>
              <a:t>ACTIEF BURGERSCHAP</a:t>
            </a:r>
            <a:endParaRPr lang="nl-NL" sz="48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1565" y="1298997"/>
            <a:ext cx="6209567" cy="4133088"/>
          </a:xfrm>
          <a:prstGeom prst="rect">
            <a:avLst/>
          </a:prstGeom>
          <a:ln w="57150">
            <a:solidFill>
              <a:schemeClr val="bg1"/>
            </a:solidFill>
          </a:ln>
          <a:effectLst>
            <a:outerShdw blurRad="50800" dist="38100" dir="2700000" algn="tl" rotWithShape="0">
              <a:prstClr val="black">
                <a:alpha val="40000"/>
              </a:prstClr>
            </a:outerShdw>
          </a:effectLst>
        </p:spPr>
      </p:pic>
      <p:sp>
        <p:nvSpPr>
          <p:cNvPr id="5" name="Rectangle 4"/>
          <p:cNvSpPr/>
          <p:nvPr/>
        </p:nvSpPr>
        <p:spPr>
          <a:xfrm rot="21228123">
            <a:off x="289618" y="3774848"/>
            <a:ext cx="5118199" cy="1384995"/>
          </a:xfrm>
          <a:prstGeom prst="rect">
            <a:avLst/>
          </a:prstGeom>
        </p:spPr>
        <p:txBody>
          <a:bodyPr wrap="square">
            <a:spAutoFit/>
          </a:bodyPr>
          <a:lstStyle/>
          <a:p>
            <a:r>
              <a:rPr lang="en-US" sz="2800" dirty="0" err="1"/>
              <a:t>Als</a:t>
            </a:r>
            <a:r>
              <a:rPr lang="en-US" sz="2800" dirty="0"/>
              <a:t> burger mag je </a:t>
            </a:r>
            <a:r>
              <a:rPr lang="en-US" sz="2800" dirty="0" err="1"/>
              <a:t>ook</a:t>
            </a:r>
            <a:r>
              <a:rPr lang="en-US" sz="2800" dirty="0"/>
              <a:t> </a:t>
            </a:r>
            <a:r>
              <a:rPr lang="en-US" sz="2800" dirty="0" err="1"/>
              <a:t>kritisch</a:t>
            </a:r>
            <a:r>
              <a:rPr lang="en-US" sz="2800" dirty="0"/>
              <a:t> </a:t>
            </a:r>
            <a:r>
              <a:rPr lang="en-US" sz="2800" dirty="0" err="1"/>
              <a:t>zijn</a:t>
            </a:r>
            <a:r>
              <a:rPr lang="en-US" sz="2800" dirty="0"/>
              <a:t>. </a:t>
            </a:r>
            <a:endParaRPr lang="en-US" sz="2800" dirty="0" smtClean="0"/>
          </a:p>
          <a:p>
            <a:r>
              <a:rPr lang="en-US" sz="2800" dirty="0" smtClean="0"/>
              <a:t>Je </a:t>
            </a:r>
            <a:r>
              <a:rPr lang="en-US" sz="2800" dirty="0" err="1"/>
              <a:t>hebt</a:t>
            </a:r>
            <a:r>
              <a:rPr lang="en-US" sz="2800" dirty="0"/>
              <a:t> het </a:t>
            </a:r>
            <a:r>
              <a:rPr lang="en-US" sz="2800" dirty="0" err="1"/>
              <a:t>recht</a:t>
            </a:r>
            <a:r>
              <a:rPr lang="en-US" sz="2800" dirty="0"/>
              <a:t> op </a:t>
            </a:r>
            <a:r>
              <a:rPr lang="en-US" sz="2800" dirty="0" err="1"/>
              <a:t>een</a:t>
            </a:r>
            <a:r>
              <a:rPr lang="en-US" sz="2800" dirty="0"/>
              <a:t> </a:t>
            </a:r>
            <a:r>
              <a:rPr lang="en-US" sz="2800" dirty="0" err="1"/>
              <a:t>eigen</a:t>
            </a:r>
            <a:r>
              <a:rPr lang="en-US" sz="2800" dirty="0"/>
              <a:t> </a:t>
            </a:r>
            <a:r>
              <a:rPr lang="en-US" sz="2800" dirty="0" err="1"/>
              <a:t>mening</a:t>
            </a:r>
            <a:r>
              <a:rPr lang="en-US" sz="2800" dirty="0"/>
              <a:t>. </a:t>
            </a:r>
          </a:p>
        </p:txBody>
      </p:sp>
      <p:cxnSp>
        <p:nvCxnSpPr>
          <p:cNvPr id="12" name="Curved Connector 11"/>
          <p:cNvCxnSpPr/>
          <p:nvPr/>
        </p:nvCxnSpPr>
        <p:spPr>
          <a:xfrm rot="5400000" flipH="1" flipV="1">
            <a:off x="4086226" y="2638558"/>
            <a:ext cx="1143930" cy="801451"/>
          </a:xfrm>
          <a:prstGeom prst="curvedConnector3">
            <a:avLst>
              <a:gd name="adj1" fmla="val 97654"/>
            </a:avLst>
          </a:prstGeom>
          <a:ln w="60325">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 name="CustomShape 3"/>
          <p:cNvSpPr/>
          <p:nvPr/>
        </p:nvSpPr>
        <p:spPr>
          <a:xfrm flipH="1">
            <a:off x="-4" y="6037986"/>
            <a:ext cx="12192001" cy="820013"/>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BURGERSCHAP</a:t>
            </a:r>
            <a:endParaRPr sz="1050" dirty="0"/>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33369277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12984" y="-1230631"/>
            <a:ext cx="9144000" cy="2387600"/>
          </a:xfrm>
        </p:spPr>
        <p:txBody>
          <a:bodyPr>
            <a:normAutofit/>
          </a:bodyPr>
          <a:lstStyle/>
          <a:p>
            <a:r>
              <a:rPr lang="en-US" sz="4800" b="1" dirty="0" smtClean="0"/>
              <a:t>JOUW MENING</a:t>
            </a:r>
            <a:endParaRPr lang="nl-NL" sz="4800" b="1" dirty="0"/>
          </a:p>
        </p:txBody>
      </p:sp>
      <p:sp>
        <p:nvSpPr>
          <p:cNvPr id="7" name="Rectangle 6"/>
          <p:cNvSpPr/>
          <p:nvPr/>
        </p:nvSpPr>
        <p:spPr>
          <a:xfrm rot="21073521">
            <a:off x="4273174" y="2209841"/>
            <a:ext cx="3889637" cy="1815882"/>
          </a:xfrm>
          <a:prstGeom prst="rect">
            <a:avLst/>
          </a:prstGeom>
        </p:spPr>
        <p:txBody>
          <a:bodyPr wrap="square">
            <a:spAutoFit/>
          </a:bodyPr>
          <a:lstStyle/>
          <a:p>
            <a:r>
              <a:rPr lang="en-US" sz="2800" dirty="0" err="1" smtClean="0"/>
              <a:t>Waar</a:t>
            </a:r>
            <a:r>
              <a:rPr lang="en-US" sz="2800" dirty="0" smtClean="0"/>
              <a:t> </a:t>
            </a:r>
            <a:r>
              <a:rPr lang="en-US" sz="2800" dirty="0" err="1"/>
              <a:t>heb</a:t>
            </a:r>
            <a:r>
              <a:rPr lang="en-US" sz="2800" dirty="0"/>
              <a:t> </a:t>
            </a:r>
            <a:r>
              <a:rPr lang="en-US" sz="2800" dirty="0" err="1"/>
              <a:t>jij</a:t>
            </a:r>
            <a:r>
              <a:rPr lang="en-US" sz="2800" dirty="0"/>
              <a:t> </a:t>
            </a:r>
            <a:r>
              <a:rPr lang="en-US" sz="2800" dirty="0" err="1"/>
              <a:t>een</a:t>
            </a:r>
            <a:r>
              <a:rPr lang="en-US" sz="2800" dirty="0"/>
              <a:t> </a:t>
            </a:r>
            <a:r>
              <a:rPr lang="en-US" sz="2800" dirty="0" err="1"/>
              <a:t>andere</a:t>
            </a:r>
            <a:r>
              <a:rPr lang="en-US" sz="2800" dirty="0"/>
              <a:t> </a:t>
            </a:r>
            <a:r>
              <a:rPr lang="en-US" sz="2800" dirty="0" err="1"/>
              <a:t>mening</a:t>
            </a:r>
            <a:r>
              <a:rPr lang="en-US" sz="2800" dirty="0"/>
              <a:t> </a:t>
            </a:r>
            <a:r>
              <a:rPr lang="en-US" sz="2800" dirty="0" smtClean="0"/>
              <a:t>over </a:t>
            </a:r>
            <a:r>
              <a:rPr lang="en-US" sz="2800" dirty="0" err="1" smtClean="0"/>
              <a:t>dan</a:t>
            </a:r>
            <a:r>
              <a:rPr lang="en-US" sz="2800" dirty="0" smtClean="0"/>
              <a:t> </a:t>
            </a:r>
            <a:r>
              <a:rPr lang="en-US" sz="2800" dirty="0" err="1"/>
              <a:t>jouw</a:t>
            </a:r>
            <a:r>
              <a:rPr lang="en-US" sz="2800" dirty="0"/>
              <a:t> </a:t>
            </a:r>
            <a:r>
              <a:rPr lang="en-US" sz="2800" dirty="0" err="1"/>
              <a:t>ouders</a:t>
            </a:r>
            <a:r>
              <a:rPr lang="en-US" sz="2800" dirty="0"/>
              <a:t> of </a:t>
            </a:r>
            <a:r>
              <a:rPr lang="en-US" sz="2800" dirty="0" err="1"/>
              <a:t>jouw</a:t>
            </a:r>
            <a:r>
              <a:rPr lang="en-US" sz="2800" dirty="0"/>
              <a:t> </a:t>
            </a:r>
            <a:r>
              <a:rPr lang="en-US" sz="2800" dirty="0" err="1"/>
              <a:t>juf</a:t>
            </a:r>
            <a:r>
              <a:rPr lang="en-US" sz="2800" dirty="0"/>
              <a:t> of </a:t>
            </a:r>
            <a:r>
              <a:rPr lang="en-US" sz="2800" dirty="0" err="1" smtClean="0"/>
              <a:t>meester</a:t>
            </a:r>
            <a:r>
              <a:rPr lang="en-US" sz="2800" dirty="0" smtClean="0"/>
              <a:t>?</a:t>
            </a:r>
            <a:endParaRPr lang="en-US" sz="2800" dirty="0"/>
          </a:p>
        </p:txBody>
      </p:sp>
      <p:sp>
        <p:nvSpPr>
          <p:cNvPr id="8" name="Oval Callout 7"/>
          <p:cNvSpPr/>
          <p:nvPr/>
        </p:nvSpPr>
        <p:spPr>
          <a:xfrm>
            <a:off x="8513883" y="3235391"/>
            <a:ext cx="3572606" cy="2094506"/>
          </a:xfrm>
          <a:prstGeom prst="wedgeEllipseCallout">
            <a:avLst>
              <a:gd name="adj1" fmla="val -23294"/>
              <a:gd name="adj2" fmla="val 72575"/>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ounded Rectangular Callout 8"/>
          <p:cNvSpPr/>
          <p:nvPr/>
        </p:nvSpPr>
        <p:spPr>
          <a:xfrm rot="21113038">
            <a:off x="3715467" y="1930809"/>
            <a:ext cx="4759220" cy="2346079"/>
          </a:xfrm>
          <a:prstGeom prst="wedgeRoundRectCallout">
            <a:avLst>
              <a:gd name="adj1" fmla="val -2249"/>
              <a:gd name="adj2" fmla="val 75108"/>
              <a:gd name="adj3" fmla="val 16667"/>
            </a:avLst>
          </a:prstGeom>
          <a:noFill/>
          <a:ln w="571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ounded Rectangular Callout 9"/>
          <p:cNvSpPr/>
          <p:nvPr/>
        </p:nvSpPr>
        <p:spPr>
          <a:xfrm>
            <a:off x="258292" y="961984"/>
            <a:ext cx="2109384" cy="1154861"/>
          </a:xfrm>
          <a:prstGeom prst="wedgeRoundRectCallout">
            <a:avLst>
              <a:gd name="adj1" fmla="val 3586"/>
              <a:gd name="adj2" fmla="val 79676"/>
              <a:gd name="adj3" fmla="val 16667"/>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n>
                <a:solidFill>
                  <a:srgbClr val="92D050"/>
                </a:solidFill>
              </a:ln>
              <a:solidFill>
                <a:srgbClr val="92D050"/>
              </a:solidFill>
            </a:endParaRPr>
          </a:p>
        </p:txBody>
      </p:sp>
      <p:sp>
        <p:nvSpPr>
          <p:cNvPr id="11" name="Cloud Callout 10"/>
          <p:cNvSpPr/>
          <p:nvPr/>
        </p:nvSpPr>
        <p:spPr>
          <a:xfrm>
            <a:off x="636746" y="2934694"/>
            <a:ext cx="2883877" cy="1793631"/>
          </a:xfrm>
          <a:prstGeom prst="cloudCallout">
            <a:avLst>
              <a:gd name="adj1" fmla="val -44004"/>
              <a:gd name="adj2" fmla="val 96814"/>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Cloud Callout 11"/>
          <p:cNvSpPr/>
          <p:nvPr/>
        </p:nvSpPr>
        <p:spPr>
          <a:xfrm>
            <a:off x="9689856" y="1298997"/>
            <a:ext cx="1626458" cy="1037115"/>
          </a:xfrm>
          <a:prstGeom prst="cloudCallout">
            <a:avLst>
              <a:gd name="adj1" fmla="val 41972"/>
              <a:gd name="adj2" fmla="val 80147"/>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CustomShape 3"/>
          <p:cNvSpPr/>
          <p:nvPr/>
        </p:nvSpPr>
        <p:spPr>
          <a:xfrm flipH="1">
            <a:off x="-4" y="6037986"/>
            <a:ext cx="12192001" cy="820013"/>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BURGERSCHAP</a:t>
            </a:r>
            <a:endParaRPr sz="1050" dirty="0"/>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21401409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3"/>
          <p:cNvSpPr/>
          <p:nvPr/>
        </p:nvSpPr>
        <p:spPr>
          <a:xfrm flipH="1">
            <a:off x="-1" y="524876"/>
            <a:ext cx="7069015" cy="1123195"/>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4000" b="1" dirty="0" smtClean="0">
                <a:solidFill>
                  <a:srgbClr val="FFFFFF"/>
                </a:solidFill>
                <a:latin typeface="HelveticaNeue bold"/>
              </a:rPr>
              <a:t>LES 1: BURGERSCHAP</a:t>
            </a:r>
            <a:endParaRPr sz="1200" dirty="0"/>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4191" r="7711"/>
          <a:stretch/>
        </p:blipFill>
        <p:spPr>
          <a:xfrm>
            <a:off x="404439" y="1973873"/>
            <a:ext cx="4791408" cy="3620010"/>
          </a:xfrm>
          <a:prstGeom prst="rect">
            <a:avLst/>
          </a:prstGeom>
          <a:ln w="57150">
            <a:solidFill>
              <a:schemeClr val="bg1"/>
            </a:solidFill>
          </a:ln>
          <a:effectLst>
            <a:outerShdw blurRad="50800" dist="38100" dir="2700000" algn="tl" rotWithShape="0">
              <a:prstClr val="black">
                <a:alpha val="40000"/>
              </a:prstClr>
            </a:outerShdw>
          </a:effectLst>
        </p:spPr>
      </p:pic>
      <p:sp>
        <p:nvSpPr>
          <p:cNvPr id="9" name="TextBox 8"/>
          <p:cNvSpPr txBox="1"/>
          <p:nvPr/>
        </p:nvSpPr>
        <p:spPr>
          <a:xfrm>
            <a:off x="5617877" y="1967996"/>
            <a:ext cx="8494183" cy="2246769"/>
          </a:xfrm>
          <a:prstGeom prst="rect">
            <a:avLst/>
          </a:prstGeom>
          <a:noFill/>
        </p:spPr>
        <p:txBody>
          <a:bodyPr wrap="square" rtlCol="0">
            <a:spAutoFit/>
          </a:bodyPr>
          <a:lstStyle/>
          <a:p>
            <a:r>
              <a:rPr lang="nl-NL" sz="2800" b="1" dirty="0" smtClean="0"/>
              <a:t>Je weet nu: </a:t>
            </a:r>
          </a:p>
          <a:p>
            <a:pPr marL="342900" indent="-342900">
              <a:buFont typeface="Arial" panose="020B0604020202020204" pitchFamily="34" charset="0"/>
              <a:buChar char="•"/>
            </a:pPr>
            <a:r>
              <a:rPr lang="en-US" sz="2800" dirty="0" smtClean="0"/>
              <a:t>wat </a:t>
            </a:r>
            <a:r>
              <a:rPr lang="en-US" sz="2800" dirty="0" err="1"/>
              <a:t>burgerschap</a:t>
            </a:r>
            <a:r>
              <a:rPr lang="en-US" sz="2800" dirty="0"/>
              <a:t> is</a:t>
            </a:r>
          </a:p>
          <a:p>
            <a:pPr marL="285750" indent="-285750">
              <a:buFont typeface="Arial" panose="020B0604020202020204" pitchFamily="34" charset="0"/>
              <a:buChar char="•"/>
            </a:pPr>
            <a:r>
              <a:rPr lang="en-US" sz="2800" dirty="0" smtClean="0"/>
              <a:t>3 </a:t>
            </a:r>
            <a:r>
              <a:rPr lang="en-US" sz="2800" dirty="0" err="1"/>
              <a:t>rechten</a:t>
            </a:r>
            <a:r>
              <a:rPr lang="en-US" sz="2800" dirty="0"/>
              <a:t> van </a:t>
            </a:r>
            <a:r>
              <a:rPr lang="en-US" sz="2800" dirty="0" err="1"/>
              <a:t>een</a:t>
            </a:r>
            <a:r>
              <a:rPr lang="en-US" sz="2800" dirty="0"/>
              <a:t> kind </a:t>
            </a:r>
            <a:r>
              <a:rPr lang="en-US" sz="2800" dirty="0" err="1" smtClean="0"/>
              <a:t>en</a:t>
            </a:r>
            <a:r>
              <a:rPr lang="en-US" sz="2800" dirty="0" smtClean="0"/>
              <a:t> </a:t>
            </a:r>
            <a:r>
              <a:rPr lang="en-US" sz="2800" dirty="0"/>
              <a:t>3 </a:t>
            </a:r>
            <a:r>
              <a:rPr lang="en-US" sz="2800" dirty="0" err="1" smtClean="0"/>
              <a:t>plichten</a:t>
            </a:r>
            <a:endParaRPr lang="en-US" sz="2800" dirty="0" smtClean="0"/>
          </a:p>
          <a:p>
            <a:pPr marL="285750" indent="-285750">
              <a:buFont typeface="Arial" panose="020B0604020202020204" pitchFamily="34" charset="0"/>
              <a:buChar char="•"/>
            </a:pPr>
            <a:r>
              <a:rPr lang="en-US" sz="2800" dirty="0" smtClean="0"/>
              <a:t>wat </a:t>
            </a:r>
            <a:r>
              <a:rPr lang="en-US" sz="2800" dirty="0" err="1" smtClean="0"/>
              <a:t>vrijheid</a:t>
            </a:r>
            <a:r>
              <a:rPr lang="en-US" sz="2800" dirty="0" smtClean="0"/>
              <a:t> van </a:t>
            </a:r>
            <a:r>
              <a:rPr lang="en-US" sz="2800" dirty="0" err="1" smtClean="0"/>
              <a:t>meningsuiting</a:t>
            </a:r>
            <a:r>
              <a:rPr lang="en-US" sz="2800" dirty="0" smtClean="0"/>
              <a:t> is</a:t>
            </a:r>
            <a:endParaRPr lang="en-US" sz="2800" dirty="0"/>
          </a:p>
          <a:p>
            <a:endParaRPr lang="nl-NL" sz="2800" dirty="0"/>
          </a:p>
        </p:txBody>
      </p:sp>
      <p:sp>
        <p:nvSpPr>
          <p:cNvPr id="6" name="Pentagon 5"/>
          <p:cNvSpPr/>
          <p:nvPr/>
        </p:nvSpPr>
        <p:spPr>
          <a:xfrm>
            <a:off x="8352692" y="5627077"/>
            <a:ext cx="3341077" cy="976699"/>
          </a:xfrm>
          <a:prstGeom prst="homePlate">
            <a:avLst/>
          </a:prstGeom>
          <a:solidFill>
            <a:schemeClr val="bg1">
              <a:alpha val="37000"/>
            </a:schemeClr>
          </a:solid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xtBox 6">
            <a:hlinkClick r:id="rId5" action="ppaction://hlinksldjump"/>
          </p:cNvPr>
          <p:cNvSpPr txBox="1"/>
          <p:nvPr/>
        </p:nvSpPr>
        <p:spPr>
          <a:xfrm>
            <a:off x="8569976" y="5649669"/>
            <a:ext cx="3622024" cy="954107"/>
          </a:xfrm>
          <a:prstGeom prst="rect">
            <a:avLst/>
          </a:prstGeom>
          <a:noFill/>
        </p:spPr>
        <p:txBody>
          <a:bodyPr wrap="square" rtlCol="0">
            <a:spAutoFit/>
          </a:bodyPr>
          <a:lstStyle/>
          <a:p>
            <a:r>
              <a:rPr lang="en-US" sz="2800" b="1" dirty="0">
                <a:solidFill>
                  <a:schemeClr val="bg1"/>
                </a:solidFill>
              </a:rPr>
              <a:t>	</a:t>
            </a:r>
            <a:r>
              <a:rPr lang="en-US" sz="2800" b="1" dirty="0" smtClean="0">
                <a:solidFill>
                  <a:schemeClr val="bg1"/>
                </a:solidFill>
                <a:effectLst>
                  <a:outerShdw blurRad="38100" dist="38100" dir="2700000" algn="tl">
                    <a:srgbClr val="000000">
                      <a:alpha val="43137"/>
                    </a:srgbClr>
                  </a:outerShdw>
                </a:effectLst>
              </a:rPr>
              <a:t>LES 2: DUURZAAMHEID</a:t>
            </a:r>
          </a:p>
        </p:txBody>
      </p:sp>
    </p:spTree>
    <p:extLst>
      <p:ext uri="{BB962C8B-B14F-4D97-AF65-F5344CB8AC3E}">
        <p14:creationId xmlns:p14="http://schemas.microsoft.com/office/powerpoint/2010/main" val="35733780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3"/>
          <p:cNvSpPr/>
          <p:nvPr/>
        </p:nvSpPr>
        <p:spPr>
          <a:xfrm flipH="1">
            <a:off x="-1" y="524876"/>
            <a:ext cx="7069015" cy="1123195"/>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4000" b="1" dirty="0" smtClean="0">
                <a:solidFill>
                  <a:srgbClr val="FFFFFF"/>
                </a:solidFill>
                <a:latin typeface="HelveticaNeue bold"/>
              </a:rPr>
              <a:t>LES 2: DUURZAAMHEID</a:t>
            </a:r>
            <a:endParaRPr sz="12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3754" y="6139383"/>
            <a:ext cx="3799090" cy="608593"/>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10346" b="9522"/>
          <a:stretch/>
        </p:blipFill>
        <p:spPr>
          <a:xfrm>
            <a:off x="263759" y="2409091"/>
            <a:ext cx="4456245" cy="3393831"/>
          </a:xfrm>
          <a:prstGeom prst="rect">
            <a:avLst/>
          </a:prstGeom>
          <a:ln w="57150">
            <a:solidFill>
              <a:schemeClr val="bg1"/>
            </a:solidFill>
          </a:ln>
          <a:effectLst>
            <a:outerShdw blurRad="50800" dist="38100" dir="2700000" algn="tl" rotWithShape="0">
              <a:prstClr val="black">
                <a:alpha val="40000"/>
              </a:prstClr>
            </a:outerShdw>
          </a:effectLst>
        </p:spPr>
      </p:pic>
      <p:sp>
        <p:nvSpPr>
          <p:cNvPr id="7" name="TextBox 6"/>
          <p:cNvSpPr txBox="1"/>
          <p:nvPr/>
        </p:nvSpPr>
        <p:spPr>
          <a:xfrm>
            <a:off x="5328139" y="2409091"/>
            <a:ext cx="6154615" cy="1815882"/>
          </a:xfrm>
          <a:prstGeom prst="rect">
            <a:avLst/>
          </a:prstGeom>
          <a:noFill/>
        </p:spPr>
        <p:txBody>
          <a:bodyPr wrap="square" rtlCol="0">
            <a:spAutoFit/>
          </a:bodyPr>
          <a:lstStyle/>
          <a:p>
            <a:r>
              <a:rPr lang="nl-NL" sz="2800" b="1" dirty="0" smtClean="0"/>
              <a:t>Na deze les weet je: </a:t>
            </a:r>
          </a:p>
          <a:p>
            <a:pPr marL="342900" indent="-342900">
              <a:buFont typeface="Arial" panose="020B0604020202020204" pitchFamily="34" charset="0"/>
              <a:buChar char="•"/>
            </a:pPr>
            <a:r>
              <a:rPr lang="nl-NL" sz="2800" dirty="0" smtClean="0"/>
              <a:t>waarom iets wel of niet </a:t>
            </a:r>
            <a:r>
              <a:rPr lang="en-US" sz="2800" dirty="0" err="1" smtClean="0"/>
              <a:t>duurzaam</a:t>
            </a:r>
            <a:r>
              <a:rPr lang="en-US" sz="2800" dirty="0" smtClean="0"/>
              <a:t> is</a:t>
            </a:r>
          </a:p>
          <a:p>
            <a:pPr marL="342900" indent="-342900">
              <a:buFont typeface="Arial" panose="020B0604020202020204" pitchFamily="34" charset="0"/>
              <a:buChar char="•"/>
            </a:pPr>
            <a:r>
              <a:rPr lang="en-US" sz="2800" dirty="0"/>
              <a:t>w</a:t>
            </a:r>
            <a:r>
              <a:rPr lang="en-US" sz="2800" dirty="0" smtClean="0"/>
              <a:t>at </a:t>
            </a:r>
            <a:r>
              <a:rPr lang="en-US" sz="2800" dirty="0" err="1" smtClean="0"/>
              <a:t>jouw</a:t>
            </a:r>
            <a:r>
              <a:rPr lang="en-US" sz="2800" dirty="0" smtClean="0"/>
              <a:t> </a:t>
            </a:r>
            <a:r>
              <a:rPr lang="en-US" sz="2800" dirty="0" err="1" smtClean="0"/>
              <a:t>mening</a:t>
            </a:r>
            <a:r>
              <a:rPr lang="en-US" sz="2800" dirty="0" smtClean="0"/>
              <a:t> is over het </a:t>
            </a:r>
            <a:r>
              <a:rPr lang="en-US" sz="2800" dirty="0" err="1" smtClean="0"/>
              <a:t>maken</a:t>
            </a:r>
            <a:r>
              <a:rPr lang="en-US" sz="2800" dirty="0" smtClean="0"/>
              <a:t> van </a:t>
            </a:r>
            <a:r>
              <a:rPr lang="en-US" sz="2800" dirty="0" err="1" smtClean="0"/>
              <a:t>duurzame</a:t>
            </a:r>
            <a:r>
              <a:rPr lang="en-US" sz="2800" dirty="0" smtClean="0"/>
              <a:t> </a:t>
            </a:r>
            <a:r>
              <a:rPr lang="en-US" sz="2800" dirty="0" err="1" smtClean="0"/>
              <a:t>keuzes</a:t>
            </a:r>
            <a:endParaRPr lang="en-US" sz="2800" dirty="0" smtClean="0"/>
          </a:p>
        </p:txBody>
      </p:sp>
    </p:spTree>
    <p:extLst>
      <p:ext uri="{BB962C8B-B14F-4D97-AF65-F5344CB8AC3E}">
        <p14:creationId xmlns:p14="http://schemas.microsoft.com/office/powerpoint/2010/main" val="17414048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524000" y="1192703"/>
            <a:ext cx="9144000" cy="2387600"/>
          </a:xfrm>
        </p:spPr>
        <p:txBody>
          <a:bodyPr>
            <a:normAutofit/>
          </a:bodyPr>
          <a:lstStyle/>
          <a:p>
            <a:r>
              <a:rPr lang="en-US" sz="6600" b="1" dirty="0" smtClean="0"/>
              <a:t>DUURZAAMHEID</a:t>
            </a:r>
            <a:endParaRPr lang="nl-NL" sz="6600" b="1" dirty="0"/>
          </a:p>
        </p:txBody>
      </p:sp>
      <p:sp>
        <p:nvSpPr>
          <p:cNvPr id="8" name="Subtitle 7"/>
          <p:cNvSpPr>
            <a:spLocks noGrp="1"/>
          </p:cNvSpPr>
          <p:nvPr>
            <p:ph type="subTitle" idx="1"/>
          </p:nvPr>
        </p:nvSpPr>
        <p:spPr>
          <a:xfrm>
            <a:off x="1524000" y="2256449"/>
            <a:ext cx="9144000" cy="433997"/>
          </a:xfrm>
        </p:spPr>
        <p:txBody>
          <a:bodyPr>
            <a:noAutofit/>
          </a:bodyPr>
          <a:lstStyle/>
          <a:p>
            <a:r>
              <a:rPr lang="en-US" sz="2800" dirty="0" err="1" smtClean="0"/>
              <a:t>Maak</a:t>
            </a:r>
            <a:r>
              <a:rPr lang="en-US" sz="2800" dirty="0" smtClean="0"/>
              <a:t> </a:t>
            </a:r>
            <a:r>
              <a:rPr lang="en-US" sz="2800" dirty="0" err="1" smtClean="0"/>
              <a:t>een</a:t>
            </a:r>
            <a:r>
              <a:rPr lang="en-US" sz="2800" dirty="0" smtClean="0"/>
              <a:t> </a:t>
            </a:r>
            <a:r>
              <a:rPr lang="en-US" sz="2800" dirty="0" err="1" smtClean="0"/>
              <a:t>woordenweb</a:t>
            </a:r>
            <a:r>
              <a:rPr lang="en-US" sz="2800" dirty="0" smtClean="0"/>
              <a:t> over…..</a:t>
            </a:r>
            <a:endParaRPr lang="nl-NL" sz="2800" dirty="0"/>
          </a:p>
        </p:txBody>
      </p:sp>
      <p:sp>
        <p:nvSpPr>
          <p:cNvPr id="9" name="CustomShape 3"/>
          <p:cNvSpPr/>
          <p:nvPr/>
        </p:nvSpPr>
        <p:spPr>
          <a:xfrm flipH="1">
            <a:off x="-4" y="6037986"/>
            <a:ext cx="12192001" cy="820013"/>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DUURZAAMHEID</a:t>
            </a:r>
            <a:endParaRPr sz="1050"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9563621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93168" y="957534"/>
            <a:ext cx="4642339" cy="4401205"/>
          </a:xfrm>
          <a:prstGeom prst="rect">
            <a:avLst/>
          </a:prstGeom>
        </p:spPr>
        <p:txBody>
          <a:bodyPr wrap="square">
            <a:spAutoFit/>
          </a:bodyPr>
          <a:lstStyle/>
          <a:p>
            <a:endParaRPr lang="en-US" sz="2800" dirty="0" smtClean="0"/>
          </a:p>
          <a:p>
            <a:endParaRPr lang="en-US" sz="2800" dirty="0" smtClean="0"/>
          </a:p>
          <a:p>
            <a:r>
              <a:rPr lang="en-US" sz="2800" dirty="0" smtClean="0"/>
              <a:t>In </a:t>
            </a:r>
            <a:r>
              <a:rPr lang="en-US" sz="2800" dirty="0" err="1" smtClean="0"/>
              <a:t>een</a:t>
            </a:r>
            <a:r>
              <a:rPr lang="en-US" sz="2800" dirty="0" smtClean="0"/>
              <a:t> </a:t>
            </a:r>
            <a:r>
              <a:rPr lang="en-US" sz="2800" dirty="0" err="1" smtClean="0"/>
              <a:t>duurzame</a:t>
            </a:r>
            <a:r>
              <a:rPr lang="en-US" sz="2800" dirty="0" smtClean="0"/>
              <a:t> </a:t>
            </a:r>
            <a:r>
              <a:rPr lang="en-US" sz="2800" dirty="0" err="1" smtClean="0"/>
              <a:t>wereld</a:t>
            </a:r>
            <a:r>
              <a:rPr lang="en-US" sz="2800" dirty="0" smtClean="0"/>
              <a:t> </a:t>
            </a:r>
            <a:r>
              <a:rPr lang="en-US" sz="2800" dirty="0" err="1" smtClean="0"/>
              <a:t>zorgen</a:t>
            </a:r>
            <a:r>
              <a:rPr lang="en-US" sz="2800" dirty="0" smtClean="0"/>
              <a:t> we </a:t>
            </a:r>
            <a:r>
              <a:rPr lang="en-US" sz="2800" dirty="0" err="1" smtClean="0"/>
              <a:t>goed</a:t>
            </a:r>
            <a:r>
              <a:rPr lang="en-US" sz="2800" dirty="0" smtClean="0"/>
              <a:t> </a:t>
            </a:r>
            <a:r>
              <a:rPr lang="en-US" sz="2800" dirty="0" err="1" smtClean="0"/>
              <a:t>voor</a:t>
            </a:r>
            <a:r>
              <a:rPr lang="en-US" sz="2800" dirty="0" smtClean="0"/>
              <a:t> </a:t>
            </a:r>
            <a:r>
              <a:rPr lang="en-US" sz="2800" dirty="0" err="1" smtClean="0"/>
              <a:t>onszelf</a:t>
            </a:r>
            <a:r>
              <a:rPr lang="en-US" sz="2800" dirty="0" smtClean="0"/>
              <a:t> maar </a:t>
            </a:r>
            <a:r>
              <a:rPr lang="en-US" sz="2800" dirty="0" err="1" smtClean="0"/>
              <a:t>ook</a:t>
            </a:r>
            <a:r>
              <a:rPr lang="en-US" sz="2800" dirty="0" smtClean="0"/>
              <a:t> </a:t>
            </a:r>
            <a:r>
              <a:rPr lang="en-US" sz="2800" dirty="0" err="1" smtClean="0"/>
              <a:t>voor</a:t>
            </a:r>
            <a:r>
              <a:rPr lang="en-US" sz="2800" dirty="0" smtClean="0"/>
              <a:t> </a:t>
            </a:r>
            <a:r>
              <a:rPr lang="en-US" sz="2800" dirty="0" err="1" smtClean="0"/>
              <a:t>andere</a:t>
            </a:r>
            <a:r>
              <a:rPr lang="en-US" sz="2800" dirty="0" smtClean="0"/>
              <a:t> </a:t>
            </a:r>
            <a:r>
              <a:rPr lang="en-US" sz="2800" dirty="0" err="1" smtClean="0"/>
              <a:t>mensen</a:t>
            </a:r>
            <a:r>
              <a:rPr lang="en-US" sz="2800" dirty="0" smtClean="0"/>
              <a:t> (</a:t>
            </a:r>
            <a:r>
              <a:rPr lang="en-US" sz="2800" dirty="0" err="1" smtClean="0"/>
              <a:t>en</a:t>
            </a:r>
            <a:r>
              <a:rPr lang="en-US" sz="2800" dirty="0" smtClean="0"/>
              <a:t> </a:t>
            </a:r>
            <a:r>
              <a:rPr lang="en-US" sz="2800" dirty="0" err="1" smtClean="0"/>
              <a:t>dieren</a:t>
            </a:r>
            <a:r>
              <a:rPr lang="en-US" sz="2800" dirty="0" smtClean="0"/>
              <a:t>) op de </a:t>
            </a:r>
            <a:r>
              <a:rPr lang="en-US" sz="2800" dirty="0" err="1" smtClean="0"/>
              <a:t>wereld</a:t>
            </a:r>
            <a:r>
              <a:rPr lang="en-US" sz="2800" dirty="0" smtClean="0"/>
              <a:t>. </a:t>
            </a:r>
          </a:p>
          <a:p>
            <a:endParaRPr lang="en-US" sz="2800" dirty="0"/>
          </a:p>
          <a:p>
            <a:r>
              <a:rPr lang="en-US" sz="2800" dirty="0" err="1" smtClean="0"/>
              <a:t>Niet</a:t>
            </a:r>
            <a:r>
              <a:rPr lang="en-US" sz="2800" dirty="0" smtClean="0"/>
              <a:t> </a:t>
            </a:r>
            <a:r>
              <a:rPr lang="en-US" sz="2800" dirty="0" err="1" smtClean="0"/>
              <a:t>alleen</a:t>
            </a:r>
            <a:r>
              <a:rPr lang="en-US" sz="2800" dirty="0" smtClean="0"/>
              <a:t> nu, maar we </a:t>
            </a:r>
            <a:r>
              <a:rPr lang="en-US" sz="2800" dirty="0" err="1" smtClean="0"/>
              <a:t>denken</a:t>
            </a:r>
            <a:r>
              <a:rPr lang="en-US" sz="2800" dirty="0" smtClean="0"/>
              <a:t> </a:t>
            </a:r>
            <a:r>
              <a:rPr lang="en-US" sz="2800" dirty="0" err="1" smtClean="0"/>
              <a:t>ook</a:t>
            </a:r>
            <a:r>
              <a:rPr lang="en-US" sz="2800" dirty="0" smtClean="0"/>
              <a:t> </a:t>
            </a:r>
            <a:r>
              <a:rPr lang="en-US" sz="2800" dirty="0" err="1" smtClean="0"/>
              <a:t>na</a:t>
            </a:r>
            <a:r>
              <a:rPr lang="en-US" sz="2800" dirty="0" smtClean="0"/>
              <a:t> over </a:t>
            </a:r>
            <a:r>
              <a:rPr lang="en-US" sz="2800" dirty="0" err="1" smtClean="0"/>
              <a:t>gevolgen</a:t>
            </a:r>
            <a:r>
              <a:rPr lang="en-US" sz="2800" dirty="0" smtClean="0"/>
              <a:t> </a:t>
            </a:r>
            <a:r>
              <a:rPr lang="en-US" sz="2800" dirty="0" err="1" smtClean="0"/>
              <a:t>voor</a:t>
            </a:r>
            <a:r>
              <a:rPr lang="en-US" sz="2800" dirty="0" smtClean="0"/>
              <a:t> de </a:t>
            </a:r>
            <a:r>
              <a:rPr lang="en-US" sz="2800" dirty="0" err="1" smtClean="0"/>
              <a:t>toekomst</a:t>
            </a:r>
            <a:r>
              <a:rPr lang="en-US" sz="2800" dirty="0" smtClean="0"/>
              <a:t>. </a:t>
            </a:r>
          </a:p>
        </p:txBody>
      </p:sp>
      <p:sp>
        <p:nvSpPr>
          <p:cNvPr id="5" name="Title 5"/>
          <p:cNvSpPr>
            <a:spLocks noGrp="1"/>
          </p:cNvSpPr>
          <p:nvPr>
            <p:ph type="ctrTitle"/>
          </p:nvPr>
        </p:nvSpPr>
        <p:spPr>
          <a:xfrm>
            <a:off x="4642337" y="-743002"/>
            <a:ext cx="9144000" cy="2387600"/>
          </a:xfrm>
        </p:spPr>
        <p:txBody>
          <a:bodyPr>
            <a:normAutofit/>
          </a:bodyPr>
          <a:lstStyle/>
          <a:p>
            <a:r>
              <a:rPr lang="en-US" sz="5400" b="1" dirty="0" smtClean="0"/>
              <a:t>DUURZAAMHEID</a:t>
            </a:r>
            <a:endParaRPr lang="nl-NL" sz="5400" b="1" dirty="0"/>
          </a:p>
        </p:txBody>
      </p:sp>
      <p:sp>
        <p:nvSpPr>
          <p:cNvPr id="9" name="CustomShape 3"/>
          <p:cNvSpPr/>
          <p:nvPr/>
        </p:nvSpPr>
        <p:spPr>
          <a:xfrm flipH="1">
            <a:off x="-4" y="6037986"/>
            <a:ext cx="12192001" cy="820013"/>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DUURZAAMHEID</a:t>
            </a:r>
            <a:endParaRPr sz="1050"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10154" r="2616"/>
          <a:stretch/>
        </p:blipFill>
        <p:spPr>
          <a:xfrm rot="21371799">
            <a:off x="582176" y="871980"/>
            <a:ext cx="5911939" cy="4524563"/>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087774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BURGERSCHAP EN DUURZAAMHEID</a:t>
            </a:r>
            <a:endParaRPr lang="nl-NL" dirty="0"/>
          </a:p>
        </p:txBody>
      </p:sp>
      <p:sp>
        <p:nvSpPr>
          <p:cNvPr id="3" name="Content Placeholder 2"/>
          <p:cNvSpPr>
            <a:spLocks noGrp="1"/>
          </p:cNvSpPr>
          <p:nvPr>
            <p:ph idx="1"/>
          </p:nvPr>
        </p:nvSpPr>
        <p:spPr>
          <a:xfrm>
            <a:off x="961293" y="1825624"/>
            <a:ext cx="4366846" cy="1603376"/>
          </a:xfrm>
        </p:spPr>
        <p:txBody>
          <a:bodyPr/>
          <a:lstStyle/>
          <a:p>
            <a:pPr marL="0" indent="0">
              <a:buNone/>
            </a:pPr>
            <a:r>
              <a:rPr lang="nl-NL" dirty="0" smtClean="0"/>
              <a:t>Waarom moet je als actieve burger goed voor de aarde zorgen?</a:t>
            </a:r>
            <a:endParaRPr lang="nl-NL"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6766" t="20225"/>
          <a:stretch/>
        </p:blipFill>
        <p:spPr>
          <a:xfrm>
            <a:off x="5893954" y="1708936"/>
            <a:ext cx="5459846" cy="4584715"/>
          </a:xfrm>
          <a:prstGeom prst="rect">
            <a:avLst/>
          </a:prstGeom>
          <a:ln w="76200">
            <a:solidFill>
              <a:schemeClr val="bg1"/>
            </a:solidFill>
          </a:ln>
          <a:effectLst>
            <a:outerShdw blurRad="50800" dist="38100" dir="2700000" algn="tl" rotWithShape="0">
              <a:prstClr val="black">
                <a:alpha val="40000"/>
              </a:prstClr>
            </a:outerShdw>
          </a:effectLst>
        </p:spPr>
      </p:pic>
      <p:cxnSp>
        <p:nvCxnSpPr>
          <p:cNvPr id="6" name="Curved Connector 5"/>
          <p:cNvCxnSpPr/>
          <p:nvPr/>
        </p:nvCxnSpPr>
        <p:spPr>
          <a:xfrm>
            <a:off x="4167554" y="2717616"/>
            <a:ext cx="1301261" cy="1045492"/>
          </a:xfrm>
          <a:prstGeom prst="curvedConnector3">
            <a:avLst>
              <a:gd name="adj1" fmla="val 135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7005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509326" y="-505667"/>
            <a:ext cx="9144000" cy="2387600"/>
          </a:xfrm>
        </p:spPr>
        <p:txBody>
          <a:bodyPr/>
          <a:lstStyle/>
          <a:p>
            <a:r>
              <a:rPr lang="en-US" dirty="0" smtClean="0"/>
              <a:t>IK</a:t>
            </a:r>
            <a:endParaRPr lang="nl-NL" dirty="0"/>
          </a:p>
        </p:txBody>
      </p:sp>
      <p:sp>
        <p:nvSpPr>
          <p:cNvPr id="3" name="Title 5"/>
          <p:cNvSpPr txBox="1">
            <a:spLocks/>
          </p:cNvSpPr>
          <p:nvPr/>
        </p:nvSpPr>
        <p:spPr>
          <a:xfrm>
            <a:off x="-2768992" y="3016002"/>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NU</a:t>
            </a:r>
            <a:endParaRPr lang="nl-NL" dirty="0"/>
          </a:p>
        </p:txBody>
      </p:sp>
      <p:sp>
        <p:nvSpPr>
          <p:cNvPr id="4" name="Title 5"/>
          <p:cNvSpPr txBox="1">
            <a:spLocks/>
          </p:cNvSpPr>
          <p:nvPr/>
        </p:nvSpPr>
        <p:spPr>
          <a:xfrm>
            <a:off x="5519224" y="3016002"/>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TOEKOMST</a:t>
            </a:r>
            <a:endParaRPr lang="nl-NL" dirty="0"/>
          </a:p>
        </p:txBody>
      </p:sp>
      <p:sp>
        <p:nvSpPr>
          <p:cNvPr id="5" name="Title 5"/>
          <p:cNvSpPr txBox="1">
            <a:spLocks/>
          </p:cNvSpPr>
          <p:nvPr/>
        </p:nvSpPr>
        <p:spPr>
          <a:xfrm>
            <a:off x="5381299" y="-505667"/>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WIJ</a:t>
            </a:r>
            <a:endParaRPr lang="nl-NL" dirty="0"/>
          </a:p>
        </p:txBody>
      </p:sp>
      <p:pic>
        <p:nvPicPr>
          <p:cNvPr id="2050" name="Picture 2" descr="Afbeeldingsresultaat voor kolencentrale">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051" t="204" r="9985"/>
          <a:stretch/>
        </p:blipFill>
        <p:spPr bwMode="auto">
          <a:xfrm>
            <a:off x="3897922" y="1522901"/>
            <a:ext cx="3622431" cy="3401039"/>
          </a:xfrm>
          <a:prstGeom prst="rect">
            <a:avLst/>
          </a:prstGeom>
          <a:noFill/>
          <a:ln w="5715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Subtitle 2"/>
          <p:cNvSpPr>
            <a:spLocks noGrp="1"/>
          </p:cNvSpPr>
          <p:nvPr>
            <p:ph type="subTitle" idx="1"/>
          </p:nvPr>
        </p:nvSpPr>
        <p:spPr>
          <a:xfrm>
            <a:off x="3774827" y="547950"/>
            <a:ext cx="4155128" cy="643749"/>
          </a:xfrm>
        </p:spPr>
        <p:txBody>
          <a:bodyPr>
            <a:noAutofit/>
          </a:bodyPr>
          <a:lstStyle/>
          <a:p>
            <a:r>
              <a:rPr lang="en-US" sz="2800" dirty="0" smtClean="0"/>
              <a:t>Is </a:t>
            </a:r>
            <a:r>
              <a:rPr lang="en-US" sz="2800" dirty="0" err="1" smtClean="0"/>
              <a:t>een</a:t>
            </a:r>
            <a:r>
              <a:rPr lang="en-US" sz="2800" dirty="0" smtClean="0"/>
              <a:t> </a:t>
            </a:r>
            <a:r>
              <a:rPr lang="en-US" sz="2800" dirty="0" err="1" smtClean="0"/>
              <a:t>kolencentrale</a:t>
            </a:r>
            <a:r>
              <a:rPr lang="en-US" sz="2800" dirty="0" smtClean="0"/>
              <a:t> </a:t>
            </a:r>
            <a:r>
              <a:rPr lang="en-US" sz="2800" dirty="0" err="1" smtClean="0"/>
              <a:t>duurzaam</a:t>
            </a:r>
            <a:r>
              <a:rPr lang="en-US" sz="2800" dirty="0" smtClean="0"/>
              <a:t>?</a:t>
            </a:r>
            <a:endParaRPr lang="nl-NL" sz="2800" dirty="0"/>
          </a:p>
        </p:txBody>
      </p:sp>
      <p:sp>
        <p:nvSpPr>
          <p:cNvPr id="11" name="CustomShape 3"/>
          <p:cNvSpPr/>
          <p:nvPr/>
        </p:nvSpPr>
        <p:spPr>
          <a:xfrm flipH="1">
            <a:off x="-4" y="6037986"/>
            <a:ext cx="12192001" cy="820013"/>
          </a:xfrm>
          <a:prstGeom prst="flowChartManualInput">
            <a:avLst/>
          </a:prstGeom>
          <a:blipFill>
            <a:blip r:embed="rId5"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DUURZAAMHEID</a:t>
            </a:r>
            <a:endParaRPr sz="1050" dirty="0"/>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3681987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153508" y="-28434"/>
            <a:ext cx="9144000" cy="2387600"/>
          </a:xfrm>
        </p:spPr>
        <p:txBody>
          <a:bodyPr/>
          <a:lstStyle/>
          <a:p>
            <a:r>
              <a:rPr lang="en-US" dirty="0" smtClean="0"/>
              <a:t>IK</a:t>
            </a:r>
            <a:endParaRPr lang="nl-NL" dirty="0"/>
          </a:p>
        </p:txBody>
      </p:sp>
      <p:sp>
        <p:nvSpPr>
          <p:cNvPr id="3" name="Title 5"/>
          <p:cNvSpPr txBox="1">
            <a:spLocks/>
          </p:cNvSpPr>
          <p:nvPr/>
        </p:nvSpPr>
        <p:spPr>
          <a:xfrm>
            <a:off x="-3042472" y="3308951"/>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NU</a:t>
            </a:r>
            <a:endParaRPr lang="nl-NL" dirty="0"/>
          </a:p>
        </p:txBody>
      </p:sp>
      <p:sp>
        <p:nvSpPr>
          <p:cNvPr id="4" name="Title 5"/>
          <p:cNvSpPr txBox="1">
            <a:spLocks/>
          </p:cNvSpPr>
          <p:nvPr/>
        </p:nvSpPr>
        <p:spPr>
          <a:xfrm>
            <a:off x="5409632" y="3328078"/>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TOEKOMST</a:t>
            </a:r>
            <a:endParaRPr lang="nl-NL" dirty="0"/>
          </a:p>
        </p:txBody>
      </p:sp>
      <p:sp>
        <p:nvSpPr>
          <p:cNvPr id="5" name="Title 5"/>
          <p:cNvSpPr txBox="1">
            <a:spLocks/>
          </p:cNvSpPr>
          <p:nvPr/>
        </p:nvSpPr>
        <p:spPr>
          <a:xfrm>
            <a:off x="5990492"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WIJ</a:t>
            </a:r>
            <a:endParaRPr lang="nl-NL"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980"/>
          <a:stretch/>
        </p:blipFill>
        <p:spPr>
          <a:xfrm>
            <a:off x="3788238" y="920374"/>
            <a:ext cx="3899848" cy="5937626"/>
          </a:xfrm>
          <a:prstGeom prst="rect">
            <a:avLst/>
          </a:prstGeom>
        </p:spPr>
      </p:pic>
      <p:sp>
        <p:nvSpPr>
          <p:cNvPr id="9" name="Subtitle 2"/>
          <p:cNvSpPr>
            <a:spLocks noGrp="1"/>
          </p:cNvSpPr>
          <p:nvPr>
            <p:ph type="subTitle" idx="1"/>
          </p:nvPr>
        </p:nvSpPr>
        <p:spPr>
          <a:xfrm>
            <a:off x="3421021" y="166273"/>
            <a:ext cx="4155128" cy="489983"/>
          </a:xfrm>
        </p:spPr>
        <p:txBody>
          <a:bodyPr>
            <a:noAutofit/>
          </a:bodyPr>
          <a:lstStyle/>
          <a:p>
            <a:r>
              <a:rPr lang="en-US" sz="2800" dirty="0" smtClean="0"/>
              <a:t>Is </a:t>
            </a:r>
            <a:r>
              <a:rPr lang="en-US" sz="2800" dirty="0" err="1" smtClean="0"/>
              <a:t>een</a:t>
            </a:r>
            <a:r>
              <a:rPr lang="en-US" sz="2800" dirty="0" smtClean="0"/>
              <a:t> </a:t>
            </a:r>
            <a:r>
              <a:rPr lang="en-US" sz="2800" dirty="0" err="1" smtClean="0"/>
              <a:t>windmolen</a:t>
            </a:r>
            <a:r>
              <a:rPr lang="en-US" sz="2800" dirty="0" smtClean="0"/>
              <a:t> </a:t>
            </a:r>
            <a:r>
              <a:rPr lang="en-US" sz="2800" dirty="0" err="1" smtClean="0"/>
              <a:t>duurzaam</a:t>
            </a:r>
            <a:r>
              <a:rPr lang="en-US" sz="2800" dirty="0" smtClean="0"/>
              <a:t>?</a:t>
            </a:r>
            <a:endParaRPr lang="nl-NL" sz="2800" dirty="0"/>
          </a:p>
        </p:txBody>
      </p:sp>
      <p:sp>
        <p:nvSpPr>
          <p:cNvPr id="12" name="CustomShape 3"/>
          <p:cNvSpPr/>
          <p:nvPr/>
        </p:nvSpPr>
        <p:spPr>
          <a:xfrm flipH="1">
            <a:off x="-4" y="6037986"/>
            <a:ext cx="12192001" cy="820013"/>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DUURZAAMHEID</a:t>
            </a:r>
            <a:endParaRPr sz="1050" dirty="0"/>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11086319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p:cNvSpPr txBox="1">
            <a:spLocks/>
          </p:cNvSpPr>
          <p:nvPr/>
        </p:nvSpPr>
        <p:spPr>
          <a:xfrm>
            <a:off x="641836" y="625236"/>
            <a:ext cx="10908324"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400" b="1" dirty="0" smtClean="0"/>
              <a:t>STELLING </a:t>
            </a:r>
          </a:p>
          <a:p>
            <a:endParaRPr lang="en-US" sz="5400" b="1" dirty="0" smtClean="0"/>
          </a:p>
          <a:p>
            <a:r>
              <a:rPr lang="en-US" sz="2800" dirty="0" smtClean="0"/>
              <a:t>Burgers </a:t>
            </a:r>
            <a:r>
              <a:rPr lang="en-US" sz="2800" dirty="0" err="1" smtClean="0"/>
              <a:t>moeten</a:t>
            </a:r>
            <a:r>
              <a:rPr lang="en-US" sz="2800" dirty="0" smtClean="0"/>
              <a:t> </a:t>
            </a:r>
            <a:r>
              <a:rPr lang="en-US" sz="2800" dirty="0" err="1" smtClean="0"/>
              <a:t>ver</a:t>
            </a:r>
            <a:r>
              <a:rPr lang="en-US" sz="2800" b="1" dirty="0" err="1" smtClean="0"/>
              <a:t>plicht</a:t>
            </a:r>
            <a:r>
              <a:rPr lang="en-US" sz="2800" dirty="0" smtClean="0"/>
              <a:t> </a:t>
            </a:r>
            <a:r>
              <a:rPr lang="en-US" sz="2800" dirty="0" err="1" smtClean="0"/>
              <a:t>worden</a:t>
            </a:r>
            <a:r>
              <a:rPr lang="en-US" sz="2800" dirty="0" smtClean="0"/>
              <a:t> </a:t>
            </a:r>
            <a:r>
              <a:rPr lang="en-US" sz="2800" dirty="0" err="1" smtClean="0"/>
              <a:t>duurzame</a:t>
            </a:r>
            <a:r>
              <a:rPr lang="en-US" sz="2800" dirty="0" smtClean="0"/>
              <a:t> </a:t>
            </a:r>
            <a:r>
              <a:rPr lang="en-US" sz="2800" dirty="0" err="1" smtClean="0"/>
              <a:t>keuzes</a:t>
            </a:r>
            <a:r>
              <a:rPr lang="en-US" sz="2800" dirty="0" smtClean="0"/>
              <a:t> </a:t>
            </a:r>
            <a:r>
              <a:rPr lang="en-US" sz="2800" dirty="0" err="1" smtClean="0"/>
              <a:t>te</a:t>
            </a:r>
            <a:r>
              <a:rPr lang="en-US" sz="2800" dirty="0" smtClean="0"/>
              <a:t> </a:t>
            </a:r>
            <a:r>
              <a:rPr lang="en-US" sz="2800" dirty="0" err="1" smtClean="0"/>
              <a:t>maken</a:t>
            </a:r>
            <a:endParaRPr lang="nl-NL" sz="2800" dirty="0"/>
          </a:p>
        </p:txBody>
      </p:sp>
      <p:sp>
        <p:nvSpPr>
          <p:cNvPr id="9" name="Title 3"/>
          <p:cNvSpPr txBox="1">
            <a:spLocks/>
          </p:cNvSpPr>
          <p:nvPr/>
        </p:nvSpPr>
        <p:spPr>
          <a:xfrm>
            <a:off x="5656384" y="3331611"/>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dirty="0" err="1"/>
              <a:t>E</a:t>
            </a:r>
            <a:r>
              <a:rPr lang="en-US" sz="4400" dirty="0" err="1" smtClean="0"/>
              <a:t>ens</a:t>
            </a:r>
            <a:endParaRPr lang="nl-NL" sz="4400" dirty="0"/>
          </a:p>
        </p:txBody>
      </p:sp>
      <p:sp>
        <p:nvSpPr>
          <p:cNvPr id="10" name="Title 3"/>
          <p:cNvSpPr txBox="1">
            <a:spLocks/>
          </p:cNvSpPr>
          <p:nvPr/>
        </p:nvSpPr>
        <p:spPr>
          <a:xfrm>
            <a:off x="-2625500" y="3232849"/>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dirty="0" err="1" smtClean="0"/>
              <a:t>Oneens</a:t>
            </a:r>
            <a:endParaRPr lang="nl-NL" sz="4400" dirty="0"/>
          </a:p>
        </p:txBody>
      </p:sp>
      <p:sp>
        <p:nvSpPr>
          <p:cNvPr id="11" name="Left Arrow 10"/>
          <p:cNvSpPr/>
          <p:nvPr/>
        </p:nvSpPr>
        <p:spPr>
          <a:xfrm>
            <a:off x="219456" y="5180423"/>
            <a:ext cx="442898" cy="29260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12" name="Left Arrow 11"/>
          <p:cNvSpPr/>
          <p:nvPr/>
        </p:nvSpPr>
        <p:spPr>
          <a:xfrm rot="10800000">
            <a:off x="11095190" y="5213484"/>
            <a:ext cx="442898" cy="292608"/>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14" name="CustomShape 3"/>
          <p:cNvSpPr/>
          <p:nvPr/>
        </p:nvSpPr>
        <p:spPr>
          <a:xfrm flipH="1">
            <a:off x="-4" y="6037986"/>
            <a:ext cx="12192001" cy="820013"/>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DUURZAAMHEID</a:t>
            </a:r>
            <a:endParaRPr sz="1050" dirty="0"/>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42410676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hlinkClick r:id="rId3" action="ppaction://hlinksldjump"/>
          </p:cNvPr>
          <p:cNvSpPr/>
          <p:nvPr/>
        </p:nvSpPr>
        <p:spPr>
          <a:xfrm>
            <a:off x="3263671" y="2430038"/>
            <a:ext cx="4719744" cy="2006118"/>
          </a:xfrm>
          <a:prstGeom prst="rect">
            <a:avLst/>
          </a:prstGeom>
          <a:solidFill>
            <a:schemeClr val="bg1">
              <a:alpha val="37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tangle 12">
            <a:hlinkClick r:id="rId4" action="ppaction://hlinksldjump"/>
          </p:cNvPr>
          <p:cNvSpPr/>
          <p:nvPr/>
        </p:nvSpPr>
        <p:spPr>
          <a:xfrm>
            <a:off x="3263671" y="4709716"/>
            <a:ext cx="4719744" cy="2006118"/>
          </a:xfrm>
          <a:prstGeom prst="rect">
            <a:avLst/>
          </a:prstGeom>
          <a:solidFill>
            <a:schemeClr val="bg1">
              <a:alpha val="37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a:hlinkClick r:id="rId5" action="ppaction://hlinksldjump"/>
          </p:cNvPr>
          <p:cNvSpPr/>
          <p:nvPr/>
        </p:nvSpPr>
        <p:spPr>
          <a:xfrm>
            <a:off x="3263671" y="178533"/>
            <a:ext cx="4719744" cy="2006118"/>
          </a:xfrm>
          <a:prstGeom prst="rect">
            <a:avLst/>
          </a:prstGeom>
          <a:solidFill>
            <a:schemeClr val="bg1">
              <a:alpha val="37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4046" y="6083424"/>
            <a:ext cx="3289137" cy="526901"/>
          </a:xfrm>
          <a:prstGeom prst="rect">
            <a:avLst/>
          </a:prstGeom>
        </p:spPr>
      </p:pic>
      <p:pic>
        <p:nvPicPr>
          <p:cNvPr id="2" name="Picture 1">
            <a:hlinkClick r:id="rId3" action="ppaction://hlinksldjump"/>
          </p:cNvPr>
          <p:cNvPicPr>
            <a:picLocks noChangeAspect="1"/>
          </p:cNvPicPr>
          <p:nvPr/>
        </p:nvPicPr>
        <p:blipFill rotWithShape="1">
          <a:blip r:embed="rId7">
            <a:extLst>
              <a:ext uri="{28A0092B-C50C-407E-A947-70E740481C1C}">
                <a14:useLocalDpi xmlns:a14="http://schemas.microsoft.com/office/drawing/2010/main" val="0"/>
              </a:ext>
            </a:extLst>
          </a:blip>
          <a:srcRect t="10346" b="9522"/>
          <a:stretch/>
        </p:blipFill>
        <p:spPr>
          <a:xfrm>
            <a:off x="263759" y="2426677"/>
            <a:ext cx="2655277" cy="2022232"/>
          </a:xfrm>
          <a:prstGeom prst="rect">
            <a:avLst/>
          </a:prstGeom>
          <a:ln w="57150">
            <a:solidFill>
              <a:schemeClr val="bg1"/>
            </a:solidFill>
          </a:ln>
          <a:effectLst>
            <a:outerShdw blurRad="50800" dist="38100" dir="2700000" algn="tl" rotWithShape="0">
              <a:prstClr val="black">
                <a:alpha val="40000"/>
              </a:prstClr>
            </a:outerShdw>
          </a:effectLst>
        </p:spPr>
      </p:pic>
      <p:pic>
        <p:nvPicPr>
          <p:cNvPr id="3" name="Picture 2">
            <a:hlinkClick r:id="rId5" action="ppaction://hlinksldjump"/>
          </p:cNvPr>
          <p:cNvPicPr>
            <a:picLocks noChangeAspect="1"/>
          </p:cNvPicPr>
          <p:nvPr/>
        </p:nvPicPr>
        <p:blipFill rotWithShape="1">
          <a:blip r:embed="rId8" cstate="print">
            <a:extLst>
              <a:ext uri="{28A0092B-C50C-407E-A947-70E740481C1C}">
                <a14:useLocalDpi xmlns:a14="http://schemas.microsoft.com/office/drawing/2010/main" val="0"/>
              </a:ext>
            </a:extLst>
          </a:blip>
          <a:srcRect l="4191" r="7711"/>
          <a:stretch/>
        </p:blipFill>
        <p:spPr>
          <a:xfrm>
            <a:off x="263759" y="178533"/>
            <a:ext cx="2655277" cy="2006118"/>
          </a:xfrm>
          <a:prstGeom prst="rect">
            <a:avLst/>
          </a:prstGeom>
          <a:ln w="57150">
            <a:solidFill>
              <a:schemeClr val="bg1"/>
            </a:solidFill>
          </a:ln>
          <a:effectLst>
            <a:outerShdw blurRad="50800" dist="38100" dir="2700000" algn="tl" rotWithShape="0">
              <a:prstClr val="black">
                <a:alpha val="40000"/>
              </a:prstClr>
            </a:outerShdw>
          </a:effectLst>
        </p:spPr>
      </p:pic>
      <p:pic>
        <p:nvPicPr>
          <p:cNvPr id="7" name="Picture 6">
            <a:hlinkClick r:id="rId4" action="ppaction://hlinksldjump"/>
          </p:cNvPr>
          <p:cNvPicPr>
            <a:picLocks noChangeAspect="1"/>
          </p:cNvPicPr>
          <p:nvPr/>
        </p:nvPicPr>
        <p:blipFill rotWithShape="1">
          <a:blip r:embed="rId9" cstate="print">
            <a:extLst>
              <a:ext uri="{28A0092B-C50C-407E-A947-70E740481C1C}">
                <a14:useLocalDpi xmlns:a14="http://schemas.microsoft.com/office/drawing/2010/main" val="0"/>
              </a:ext>
            </a:extLst>
          </a:blip>
          <a:srcRect l="10621" t="9361" r="9042" b="1"/>
          <a:stretch/>
        </p:blipFill>
        <p:spPr>
          <a:xfrm>
            <a:off x="263758" y="4695091"/>
            <a:ext cx="2655277" cy="1997167"/>
          </a:xfrm>
          <a:prstGeom prst="rect">
            <a:avLst/>
          </a:prstGeom>
          <a:ln w="57150">
            <a:solidFill>
              <a:schemeClr val="bg1"/>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8681" y="6031525"/>
            <a:ext cx="823229" cy="684309"/>
          </a:xfrm>
          <a:prstGeom prst="rect">
            <a:avLst/>
          </a:prstGeom>
        </p:spPr>
      </p:pic>
      <p:sp>
        <p:nvSpPr>
          <p:cNvPr id="4" name="TextBox 3"/>
          <p:cNvSpPr txBox="1"/>
          <p:nvPr/>
        </p:nvSpPr>
        <p:spPr>
          <a:xfrm>
            <a:off x="3429000" y="1009508"/>
            <a:ext cx="8494183" cy="954107"/>
          </a:xfrm>
          <a:prstGeom prst="rect">
            <a:avLst/>
          </a:prstGeom>
          <a:noFill/>
        </p:spPr>
        <p:txBody>
          <a:bodyPr wrap="square" rtlCol="0">
            <a:spAutoFit/>
          </a:bodyPr>
          <a:lstStyle/>
          <a:p>
            <a:r>
              <a:rPr lang="nl-NL" sz="2800" b="1" dirty="0" smtClean="0"/>
              <a:t>LES 1: BURGERSCHAP</a:t>
            </a:r>
          </a:p>
          <a:p>
            <a:endParaRPr lang="nl-NL" sz="2800" dirty="0"/>
          </a:p>
        </p:txBody>
      </p:sp>
      <p:sp>
        <p:nvSpPr>
          <p:cNvPr id="10" name="TextBox 9"/>
          <p:cNvSpPr txBox="1"/>
          <p:nvPr/>
        </p:nvSpPr>
        <p:spPr>
          <a:xfrm>
            <a:off x="3429001" y="3097324"/>
            <a:ext cx="8494182" cy="523220"/>
          </a:xfrm>
          <a:prstGeom prst="rect">
            <a:avLst/>
          </a:prstGeom>
          <a:noFill/>
        </p:spPr>
        <p:txBody>
          <a:bodyPr wrap="square" rtlCol="0">
            <a:spAutoFit/>
          </a:bodyPr>
          <a:lstStyle/>
          <a:p>
            <a:r>
              <a:rPr lang="nl-NL" sz="2800" b="1" dirty="0" smtClean="0"/>
              <a:t>LES 2: DUURZAAMHEID</a:t>
            </a:r>
          </a:p>
        </p:txBody>
      </p:sp>
      <p:sp>
        <p:nvSpPr>
          <p:cNvPr id="11" name="TextBox 10"/>
          <p:cNvSpPr txBox="1"/>
          <p:nvPr/>
        </p:nvSpPr>
        <p:spPr>
          <a:xfrm>
            <a:off x="3263671" y="5231306"/>
            <a:ext cx="8494182" cy="1231106"/>
          </a:xfrm>
          <a:prstGeom prst="rect">
            <a:avLst/>
          </a:prstGeom>
          <a:noFill/>
        </p:spPr>
        <p:txBody>
          <a:bodyPr wrap="square" rtlCol="0">
            <a:spAutoFit/>
          </a:bodyPr>
          <a:lstStyle/>
          <a:p>
            <a:r>
              <a:rPr lang="nl-NL" sz="2800" b="1" dirty="0" smtClean="0"/>
              <a:t>LES 3:	BURGERLIJKE </a:t>
            </a:r>
          </a:p>
          <a:p>
            <a:r>
              <a:rPr lang="nl-NL" sz="2800" b="1" dirty="0" smtClean="0"/>
              <a:t>	ONGEHOORZAAMHEID </a:t>
            </a:r>
          </a:p>
          <a:p>
            <a:endParaRPr lang="nl-NL" dirty="0"/>
          </a:p>
        </p:txBody>
      </p:sp>
    </p:spTree>
    <p:extLst>
      <p:ext uri="{BB962C8B-B14F-4D97-AF65-F5344CB8AC3E}">
        <p14:creationId xmlns:p14="http://schemas.microsoft.com/office/powerpoint/2010/main" val="37612869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3"/>
          <p:cNvSpPr/>
          <p:nvPr/>
        </p:nvSpPr>
        <p:spPr>
          <a:xfrm flipH="1">
            <a:off x="-1" y="524876"/>
            <a:ext cx="7069015" cy="1123195"/>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4000" b="1" dirty="0" smtClean="0">
                <a:solidFill>
                  <a:srgbClr val="FFFFFF"/>
                </a:solidFill>
                <a:latin typeface="HelveticaNeue bold"/>
              </a:rPr>
              <a:t>LES 2: DUURZAAMHEID</a:t>
            </a:r>
            <a:endParaRPr sz="1200"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10346" b="9522"/>
          <a:stretch/>
        </p:blipFill>
        <p:spPr>
          <a:xfrm>
            <a:off x="263759" y="2409091"/>
            <a:ext cx="4525513" cy="3446585"/>
          </a:xfrm>
          <a:prstGeom prst="rect">
            <a:avLst/>
          </a:prstGeom>
          <a:ln w="57150">
            <a:solidFill>
              <a:schemeClr val="bg1"/>
            </a:solidFill>
          </a:ln>
          <a:effectLst>
            <a:outerShdw blurRad="50800" dist="38100" dir="2700000" algn="tl" rotWithShape="0">
              <a:prstClr val="black">
                <a:alpha val="40000"/>
              </a:prstClr>
            </a:outerShdw>
          </a:effectLst>
        </p:spPr>
      </p:pic>
      <p:sp>
        <p:nvSpPr>
          <p:cNvPr id="7" name="TextBox 6"/>
          <p:cNvSpPr txBox="1"/>
          <p:nvPr/>
        </p:nvSpPr>
        <p:spPr>
          <a:xfrm>
            <a:off x="5222631" y="2316501"/>
            <a:ext cx="5767754" cy="1815882"/>
          </a:xfrm>
          <a:prstGeom prst="rect">
            <a:avLst/>
          </a:prstGeom>
          <a:noFill/>
        </p:spPr>
        <p:txBody>
          <a:bodyPr wrap="square" rtlCol="0">
            <a:spAutoFit/>
          </a:bodyPr>
          <a:lstStyle/>
          <a:p>
            <a:r>
              <a:rPr lang="nl-NL" sz="2800" b="1" dirty="0" smtClean="0"/>
              <a:t>Je weet nu: </a:t>
            </a:r>
          </a:p>
          <a:p>
            <a:pPr marL="342900" indent="-342900">
              <a:buFont typeface="Arial" panose="020B0604020202020204" pitchFamily="34" charset="0"/>
              <a:buChar char="•"/>
            </a:pPr>
            <a:r>
              <a:rPr lang="nl-NL" sz="2800" dirty="0" smtClean="0"/>
              <a:t>waarom iets wel of niet </a:t>
            </a:r>
            <a:r>
              <a:rPr lang="en-US" sz="2800" dirty="0" err="1" smtClean="0"/>
              <a:t>duurzaam</a:t>
            </a:r>
            <a:r>
              <a:rPr lang="en-US" sz="2800" dirty="0" smtClean="0"/>
              <a:t> is</a:t>
            </a:r>
          </a:p>
          <a:p>
            <a:pPr marL="342900" indent="-342900">
              <a:buFont typeface="Arial" panose="020B0604020202020204" pitchFamily="34" charset="0"/>
              <a:buChar char="•"/>
            </a:pPr>
            <a:r>
              <a:rPr lang="en-US" sz="2800" dirty="0"/>
              <a:t>w</a:t>
            </a:r>
            <a:r>
              <a:rPr lang="en-US" sz="2800" dirty="0" smtClean="0"/>
              <a:t>at </a:t>
            </a:r>
            <a:r>
              <a:rPr lang="en-US" sz="2800" dirty="0" err="1" smtClean="0"/>
              <a:t>jouw</a:t>
            </a:r>
            <a:r>
              <a:rPr lang="en-US" sz="2800" dirty="0" smtClean="0"/>
              <a:t> </a:t>
            </a:r>
            <a:r>
              <a:rPr lang="en-US" sz="2800" dirty="0" err="1" smtClean="0"/>
              <a:t>mening</a:t>
            </a:r>
            <a:r>
              <a:rPr lang="en-US" sz="2800" dirty="0" smtClean="0"/>
              <a:t> is over het </a:t>
            </a:r>
            <a:r>
              <a:rPr lang="en-US" sz="2800" dirty="0" err="1" smtClean="0"/>
              <a:t>maken</a:t>
            </a:r>
            <a:r>
              <a:rPr lang="en-US" sz="2800" dirty="0" smtClean="0"/>
              <a:t> van </a:t>
            </a:r>
            <a:r>
              <a:rPr lang="en-US" sz="2800" dirty="0" err="1" smtClean="0"/>
              <a:t>duurzame</a:t>
            </a:r>
            <a:r>
              <a:rPr lang="en-US" sz="2800" dirty="0" smtClean="0"/>
              <a:t> </a:t>
            </a:r>
            <a:r>
              <a:rPr lang="en-US" sz="2800" dirty="0" err="1" smtClean="0"/>
              <a:t>keuzes</a:t>
            </a:r>
            <a:endParaRPr lang="en-US" sz="2800" dirty="0" smtClean="0"/>
          </a:p>
        </p:txBody>
      </p:sp>
      <p:sp>
        <p:nvSpPr>
          <p:cNvPr id="3" name="Pentagon 2">
            <a:hlinkClick r:id="rId5" action="ppaction://hlinksldjump"/>
          </p:cNvPr>
          <p:cNvSpPr/>
          <p:nvPr/>
        </p:nvSpPr>
        <p:spPr>
          <a:xfrm>
            <a:off x="7508632" y="5556737"/>
            <a:ext cx="4185138" cy="1082209"/>
          </a:xfrm>
          <a:prstGeom prst="homePlate">
            <a:avLst/>
          </a:prstGeom>
          <a:solidFill>
            <a:schemeClr val="bg1">
              <a:alpha val="37000"/>
            </a:schemeClr>
          </a:solid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xtBox 9"/>
          <p:cNvSpPr txBox="1"/>
          <p:nvPr/>
        </p:nvSpPr>
        <p:spPr>
          <a:xfrm>
            <a:off x="7508631" y="5620787"/>
            <a:ext cx="3656787" cy="954107"/>
          </a:xfrm>
          <a:prstGeom prst="rect">
            <a:avLst/>
          </a:prstGeom>
          <a:noFill/>
        </p:spPr>
        <p:txBody>
          <a:bodyPr wrap="square" rtlCol="0">
            <a:spAutoFit/>
          </a:bodyPr>
          <a:lstStyle/>
          <a:p>
            <a:r>
              <a:rPr lang="en-US" sz="2800" b="1" dirty="0" smtClean="0">
                <a:solidFill>
                  <a:schemeClr val="bg1"/>
                </a:solidFill>
                <a:effectLst>
                  <a:outerShdw blurRad="38100" dist="38100" dir="2700000" algn="tl">
                    <a:srgbClr val="000000">
                      <a:alpha val="43137"/>
                    </a:srgbClr>
                  </a:outerShdw>
                </a:effectLst>
              </a:rPr>
              <a:t>LES 3: BURGERLIJKE ONGEHOORZAAMHEID</a:t>
            </a:r>
          </a:p>
        </p:txBody>
      </p:sp>
    </p:spTree>
    <p:extLst>
      <p:ext uri="{BB962C8B-B14F-4D97-AF65-F5344CB8AC3E}">
        <p14:creationId xmlns:p14="http://schemas.microsoft.com/office/powerpoint/2010/main" val="30215829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3"/>
          <p:cNvSpPr/>
          <p:nvPr/>
        </p:nvSpPr>
        <p:spPr>
          <a:xfrm flipH="1">
            <a:off x="-6" y="248058"/>
            <a:ext cx="12192005"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200" b="1" dirty="0" smtClean="0">
                <a:solidFill>
                  <a:srgbClr val="FFFFFF"/>
                </a:solidFill>
                <a:latin typeface="HelveticaNeue bold"/>
              </a:rPr>
              <a:t>LES 3: BURGERLIJKE ONGEHOORZAAMHEID</a:t>
            </a:r>
            <a:endParaRPr sz="42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1440" y="5926016"/>
            <a:ext cx="4271743" cy="684309"/>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10621" t="7698" r="9042"/>
          <a:stretch/>
        </p:blipFill>
        <p:spPr>
          <a:xfrm>
            <a:off x="675270" y="2317225"/>
            <a:ext cx="4711479" cy="3608791"/>
          </a:xfrm>
          <a:prstGeom prst="rect">
            <a:avLst/>
          </a:prstGeom>
          <a:ln w="57150">
            <a:solidFill>
              <a:schemeClr val="bg1"/>
            </a:solidFill>
          </a:ln>
          <a:effectLst>
            <a:outerShdw blurRad="50800" dist="38100" dir="2700000" algn="tl" rotWithShape="0">
              <a:prstClr val="black">
                <a:alpha val="40000"/>
              </a:prstClr>
            </a:outerShdw>
          </a:effectLst>
        </p:spPr>
      </p:pic>
      <p:sp>
        <p:nvSpPr>
          <p:cNvPr id="7" name="TextBox 6"/>
          <p:cNvSpPr txBox="1"/>
          <p:nvPr/>
        </p:nvSpPr>
        <p:spPr>
          <a:xfrm>
            <a:off x="5786151" y="2700665"/>
            <a:ext cx="6477001" cy="2523768"/>
          </a:xfrm>
          <a:prstGeom prst="rect">
            <a:avLst/>
          </a:prstGeom>
          <a:noFill/>
        </p:spPr>
        <p:txBody>
          <a:bodyPr wrap="square" rtlCol="0">
            <a:spAutoFit/>
          </a:bodyPr>
          <a:lstStyle/>
          <a:p>
            <a:r>
              <a:rPr lang="nl-NL" sz="2800" b="1" dirty="0" smtClean="0"/>
              <a:t>Na de les weet je….</a:t>
            </a:r>
          </a:p>
          <a:p>
            <a:pPr marL="342900" indent="-342900">
              <a:buFont typeface="Arial" panose="020B0604020202020204" pitchFamily="34" charset="0"/>
              <a:buChar char="•"/>
            </a:pPr>
            <a:r>
              <a:rPr lang="en-US" sz="2800" dirty="0" smtClean="0"/>
              <a:t>de regels van </a:t>
            </a:r>
            <a:r>
              <a:rPr lang="en-US" sz="2800" dirty="0" err="1" smtClean="0"/>
              <a:t>burgerlijke</a:t>
            </a:r>
            <a:r>
              <a:rPr lang="en-US" sz="2800" dirty="0" smtClean="0"/>
              <a:t> </a:t>
            </a:r>
            <a:r>
              <a:rPr lang="en-US" sz="2800" dirty="0" err="1" smtClean="0"/>
              <a:t>ongehoorzaamheid</a:t>
            </a:r>
            <a:endParaRPr lang="en-US" sz="2800" dirty="0" smtClean="0"/>
          </a:p>
          <a:p>
            <a:pPr marL="342900" indent="-342900">
              <a:buFont typeface="Arial" panose="020B0604020202020204" pitchFamily="34" charset="0"/>
              <a:buChar char="•"/>
            </a:pPr>
            <a:r>
              <a:rPr lang="en-US" sz="2800" dirty="0"/>
              <a:t>de regels van </a:t>
            </a:r>
            <a:r>
              <a:rPr lang="en-US" sz="2800" dirty="0" err="1"/>
              <a:t>actievoeren</a:t>
            </a:r>
            <a:endParaRPr lang="en-US" sz="2800" dirty="0"/>
          </a:p>
          <a:p>
            <a:pPr marL="342900" indent="-342900">
              <a:buFont typeface="Arial" panose="020B0604020202020204" pitchFamily="34" charset="0"/>
              <a:buChar char="•"/>
            </a:pPr>
            <a:endParaRPr lang="en-US" sz="2800" dirty="0"/>
          </a:p>
          <a:p>
            <a:endParaRPr lang="nl-NL" dirty="0"/>
          </a:p>
        </p:txBody>
      </p:sp>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270" y="4923689"/>
            <a:ext cx="1333295" cy="1108301"/>
          </a:xfrm>
          <a:prstGeom prst="rect">
            <a:avLst/>
          </a:prstGeom>
        </p:spPr>
      </p:pic>
    </p:spTree>
    <p:extLst>
      <p:ext uri="{BB962C8B-B14F-4D97-AF65-F5344CB8AC3E}">
        <p14:creationId xmlns:p14="http://schemas.microsoft.com/office/powerpoint/2010/main" val="38109924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1318798">
            <a:off x="92307" y="1108621"/>
            <a:ext cx="3130062" cy="2387600"/>
          </a:xfrm>
        </p:spPr>
        <p:txBody>
          <a:bodyPr>
            <a:normAutofit/>
          </a:bodyPr>
          <a:lstStyle/>
          <a:p>
            <a:r>
              <a:rPr lang="en-US" sz="2800" dirty="0" err="1" smtClean="0"/>
              <a:t>Kijk</a:t>
            </a:r>
            <a:r>
              <a:rPr lang="en-US" sz="2800" dirty="0" smtClean="0"/>
              <a:t> de </a:t>
            </a:r>
            <a:r>
              <a:rPr lang="en-US" sz="2800" dirty="0" err="1" smtClean="0"/>
              <a:t>aflevering</a:t>
            </a:r>
            <a:r>
              <a:rPr lang="en-US" sz="2800" dirty="0" smtClean="0"/>
              <a:t> van Greenpeace </a:t>
            </a:r>
            <a:r>
              <a:rPr lang="en-US" sz="2800" dirty="0" err="1" smtClean="0"/>
              <a:t>en</a:t>
            </a:r>
            <a:r>
              <a:rPr lang="en-US" sz="2800" dirty="0" smtClean="0"/>
              <a:t> Checkpoint </a:t>
            </a:r>
            <a:endParaRPr lang="nl-NL" sz="2800" dirty="0"/>
          </a:p>
        </p:txBody>
      </p:sp>
      <p:pic>
        <p:nvPicPr>
          <p:cNvPr id="4" name="Picture 3">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1266" y="794874"/>
            <a:ext cx="7102165" cy="4734777"/>
          </a:xfrm>
          <a:prstGeom prst="rect">
            <a:avLst/>
          </a:prstGeom>
          <a:ln w="57150">
            <a:solidFill>
              <a:schemeClr val="bg1"/>
            </a:solidFill>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7139" y="3824336"/>
            <a:ext cx="2338512" cy="1943888"/>
          </a:xfrm>
          <a:prstGeom prst="rect">
            <a:avLst/>
          </a:prstGeom>
        </p:spPr>
      </p:pic>
      <p:cxnSp>
        <p:nvCxnSpPr>
          <p:cNvPr id="9" name="Curved Connector 8"/>
          <p:cNvCxnSpPr/>
          <p:nvPr/>
        </p:nvCxnSpPr>
        <p:spPr>
          <a:xfrm>
            <a:off x="3061430" y="2449012"/>
            <a:ext cx="1255709" cy="540373"/>
          </a:xfrm>
          <a:prstGeom prst="curvedConnector3">
            <a:avLst>
              <a:gd name="adj1" fmla="val 50000"/>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94390" y="333209"/>
            <a:ext cx="4026876" cy="923330"/>
          </a:xfrm>
          <a:prstGeom prst="rect">
            <a:avLst/>
          </a:prstGeom>
          <a:noFill/>
        </p:spPr>
        <p:txBody>
          <a:bodyPr wrap="square" rtlCol="0">
            <a:spAutoFit/>
          </a:bodyPr>
          <a:lstStyle/>
          <a:p>
            <a:r>
              <a:rPr lang="nl-NL" sz="5400" b="1" dirty="0" smtClean="0">
                <a:latin typeface="+mj-lt"/>
              </a:rPr>
              <a:t>CHECKPOINT</a:t>
            </a:r>
            <a:endParaRPr lang="nl-NL" sz="5400" b="1" dirty="0">
              <a:latin typeface="+mj-lt"/>
            </a:endParaRPr>
          </a:p>
        </p:txBody>
      </p:sp>
      <p:sp>
        <p:nvSpPr>
          <p:cNvPr id="10" name="CustomShape 3"/>
          <p:cNvSpPr/>
          <p:nvPr/>
        </p:nvSpPr>
        <p:spPr>
          <a:xfrm flipH="1">
            <a:off x="-3" y="6018847"/>
            <a:ext cx="12192001" cy="839152"/>
          </a:xfrm>
          <a:prstGeom prst="flowChartManualInput">
            <a:avLst/>
          </a:prstGeom>
          <a:blipFill>
            <a:blip r:embed="rId6"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16824339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538" t="23166" r="6694" b="3768"/>
          <a:stretch/>
        </p:blipFill>
        <p:spPr>
          <a:xfrm>
            <a:off x="6276847" y="1863970"/>
            <a:ext cx="5575997" cy="3059722"/>
          </a:xfrm>
          <a:ln w="57150">
            <a:solidFill>
              <a:schemeClr val="bg1"/>
            </a:solidFill>
          </a:ln>
          <a:effectLst>
            <a:outerShdw blurRad="50800" dist="38100" dir="2700000" algn="tl" rotWithShape="0">
              <a:prstClr val="black">
                <a:alpha val="40000"/>
              </a:prstClr>
            </a:outerShdw>
          </a:effectLst>
        </p:spPr>
      </p:pic>
      <p:sp>
        <p:nvSpPr>
          <p:cNvPr id="7" name="TextBox 6"/>
          <p:cNvSpPr txBox="1"/>
          <p:nvPr/>
        </p:nvSpPr>
        <p:spPr>
          <a:xfrm>
            <a:off x="427496" y="1697484"/>
            <a:ext cx="5782340" cy="1384995"/>
          </a:xfrm>
          <a:prstGeom prst="rect">
            <a:avLst/>
          </a:prstGeom>
          <a:noFill/>
        </p:spPr>
        <p:txBody>
          <a:bodyPr wrap="square" rtlCol="0">
            <a:spAutoFit/>
          </a:bodyPr>
          <a:lstStyle/>
          <a:p>
            <a:r>
              <a:rPr lang="nl-NL" sz="2800" dirty="0" smtClean="0"/>
              <a:t>De jongens en meiden van Checkpoint voerden actie voor Greenpeace. Wat moesten de actievoerders kunnen? </a:t>
            </a:r>
            <a:endParaRPr lang="nl-NL" sz="2800" dirty="0"/>
          </a:p>
        </p:txBody>
      </p:sp>
      <p:sp>
        <p:nvSpPr>
          <p:cNvPr id="8" name="TextBox 7"/>
          <p:cNvSpPr txBox="1"/>
          <p:nvPr/>
        </p:nvSpPr>
        <p:spPr>
          <a:xfrm>
            <a:off x="494507" y="3285257"/>
            <a:ext cx="5029200" cy="2246769"/>
          </a:xfrm>
          <a:prstGeom prst="rect">
            <a:avLst/>
          </a:prstGeom>
          <a:noFill/>
        </p:spPr>
        <p:txBody>
          <a:bodyPr wrap="square" rtlCol="0">
            <a:spAutoFit/>
          </a:bodyPr>
          <a:lstStyle/>
          <a:p>
            <a:r>
              <a:rPr lang="nl-NL" sz="2800" b="1" dirty="0" smtClean="0"/>
              <a:t>Vaardigheden: </a:t>
            </a:r>
          </a:p>
          <a:p>
            <a:pPr marL="457200" indent="-457200">
              <a:buFont typeface="Wingdings" panose="05000000000000000000" pitchFamily="2" charset="2"/>
              <a:buChar char="ü"/>
            </a:pPr>
            <a:r>
              <a:rPr lang="nl-NL" sz="2800" dirty="0" smtClean="0"/>
              <a:t>Onderzoeken</a:t>
            </a:r>
          </a:p>
          <a:p>
            <a:pPr marL="457200" indent="-457200">
              <a:buFont typeface="Wingdings" panose="05000000000000000000" pitchFamily="2" charset="2"/>
              <a:buChar char="ü"/>
            </a:pPr>
            <a:r>
              <a:rPr lang="nl-NL" sz="2800" dirty="0" smtClean="0"/>
              <a:t>Varen</a:t>
            </a:r>
          </a:p>
          <a:p>
            <a:pPr marL="457200" indent="-457200">
              <a:buFont typeface="Wingdings" panose="05000000000000000000" pitchFamily="2" charset="2"/>
              <a:buChar char="ü"/>
            </a:pPr>
            <a:r>
              <a:rPr lang="nl-NL" sz="2800" dirty="0" smtClean="0"/>
              <a:t>Schilderen</a:t>
            </a:r>
          </a:p>
          <a:p>
            <a:pPr marL="457200" indent="-457200">
              <a:buFont typeface="Wingdings" panose="05000000000000000000" pitchFamily="2" charset="2"/>
              <a:buChar char="ü"/>
            </a:pPr>
            <a:r>
              <a:rPr lang="nl-NL" sz="2800" dirty="0" smtClean="0"/>
              <a:t>Klimmen</a:t>
            </a:r>
          </a:p>
        </p:txBody>
      </p:sp>
      <p:sp>
        <p:nvSpPr>
          <p:cNvPr id="9" name="TextBox 8"/>
          <p:cNvSpPr txBox="1"/>
          <p:nvPr/>
        </p:nvSpPr>
        <p:spPr>
          <a:xfrm>
            <a:off x="427496" y="291586"/>
            <a:ext cx="4026876" cy="923330"/>
          </a:xfrm>
          <a:prstGeom prst="rect">
            <a:avLst/>
          </a:prstGeom>
          <a:noFill/>
        </p:spPr>
        <p:txBody>
          <a:bodyPr wrap="square" rtlCol="0">
            <a:spAutoFit/>
          </a:bodyPr>
          <a:lstStyle/>
          <a:p>
            <a:r>
              <a:rPr lang="nl-NL" sz="5400" b="1" dirty="0" smtClean="0">
                <a:latin typeface="+mj-lt"/>
              </a:rPr>
              <a:t>CHECKPOINT</a:t>
            </a:r>
            <a:endParaRPr lang="nl-NL" sz="5400" b="1" dirty="0">
              <a:latin typeface="+mj-lt"/>
            </a:endParaRPr>
          </a:p>
        </p:txBody>
      </p:sp>
      <p:sp>
        <p:nvSpPr>
          <p:cNvPr id="10" name="CustomShape 3"/>
          <p:cNvSpPr/>
          <p:nvPr/>
        </p:nvSpPr>
        <p:spPr>
          <a:xfrm flipH="1">
            <a:off x="-3" y="6018847"/>
            <a:ext cx="12192001" cy="839152"/>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13923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76754" y="1661118"/>
            <a:ext cx="9144000" cy="2387600"/>
          </a:xfrm>
        </p:spPr>
        <p:txBody>
          <a:bodyPr>
            <a:noAutofit/>
          </a:bodyPr>
          <a:lstStyle/>
          <a:p>
            <a:r>
              <a:rPr lang="en-US" sz="2800" dirty="0" smtClean="0">
                <a:latin typeface="+mn-lt"/>
              </a:rPr>
              <a:t>Greenpeace </a:t>
            </a:r>
            <a:r>
              <a:rPr lang="en-US" sz="2800" dirty="0" err="1" smtClean="0">
                <a:latin typeface="+mn-lt"/>
              </a:rPr>
              <a:t>wil</a:t>
            </a:r>
            <a:r>
              <a:rPr lang="en-US" sz="2800" dirty="0" smtClean="0">
                <a:latin typeface="+mn-lt"/>
              </a:rPr>
              <a:t> </a:t>
            </a:r>
            <a:r>
              <a:rPr lang="en-US" sz="2800" dirty="0" err="1" smtClean="0">
                <a:latin typeface="+mn-lt"/>
              </a:rPr>
              <a:t>een</a:t>
            </a:r>
            <a:r>
              <a:rPr lang="en-US" sz="2800" dirty="0" smtClean="0">
                <a:latin typeface="+mn-lt"/>
              </a:rPr>
              <a:t> </a:t>
            </a:r>
            <a:r>
              <a:rPr lang="en-US" sz="2800" dirty="0" err="1" smtClean="0">
                <a:latin typeface="+mn-lt"/>
              </a:rPr>
              <a:t>duurzame</a:t>
            </a:r>
            <a:r>
              <a:rPr lang="en-US" sz="2800" dirty="0" smtClean="0">
                <a:latin typeface="+mn-lt"/>
              </a:rPr>
              <a:t> </a:t>
            </a:r>
            <a:r>
              <a:rPr lang="en-US" sz="2800" dirty="0" err="1" smtClean="0">
                <a:latin typeface="+mn-lt"/>
              </a:rPr>
              <a:t>wereld</a:t>
            </a:r>
            <a:r>
              <a:rPr lang="en-US" sz="2800" dirty="0">
                <a:latin typeface="+mn-lt"/>
              </a:rPr>
              <a:t> </a:t>
            </a:r>
            <a:r>
              <a:rPr lang="en-US" sz="2800" dirty="0" smtClean="0">
                <a:latin typeface="+mn-lt"/>
              </a:rPr>
              <a:t>met </a:t>
            </a:r>
            <a:r>
              <a:rPr lang="en-US" sz="2800" dirty="0" err="1" smtClean="0">
                <a:latin typeface="+mn-lt"/>
              </a:rPr>
              <a:t>schone</a:t>
            </a:r>
            <a:r>
              <a:rPr lang="en-US" sz="2800" dirty="0" smtClean="0">
                <a:latin typeface="+mn-lt"/>
              </a:rPr>
              <a:t> </a:t>
            </a:r>
            <a:r>
              <a:rPr lang="en-US" sz="2800" dirty="0" err="1" smtClean="0">
                <a:latin typeface="+mn-lt"/>
              </a:rPr>
              <a:t>energie</a:t>
            </a:r>
            <a:r>
              <a:rPr lang="en-US" sz="2800" dirty="0" smtClean="0">
                <a:latin typeface="+mn-lt"/>
              </a:rPr>
              <a:t> van </a:t>
            </a:r>
            <a:r>
              <a:rPr lang="en-US" sz="2800" dirty="0" err="1" smtClean="0">
                <a:latin typeface="+mn-lt"/>
              </a:rPr>
              <a:t>zon</a:t>
            </a:r>
            <a:r>
              <a:rPr lang="en-US" sz="2800" dirty="0" smtClean="0">
                <a:latin typeface="+mn-lt"/>
              </a:rPr>
              <a:t> en wind. </a:t>
            </a:r>
            <a:br>
              <a:rPr lang="en-US" sz="2800" dirty="0" smtClean="0">
                <a:latin typeface="+mn-lt"/>
              </a:rPr>
            </a:br>
            <a:r>
              <a:rPr lang="en-US" sz="2800" dirty="0">
                <a:latin typeface="+mn-lt"/>
              </a:rPr>
              <a:t/>
            </a:r>
            <a:br>
              <a:rPr lang="en-US" sz="2800" dirty="0">
                <a:latin typeface="+mn-lt"/>
              </a:rPr>
            </a:br>
            <a:r>
              <a:rPr lang="en-US" sz="2800" dirty="0" smtClean="0">
                <a:latin typeface="+mn-lt"/>
              </a:rPr>
              <a:t>Om </a:t>
            </a:r>
            <a:r>
              <a:rPr lang="en-US" sz="2800" dirty="0" err="1" smtClean="0">
                <a:latin typeface="+mn-lt"/>
              </a:rPr>
              <a:t>dit</a:t>
            </a:r>
            <a:r>
              <a:rPr lang="en-US" sz="2800" dirty="0" smtClean="0">
                <a:latin typeface="+mn-lt"/>
              </a:rPr>
              <a:t> </a:t>
            </a:r>
            <a:r>
              <a:rPr lang="en-US" sz="2800" dirty="0" err="1" smtClean="0">
                <a:latin typeface="+mn-lt"/>
              </a:rPr>
              <a:t>te</a:t>
            </a:r>
            <a:r>
              <a:rPr lang="en-US" sz="2800" dirty="0" smtClean="0">
                <a:latin typeface="+mn-lt"/>
              </a:rPr>
              <a:t> </a:t>
            </a:r>
            <a:r>
              <a:rPr lang="en-US" sz="2800" dirty="0" err="1" smtClean="0">
                <a:latin typeface="+mn-lt"/>
              </a:rPr>
              <a:t>bereiken</a:t>
            </a:r>
            <a:r>
              <a:rPr lang="en-US" sz="2800" dirty="0" smtClean="0">
                <a:latin typeface="+mn-lt"/>
              </a:rPr>
              <a:t> </a:t>
            </a:r>
            <a:r>
              <a:rPr lang="en-US" sz="2800" dirty="0" err="1" smtClean="0">
                <a:latin typeface="+mn-lt"/>
              </a:rPr>
              <a:t>gebruikt</a:t>
            </a:r>
            <a:r>
              <a:rPr lang="en-US" sz="2800" dirty="0" smtClean="0">
                <a:latin typeface="+mn-lt"/>
              </a:rPr>
              <a:t> Greenpeace 3 </a:t>
            </a:r>
            <a:r>
              <a:rPr lang="en-US" sz="2800" dirty="0" err="1" smtClean="0">
                <a:latin typeface="+mn-lt"/>
              </a:rPr>
              <a:t>dingen</a:t>
            </a:r>
            <a:r>
              <a:rPr lang="en-US" sz="2800" dirty="0" smtClean="0">
                <a:latin typeface="+mn-lt"/>
              </a:rPr>
              <a:t>. </a:t>
            </a:r>
            <a:r>
              <a:rPr lang="en-US" sz="2800" dirty="0" err="1" smtClean="0">
                <a:latin typeface="+mn-lt"/>
              </a:rPr>
              <a:t>Zet</a:t>
            </a:r>
            <a:r>
              <a:rPr lang="en-US" sz="2800" dirty="0" smtClean="0">
                <a:latin typeface="+mn-lt"/>
              </a:rPr>
              <a:t> </a:t>
            </a:r>
            <a:r>
              <a:rPr lang="en-US" sz="2800" dirty="0" err="1" smtClean="0">
                <a:latin typeface="+mn-lt"/>
              </a:rPr>
              <a:t>ze</a:t>
            </a:r>
            <a:r>
              <a:rPr lang="en-US" sz="2800" dirty="0" smtClean="0">
                <a:latin typeface="+mn-lt"/>
              </a:rPr>
              <a:t> in de </a:t>
            </a:r>
            <a:r>
              <a:rPr lang="en-US" sz="2800" dirty="0" err="1" smtClean="0">
                <a:latin typeface="+mn-lt"/>
              </a:rPr>
              <a:t>juiste</a:t>
            </a:r>
            <a:r>
              <a:rPr lang="en-US" sz="2800" dirty="0" smtClean="0">
                <a:latin typeface="+mn-lt"/>
              </a:rPr>
              <a:t> </a:t>
            </a:r>
            <a:r>
              <a:rPr lang="en-US" sz="2800" dirty="0" err="1" smtClean="0">
                <a:latin typeface="+mn-lt"/>
              </a:rPr>
              <a:t>volgorde</a:t>
            </a:r>
            <a:r>
              <a:rPr lang="en-US" sz="2800" dirty="0" smtClean="0">
                <a:latin typeface="+mn-lt"/>
              </a:rPr>
              <a:t>. </a:t>
            </a:r>
            <a:endParaRPr lang="nl-NL" sz="2800" dirty="0">
              <a:latin typeface="+mn-lt"/>
            </a:endParaRPr>
          </a:p>
        </p:txBody>
      </p:sp>
      <p:sp>
        <p:nvSpPr>
          <p:cNvPr id="3" name="TextBox 2"/>
          <p:cNvSpPr txBox="1"/>
          <p:nvPr/>
        </p:nvSpPr>
        <p:spPr>
          <a:xfrm>
            <a:off x="1354015" y="4870936"/>
            <a:ext cx="1565031" cy="707886"/>
          </a:xfrm>
          <a:prstGeom prst="rect">
            <a:avLst/>
          </a:prstGeom>
          <a:solidFill>
            <a:srgbClr val="92D050"/>
          </a:solidFill>
        </p:spPr>
        <p:txBody>
          <a:bodyPr wrap="square" rtlCol="0">
            <a:spAutoFit/>
          </a:bodyPr>
          <a:lstStyle/>
          <a:p>
            <a:r>
              <a:rPr lang="en-US" sz="4000" dirty="0" smtClean="0">
                <a:solidFill>
                  <a:schemeClr val="bg1"/>
                </a:solidFill>
              </a:rPr>
              <a:t>ACTIE</a:t>
            </a:r>
            <a:endParaRPr lang="nl-NL" sz="4000" dirty="0">
              <a:solidFill>
                <a:schemeClr val="bg1"/>
              </a:solidFill>
            </a:endParaRPr>
          </a:p>
        </p:txBody>
      </p:sp>
      <p:sp>
        <p:nvSpPr>
          <p:cNvPr id="4" name="TextBox 3"/>
          <p:cNvSpPr txBox="1"/>
          <p:nvPr/>
        </p:nvSpPr>
        <p:spPr>
          <a:xfrm>
            <a:off x="4698023" y="4870935"/>
            <a:ext cx="2901462" cy="707886"/>
          </a:xfrm>
          <a:prstGeom prst="rect">
            <a:avLst/>
          </a:prstGeom>
          <a:solidFill>
            <a:srgbClr val="92D050"/>
          </a:solidFill>
        </p:spPr>
        <p:txBody>
          <a:bodyPr wrap="square" rtlCol="0">
            <a:spAutoFit/>
          </a:bodyPr>
          <a:lstStyle/>
          <a:p>
            <a:r>
              <a:rPr lang="en-US" sz="4000" dirty="0" smtClean="0">
                <a:solidFill>
                  <a:schemeClr val="bg1"/>
                </a:solidFill>
              </a:rPr>
              <a:t>ONDERZOEK</a:t>
            </a:r>
            <a:endParaRPr lang="nl-NL" sz="4000" dirty="0">
              <a:solidFill>
                <a:schemeClr val="bg1"/>
              </a:solidFill>
            </a:endParaRPr>
          </a:p>
        </p:txBody>
      </p:sp>
      <p:sp>
        <p:nvSpPr>
          <p:cNvPr id="5" name="TextBox 4"/>
          <p:cNvSpPr txBox="1"/>
          <p:nvPr/>
        </p:nvSpPr>
        <p:spPr>
          <a:xfrm>
            <a:off x="9337432" y="4870936"/>
            <a:ext cx="2162906" cy="707886"/>
          </a:xfrm>
          <a:prstGeom prst="rect">
            <a:avLst/>
          </a:prstGeom>
          <a:solidFill>
            <a:srgbClr val="92D050"/>
          </a:solidFill>
        </p:spPr>
        <p:txBody>
          <a:bodyPr wrap="square" rtlCol="0">
            <a:spAutoFit/>
          </a:bodyPr>
          <a:lstStyle/>
          <a:p>
            <a:r>
              <a:rPr lang="en-US" sz="4000" dirty="0" smtClean="0">
                <a:solidFill>
                  <a:schemeClr val="bg1"/>
                </a:solidFill>
              </a:rPr>
              <a:t>OVERLEG</a:t>
            </a:r>
            <a:endParaRPr lang="nl-NL" sz="4000" dirty="0">
              <a:solidFill>
                <a:schemeClr val="bg1"/>
              </a:solidFill>
            </a:endParaRPr>
          </a:p>
        </p:txBody>
      </p:sp>
      <p:sp>
        <p:nvSpPr>
          <p:cNvPr id="9" name="TextBox 8"/>
          <p:cNvSpPr txBox="1"/>
          <p:nvPr/>
        </p:nvSpPr>
        <p:spPr>
          <a:xfrm>
            <a:off x="304602" y="333209"/>
            <a:ext cx="8786842" cy="923330"/>
          </a:xfrm>
          <a:prstGeom prst="rect">
            <a:avLst/>
          </a:prstGeom>
          <a:noFill/>
        </p:spPr>
        <p:txBody>
          <a:bodyPr wrap="square" rtlCol="0">
            <a:spAutoFit/>
          </a:bodyPr>
          <a:lstStyle/>
          <a:p>
            <a:r>
              <a:rPr lang="nl-NL" sz="5400" b="1" dirty="0" smtClean="0">
                <a:latin typeface="+mj-lt"/>
              </a:rPr>
              <a:t>GREENPEACE WERKWIJZE</a:t>
            </a:r>
            <a:endParaRPr lang="nl-NL" sz="5400" b="1" dirty="0">
              <a:latin typeface="+mj-lt"/>
            </a:endParaRPr>
          </a:p>
        </p:txBody>
      </p:sp>
      <p:sp>
        <p:nvSpPr>
          <p:cNvPr id="10" name="CustomShape 3"/>
          <p:cNvSpPr/>
          <p:nvPr/>
        </p:nvSpPr>
        <p:spPr>
          <a:xfrm flipH="1">
            <a:off x="-3" y="6018847"/>
            <a:ext cx="12192001" cy="839152"/>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27254661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864" y="-238582"/>
            <a:ext cx="10401028" cy="7284387"/>
          </a:xfrm>
          <a:prstGeom prst="rect">
            <a:avLst/>
          </a:prstGeom>
        </p:spPr>
      </p:pic>
      <p:sp>
        <p:nvSpPr>
          <p:cNvPr id="5" name="CustomShape 3"/>
          <p:cNvSpPr/>
          <p:nvPr/>
        </p:nvSpPr>
        <p:spPr>
          <a:xfrm flipH="1">
            <a:off x="-3" y="6018847"/>
            <a:ext cx="12192001" cy="839152"/>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16927597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0568" y="6296401"/>
            <a:ext cx="9144000" cy="2387600"/>
          </a:xfrm>
        </p:spPr>
        <p:txBody>
          <a:bodyPr>
            <a:noAutofit/>
          </a:bodyPr>
          <a:lstStyle/>
          <a:p>
            <a:r>
              <a:rPr lang="nl-NL" sz="2800" dirty="0" smtClean="0"/>
              <a:t/>
            </a:r>
            <a:br>
              <a:rPr lang="nl-NL" sz="2800" dirty="0" smtClean="0"/>
            </a:br>
            <a:r>
              <a:rPr lang="en-US" sz="2800" dirty="0" smtClean="0"/>
              <a:t/>
            </a:r>
            <a:br>
              <a:rPr lang="en-US" sz="2800" dirty="0" smtClean="0"/>
            </a:br>
            <a:r>
              <a:rPr lang="en-US" sz="2800" dirty="0"/>
              <a:t/>
            </a:r>
            <a:br>
              <a:rPr lang="en-US" sz="2800" dirty="0"/>
            </a:br>
            <a:r>
              <a:rPr lang="en-US" sz="2800" dirty="0" smtClean="0"/>
              <a:t> </a:t>
            </a:r>
            <a:br>
              <a:rPr lang="en-US" sz="2800" dirty="0" smtClean="0"/>
            </a:br>
            <a:r>
              <a:rPr lang="en-US" sz="2800" dirty="0"/>
              <a:t/>
            </a:r>
            <a:br>
              <a:rPr lang="en-US" sz="2800" dirty="0"/>
            </a:br>
            <a:r>
              <a:rPr lang="en-US" sz="4400" dirty="0"/>
              <a:t/>
            </a:r>
            <a:br>
              <a:rPr lang="en-US" sz="4400" dirty="0"/>
            </a:br>
            <a:r>
              <a:rPr lang="en-US" sz="4400" dirty="0" smtClean="0"/>
              <a:t/>
            </a:r>
            <a:br>
              <a:rPr lang="en-US" sz="4400" dirty="0" smtClean="0"/>
            </a:br>
            <a:r>
              <a:rPr lang="en-US" sz="4400" dirty="0" smtClean="0"/>
              <a:t/>
            </a:r>
            <a:br>
              <a:rPr lang="en-US" sz="4400" dirty="0" smtClean="0"/>
            </a:br>
            <a:r>
              <a:rPr lang="en-US" sz="4400" dirty="0"/>
              <a:t/>
            </a:r>
            <a:br>
              <a:rPr lang="en-US" sz="4400" dirty="0"/>
            </a:br>
            <a:endParaRPr lang="nl-NL" sz="4400" dirty="0"/>
          </a:p>
        </p:txBody>
      </p:sp>
      <p:sp>
        <p:nvSpPr>
          <p:cNvPr id="6" name="Rectangle 5"/>
          <p:cNvSpPr/>
          <p:nvPr/>
        </p:nvSpPr>
        <p:spPr>
          <a:xfrm>
            <a:off x="811703" y="379122"/>
            <a:ext cx="10603759" cy="923330"/>
          </a:xfrm>
          <a:prstGeom prst="rect">
            <a:avLst/>
          </a:prstGeom>
        </p:spPr>
        <p:txBody>
          <a:bodyPr wrap="square">
            <a:spAutoFit/>
          </a:bodyPr>
          <a:lstStyle/>
          <a:p>
            <a:pPr algn="ctr"/>
            <a:r>
              <a:rPr lang="en-US" sz="5400" b="1" dirty="0" smtClean="0">
                <a:latin typeface="+mj-lt"/>
              </a:rPr>
              <a:t>BURGERLIJKE ONGEHOORZAAMHEID</a:t>
            </a:r>
            <a:endParaRPr lang="nl-NL" sz="5400" dirty="0">
              <a:latin typeface="+mj-lt"/>
            </a:endParaRPr>
          </a:p>
        </p:txBody>
      </p:sp>
      <p:sp>
        <p:nvSpPr>
          <p:cNvPr id="3" name="Rectangle 2"/>
          <p:cNvSpPr/>
          <p:nvPr/>
        </p:nvSpPr>
        <p:spPr>
          <a:xfrm>
            <a:off x="1096108" y="1052800"/>
            <a:ext cx="6289430" cy="4401205"/>
          </a:xfrm>
          <a:prstGeom prst="rect">
            <a:avLst/>
          </a:prstGeom>
        </p:spPr>
        <p:txBody>
          <a:bodyPr wrap="square">
            <a:spAutoFit/>
          </a:bodyPr>
          <a:lstStyle/>
          <a:p>
            <a:r>
              <a:rPr lang="nl-NL" sz="2800" dirty="0"/>
              <a:t/>
            </a:r>
            <a:br>
              <a:rPr lang="nl-NL" sz="2800" dirty="0"/>
            </a:br>
            <a:r>
              <a:rPr lang="nl-NL" sz="2800" dirty="0"/>
              <a:t>Burgerlijke ongehoorzaamheid is een protestvorm waarbij je </a:t>
            </a:r>
            <a:r>
              <a:rPr lang="nl-NL" sz="2800" dirty="0" smtClean="0"/>
              <a:t>bewust een </a:t>
            </a:r>
            <a:r>
              <a:rPr lang="nl-NL" sz="2800" dirty="0"/>
              <a:t>wet overtreedt om je punt </a:t>
            </a:r>
            <a:r>
              <a:rPr lang="nl-NL" sz="2800" dirty="0" smtClean="0"/>
              <a:t>te </a:t>
            </a:r>
            <a:r>
              <a:rPr lang="nl-NL" sz="2800" dirty="0"/>
              <a:t>maken. </a:t>
            </a:r>
            <a:br>
              <a:rPr lang="nl-NL" sz="2800" dirty="0"/>
            </a:br>
            <a:r>
              <a:rPr lang="nl-NL" sz="2800" dirty="0"/>
              <a:t/>
            </a:r>
            <a:br>
              <a:rPr lang="nl-NL" sz="2800" dirty="0"/>
            </a:br>
            <a:r>
              <a:rPr lang="en-US" sz="2800" dirty="0" err="1" smtClean="0"/>
              <a:t>Bijvoorbeeld</a:t>
            </a:r>
            <a:r>
              <a:rPr lang="en-US" sz="2800" dirty="0" smtClean="0"/>
              <a:t> </a:t>
            </a:r>
            <a:r>
              <a:rPr lang="en-US" sz="2800" dirty="0" err="1" smtClean="0"/>
              <a:t>wanneer</a:t>
            </a:r>
            <a:r>
              <a:rPr lang="en-US" sz="2800" dirty="0" smtClean="0"/>
              <a:t> Greenpeace </a:t>
            </a:r>
            <a:r>
              <a:rPr lang="en-US" sz="2800" dirty="0" err="1" smtClean="0"/>
              <a:t>stiekem</a:t>
            </a:r>
            <a:r>
              <a:rPr lang="en-US" sz="2800" dirty="0" smtClean="0"/>
              <a:t> </a:t>
            </a:r>
            <a:r>
              <a:rPr lang="en-US" sz="2800" dirty="0" err="1"/>
              <a:t>een</a:t>
            </a:r>
            <a:r>
              <a:rPr lang="en-US" sz="2800" dirty="0"/>
              <a:t> </a:t>
            </a:r>
            <a:r>
              <a:rPr lang="en-US" sz="2800" dirty="0" err="1"/>
              <a:t>kolencentrale</a:t>
            </a:r>
            <a:r>
              <a:rPr lang="en-US" sz="2800" dirty="0"/>
              <a:t> </a:t>
            </a:r>
            <a:r>
              <a:rPr lang="en-US" sz="2800" dirty="0" err="1" smtClean="0"/>
              <a:t>ingaat</a:t>
            </a:r>
            <a:r>
              <a:rPr lang="en-US" sz="2800" dirty="0" smtClean="0"/>
              <a:t> </a:t>
            </a:r>
            <a:r>
              <a:rPr lang="en-US" sz="2800" dirty="0"/>
              <a:t>om </a:t>
            </a:r>
            <a:r>
              <a:rPr lang="en-US" sz="2800" dirty="0" err="1"/>
              <a:t>bewijsmateriaal</a:t>
            </a:r>
            <a:r>
              <a:rPr lang="en-US" sz="2800" dirty="0"/>
              <a:t> van </a:t>
            </a:r>
            <a:r>
              <a:rPr lang="en-US" sz="2800" dirty="0" err="1"/>
              <a:t>milieuproblemen</a:t>
            </a:r>
            <a:r>
              <a:rPr lang="en-US" sz="2800" dirty="0"/>
              <a:t> </a:t>
            </a:r>
            <a:r>
              <a:rPr lang="en-US" sz="2800" dirty="0" err="1"/>
              <a:t>te</a:t>
            </a:r>
            <a:r>
              <a:rPr lang="en-US" sz="2800" dirty="0"/>
              <a:t> </a:t>
            </a:r>
            <a:r>
              <a:rPr lang="en-US" sz="2800" dirty="0" err="1"/>
              <a:t>verzamelen</a:t>
            </a:r>
            <a:r>
              <a:rPr lang="en-US" sz="2800" dirty="0"/>
              <a:t>. Wat </a:t>
            </a:r>
            <a:r>
              <a:rPr lang="en-US" sz="2800" dirty="0" err="1"/>
              <a:t>vind</a:t>
            </a:r>
            <a:r>
              <a:rPr lang="en-US" sz="2800" dirty="0"/>
              <a:t> </a:t>
            </a:r>
            <a:r>
              <a:rPr lang="en-US" sz="2800" dirty="0" err="1"/>
              <a:t>jij</a:t>
            </a:r>
            <a:r>
              <a:rPr lang="en-US" sz="2800" dirty="0"/>
              <a:t>: mag </a:t>
            </a:r>
            <a:r>
              <a:rPr lang="en-US" sz="2800" dirty="0" err="1"/>
              <a:t>dat</a:t>
            </a:r>
            <a:r>
              <a:rPr lang="en-US" sz="2800" dirty="0"/>
              <a:t>?</a:t>
            </a:r>
            <a:endParaRPr lang="nl-NL" sz="2800" dirty="0"/>
          </a:p>
          <a:p>
            <a:endParaRPr lang="nl-NL" sz="28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0408" y="1713961"/>
            <a:ext cx="4612436" cy="3165284"/>
          </a:xfrm>
          <a:prstGeom prst="rect">
            <a:avLst/>
          </a:prstGeom>
          <a:ln w="57150">
            <a:solidFill>
              <a:schemeClr val="bg1"/>
            </a:solidFill>
          </a:ln>
          <a:effectLst>
            <a:outerShdw blurRad="50800" dist="38100" dir="2700000" algn="tl" rotWithShape="0">
              <a:prstClr val="black">
                <a:alpha val="40000"/>
              </a:prstClr>
            </a:outerShdw>
          </a:effectLst>
        </p:spPr>
      </p:pic>
      <p:sp>
        <p:nvSpPr>
          <p:cNvPr id="9" name="CustomShape 3"/>
          <p:cNvSpPr/>
          <p:nvPr/>
        </p:nvSpPr>
        <p:spPr>
          <a:xfrm flipH="1">
            <a:off x="-3" y="6018847"/>
            <a:ext cx="12192001" cy="839152"/>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20535062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1812" y="3796354"/>
            <a:ext cx="5908499" cy="2094958"/>
          </a:xfrm>
        </p:spPr>
        <p:txBody>
          <a:bodyPr>
            <a:noAutofit/>
          </a:bodyPr>
          <a:lstStyle/>
          <a:p>
            <a:pPr algn="l"/>
            <a:r>
              <a:rPr lang="nl-NL" sz="2800" dirty="0" smtClean="0">
                <a:latin typeface="+mn-lt"/>
              </a:rPr>
              <a:t>Ondanks dat je de wet overtreedt, kan een rechter jouw actie toch goed vinden. Je moet je dan wel aan bepaalde regels houden.</a:t>
            </a:r>
            <a:br>
              <a:rPr lang="nl-NL" sz="2800" dirty="0" smtClean="0">
                <a:latin typeface="+mn-lt"/>
              </a:rPr>
            </a:br>
            <a:r>
              <a:rPr lang="nl-NL" sz="2800" dirty="0" smtClean="0">
                <a:latin typeface="+mn-lt"/>
              </a:rPr>
              <a:t/>
            </a:r>
            <a:br>
              <a:rPr lang="nl-NL" sz="2800" dirty="0" smtClean="0">
                <a:latin typeface="+mn-lt"/>
              </a:rPr>
            </a:br>
            <a:r>
              <a:rPr lang="nl-NL" sz="2800" dirty="0">
                <a:latin typeface="+mn-lt"/>
              </a:rPr>
              <a:t/>
            </a:r>
            <a:br>
              <a:rPr lang="nl-NL" sz="2800" dirty="0">
                <a:latin typeface="+mn-lt"/>
              </a:rPr>
            </a:br>
            <a:r>
              <a:rPr lang="en-US" sz="2800" dirty="0" err="1">
                <a:latin typeface="+mn-lt"/>
              </a:rPr>
              <a:t>Bedenk</a:t>
            </a:r>
            <a:r>
              <a:rPr lang="en-US" sz="2800" dirty="0">
                <a:latin typeface="+mn-lt"/>
              </a:rPr>
              <a:t> 3 regels </a:t>
            </a:r>
            <a:r>
              <a:rPr lang="en-US" sz="2800" dirty="0" err="1">
                <a:latin typeface="+mn-lt"/>
              </a:rPr>
              <a:t>voor</a:t>
            </a:r>
            <a:r>
              <a:rPr lang="en-US" sz="2800" dirty="0">
                <a:latin typeface="+mn-lt"/>
              </a:rPr>
              <a:t> </a:t>
            </a:r>
            <a:r>
              <a:rPr lang="en-US" sz="2800" dirty="0" err="1">
                <a:latin typeface="+mn-lt"/>
              </a:rPr>
              <a:t>een</a:t>
            </a:r>
            <a:r>
              <a:rPr lang="en-US" sz="2800" dirty="0">
                <a:latin typeface="+mn-lt"/>
              </a:rPr>
              <a:t> </a:t>
            </a:r>
            <a:r>
              <a:rPr lang="en-US" sz="2800" dirty="0" smtClean="0">
                <a:latin typeface="+mn-lt"/>
              </a:rPr>
              <a:t/>
            </a:r>
            <a:br>
              <a:rPr lang="en-US" sz="2800" dirty="0" smtClean="0">
                <a:latin typeface="+mn-lt"/>
              </a:rPr>
            </a:br>
            <a:r>
              <a:rPr lang="en-US" sz="2800" dirty="0" smtClean="0">
                <a:latin typeface="+mn-lt"/>
              </a:rPr>
              <a:t>Greenpeace-</a:t>
            </a:r>
            <a:r>
              <a:rPr lang="en-US" sz="2800" dirty="0" err="1" smtClean="0">
                <a:latin typeface="+mn-lt"/>
              </a:rPr>
              <a:t>onderzoek</a:t>
            </a:r>
            <a:r>
              <a:rPr lang="en-US" sz="2800" dirty="0" smtClean="0">
                <a:latin typeface="+mn-lt"/>
              </a:rPr>
              <a:t> </a:t>
            </a:r>
            <a:r>
              <a:rPr lang="en-US" sz="2800" dirty="0">
                <a:latin typeface="+mn-lt"/>
              </a:rPr>
              <a:t>of </a:t>
            </a:r>
            <a:r>
              <a:rPr lang="en-US" sz="2800" dirty="0" err="1" smtClean="0">
                <a:latin typeface="+mn-lt"/>
              </a:rPr>
              <a:t>actie</a:t>
            </a:r>
            <a:r>
              <a:rPr lang="en-US" sz="2800" dirty="0" smtClean="0">
                <a:latin typeface="+mn-lt"/>
              </a:rPr>
              <a:t>.</a:t>
            </a:r>
            <a:r>
              <a:rPr lang="nl-NL" sz="2800" dirty="0" smtClean="0">
                <a:latin typeface="+mn-lt"/>
              </a:rPr>
              <a:t> </a:t>
            </a:r>
            <a:r>
              <a:rPr lang="en-US" sz="2800" dirty="0" smtClean="0">
                <a:latin typeface="+mn-lt"/>
              </a:rPr>
              <a:t/>
            </a:r>
            <a:br>
              <a:rPr lang="en-US" sz="2800" dirty="0" smtClean="0">
                <a:latin typeface="+mn-lt"/>
              </a:rPr>
            </a:br>
            <a:r>
              <a:rPr lang="en-US" sz="2800" dirty="0">
                <a:latin typeface="+mn-lt"/>
              </a:rPr>
              <a:t/>
            </a:r>
            <a:br>
              <a:rPr lang="en-US" sz="2800" dirty="0">
                <a:latin typeface="+mn-lt"/>
              </a:rPr>
            </a:br>
            <a:endParaRPr lang="nl-NL" sz="2800" dirty="0">
              <a:latin typeface="+mn-lt"/>
            </a:endParaRPr>
          </a:p>
        </p:txBody>
      </p:sp>
      <p:sp>
        <p:nvSpPr>
          <p:cNvPr id="6" name="Vertical Scroll 5"/>
          <p:cNvSpPr/>
          <p:nvPr/>
        </p:nvSpPr>
        <p:spPr>
          <a:xfrm>
            <a:off x="6014744" y="1600200"/>
            <a:ext cx="6146122" cy="3728754"/>
          </a:xfrm>
          <a:prstGeom prst="verticalScroll">
            <a:avLst/>
          </a:prstGeom>
          <a:gradFill flip="none" rotWithShape="1">
            <a:gsLst>
              <a:gs pos="0">
                <a:schemeClr val="accent4">
                  <a:lumMod val="20000"/>
                  <a:lumOff val="80000"/>
                </a:schemeClr>
              </a:gs>
              <a:gs pos="50000">
                <a:schemeClr val="accent4">
                  <a:lumMod val="20000"/>
                  <a:lumOff val="80000"/>
                  <a:shade val="67500"/>
                  <a:satMod val="115000"/>
                </a:schemeClr>
              </a:gs>
              <a:gs pos="100000">
                <a:schemeClr val="accent4">
                  <a:lumMod val="20000"/>
                  <a:lumOff val="8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xtBox 6"/>
          <p:cNvSpPr txBox="1"/>
          <p:nvPr/>
        </p:nvSpPr>
        <p:spPr>
          <a:xfrm>
            <a:off x="6892406" y="2240615"/>
            <a:ext cx="3922321" cy="2246769"/>
          </a:xfrm>
          <a:prstGeom prst="rect">
            <a:avLst/>
          </a:prstGeom>
          <a:noFill/>
        </p:spPr>
        <p:txBody>
          <a:bodyPr wrap="square" rtlCol="0">
            <a:spAutoFit/>
          </a:bodyPr>
          <a:lstStyle/>
          <a:p>
            <a:r>
              <a:rPr lang="en-US" sz="2800" b="1" dirty="0" smtClean="0"/>
              <a:t>Regels van </a:t>
            </a:r>
            <a:r>
              <a:rPr lang="en-US" sz="2800" b="1" dirty="0" err="1" smtClean="0"/>
              <a:t>actievoeren</a:t>
            </a:r>
            <a:r>
              <a:rPr lang="en-US" sz="2800" b="1" dirty="0" smtClean="0"/>
              <a:t>:</a:t>
            </a:r>
          </a:p>
          <a:p>
            <a:r>
              <a:rPr lang="en-US" sz="2800" b="1" dirty="0" smtClean="0"/>
              <a:t> </a:t>
            </a:r>
          </a:p>
          <a:p>
            <a:pPr marL="342900" indent="-342900">
              <a:buFont typeface="+mj-lt"/>
              <a:buAutoNum type="arabicPeriod"/>
            </a:pPr>
            <a:r>
              <a:rPr lang="en-US" sz="2800" dirty="0"/>
              <a:t> </a:t>
            </a:r>
            <a:endParaRPr lang="en-US" sz="2800" dirty="0" smtClean="0"/>
          </a:p>
          <a:p>
            <a:pPr marL="342900" indent="-342900">
              <a:buFont typeface="+mj-lt"/>
              <a:buAutoNum type="arabicPeriod"/>
            </a:pPr>
            <a:r>
              <a:rPr lang="en-US" sz="2800" dirty="0"/>
              <a:t> </a:t>
            </a:r>
            <a:endParaRPr lang="en-US" sz="2800" dirty="0" smtClean="0"/>
          </a:p>
          <a:p>
            <a:pPr marL="342900" indent="-342900">
              <a:buFont typeface="+mj-lt"/>
              <a:buAutoNum type="arabicPeriod"/>
            </a:pPr>
            <a:r>
              <a:rPr lang="en-US" sz="2800" dirty="0"/>
              <a:t> </a:t>
            </a:r>
            <a:endParaRPr lang="nl-NL" sz="2800" dirty="0"/>
          </a:p>
        </p:txBody>
      </p:sp>
      <p:sp>
        <p:nvSpPr>
          <p:cNvPr id="9" name="TextBox 8"/>
          <p:cNvSpPr txBox="1"/>
          <p:nvPr/>
        </p:nvSpPr>
        <p:spPr>
          <a:xfrm rot="20688159">
            <a:off x="9578499" y="4750775"/>
            <a:ext cx="2472456" cy="830997"/>
          </a:xfrm>
          <a:prstGeom prst="rect">
            <a:avLst/>
          </a:prstGeom>
          <a:solidFill>
            <a:srgbClr val="92D050"/>
          </a:solidFill>
        </p:spPr>
        <p:txBody>
          <a:bodyPr wrap="square" rtlCol="0">
            <a:spAutoFit/>
          </a:bodyPr>
          <a:lstStyle/>
          <a:p>
            <a:r>
              <a:rPr lang="nl-NL" sz="2400" dirty="0" smtClean="0">
                <a:solidFill>
                  <a:schemeClr val="bg1"/>
                </a:solidFill>
                <a:effectLst>
                  <a:outerShdw blurRad="38100" dist="38100" dir="2700000" algn="tl">
                    <a:srgbClr val="000000">
                      <a:alpha val="43137"/>
                    </a:srgbClr>
                  </a:outerShdw>
                </a:effectLst>
              </a:rPr>
              <a:t>Tip: kijk op bit.ly/actieregels</a:t>
            </a:r>
            <a:endParaRPr lang="en-US" sz="2400" dirty="0">
              <a:solidFill>
                <a:schemeClr val="bg1"/>
              </a:solidFill>
            </a:endParaRPr>
          </a:p>
        </p:txBody>
      </p:sp>
      <p:sp>
        <p:nvSpPr>
          <p:cNvPr id="11" name="Rectangle 10"/>
          <p:cNvSpPr/>
          <p:nvPr/>
        </p:nvSpPr>
        <p:spPr>
          <a:xfrm>
            <a:off x="1005133" y="96096"/>
            <a:ext cx="10603759" cy="923330"/>
          </a:xfrm>
          <a:prstGeom prst="rect">
            <a:avLst/>
          </a:prstGeom>
        </p:spPr>
        <p:txBody>
          <a:bodyPr wrap="square">
            <a:spAutoFit/>
          </a:bodyPr>
          <a:lstStyle/>
          <a:p>
            <a:pPr algn="ctr"/>
            <a:r>
              <a:rPr lang="en-US" sz="5400" b="1" dirty="0" smtClean="0">
                <a:latin typeface="+mj-lt"/>
              </a:rPr>
              <a:t>BURGERLIJKE ONGEHOORZAAMHEID</a:t>
            </a:r>
            <a:endParaRPr lang="nl-NL" sz="5400" dirty="0">
              <a:latin typeface="+mj-lt"/>
            </a:endParaRPr>
          </a:p>
        </p:txBody>
      </p:sp>
      <p:sp>
        <p:nvSpPr>
          <p:cNvPr id="13" name="CustomShape 3"/>
          <p:cNvSpPr/>
          <p:nvPr/>
        </p:nvSpPr>
        <p:spPr>
          <a:xfrm flipH="1">
            <a:off x="-3" y="6018847"/>
            <a:ext cx="12192001" cy="839152"/>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cxnSp>
        <p:nvCxnSpPr>
          <p:cNvPr id="10" name="Curved Connector 9"/>
          <p:cNvCxnSpPr/>
          <p:nvPr/>
        </p:nvCxnSpPr>
        <p:spPr>
          <a:xfrm rot="5400000" flipH="1" flipV="1">
            <a:off x="4942458" y="3771548"/>
            <a:ext cx="1379257" cy="765316"/>
          </a:xfrm>
          <a:prstGeom prst="curvedConnector3">
            <a:avLst>
              <a:gd name="adj1" fmla="val 100997"/>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7284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Vertical Scroll 6"/>
          <p:cNvSpPr/>
          <p:nvPr/>
        </p:nvSpPr>
        <p:spPr>
          <a:xfrm>
            <a:off x="404447" y="140677"/>
            <a:ext cx="11114289" cy="5484104"/>
          </a:xfrm>
          <a:prstGeom prst="verticalScroll">
            <a:avLst/>
          </a:prstGeom>
          <a:gradFill flip="none" rotWithShape="1">
            <a:gsLst>
              <a:gs pos="0">
                <a:schemeClr val="accent4">
                  <a:lumMod val="20000"/>
                  <a:lumOff val="80000"/>
                </a:schemeClr>
              </a:gs>
              <a:gs pos="50000">
                <a:schemeClr val="accent4">
                  <a:lumMod val="20000"/>
                  <a:lumOff val="80000"/>
                  <a:shade val="67500"/>
                  <a:satMod val="115000"/>
                </a:schemeClr>
              </a:gs>
              <a:gs pos="100000">
                <a:schemeClr val="accent4">
                  <a:lumMod val="20000"/>
                  <a:lumOff val="8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le 3"/>
          <p:cNvSpPr txBox="1">
            <a:spLocks/>
          </p:cNvSpPr>
          <p:nvPr/>
        </p:nvSpPr>
        <p:spPr>
          <a:xfrm>
            <a:off x="1494692" y="-1828414"/>
            <a:ext cx="9390185" cy="7202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smtClean="0"/>
              <a:t>De 7 Greenpeace-regels van </a:t>
            </a:r>
            <a:r>
              <a:rPr lang="en-US" sz="2800" b="1" dirty="0" err="1" smtClean="0"/>
              <a:t>actievoeren</a:t>
            </a:r>
            <a:endParaRPr lang="en-US" sz="2800" b="1" dirty="0" smtClean="0"/>
          </a:p>
          <a:p>
            <a:pPr algn="l"/>
            <a:endParaRPr lang="en-US" sz="2800" dirty="0" smtClean="0"/>
          </a:p>
          <a:p>
            <a:pPr marL="571500" indent="-571500" algn="l">
              <a:buFont typeface="Wingdings" panose="05000000000000000000" pitchFamily="2" charset="2"/>
              <a:buChar char="ü"/>
            </a:pPr>
            <a:r>
              <a:rPr lang="en-US" sz="2800" dirty="0" smtClean="0">
                <a:latin typeface="+mn-lt"/>
              </a:rPr>
              <a:t>Je </a:t>
            </a:r>
            <a:r>
              <a:rPr lang="en-US" sz="2800" dirty="0" err="1" smtClean="0">
                <a:latin typeface="+mn-lt"/>
              </a:rPr>
              <a:t>probeert</a:t>
            </a:r>
            <a:r>
              <a:rPr lang="en-US" sz="2800" dirty="0">
                <a:latin typeface="+mn-lt"/>
              </a:rPr>
              <a:t> </a:t>
            </a:r>
            <a:r>
              <a:rPr lang="en-US" sz="2800" dirty="0" smtClean="0">
                <a:latin typeface="+mn-lt"/>
              </a:rPr>
              <a:t>het </a:t>
            </a:r>
            <a:r>
              <a:rPr lang="en-US" sz="2800" dirty="0" err="1" smtClean="0">
                <a:latin typeface="+mn-lt"/>
              </a:rPr>
              <a:t>probleem</a:t>
            </a:r>
            <a:r>
              <a:rPr lang="en-US" sz="2800" dirty="0" smtClean="0">
                <a:latin typeface="+mn-lt"/>
              </a:rPr>
              <a:t> </a:t>
            </a:r>
            <a:r>
              <a:rPr lang="en-US" sz="2800" dirty="0" err="1" smtClean="0">
                <a:latin typeface="+mn-lt"/>
              </a:rPr>
              <a:t>eerst</a:t>
            </a:r>
            <a:r>
              <a:rPr lang="en-US" sz="2800" dirty="0" smtClean="0">
                <a:latin typeface="+mn-lt"/>
              </a:rPr>
              <a:t> op </a:t>
            </a:r>
            <a:r>
              <a:rPr lang="en-US" sz="2800" dirty="0" err="1" smtClean="0">
                <a:latin typeface="+mn-lt"/>
              </a:rPr>
              <a:t>te</a:t>
            </a:r>
            <a:r>
              <a:rPr lang="en-US" sz="2800" dirty="0" smtClean="0">
                <a:latin typeface="+mn-lt"/>
              </a:rPr>
              <a:t> </a:t>
            </a:r>
            <a:r>
              <a:rPr lang="en-US" sz="2800" dirty="0" err="1" smtClean="0">
                <a:latin typeface="+mn-lt"/>
              </a:rPr>
              <a:t>lossen</a:t>
            </a:r>
            <a:r>
              <a:rPr lang="en-US" sz="2800" dirty="0" smtClean="0">
                <a:latin typeface="+mn-lt"/>
              </a:rPr>
              <a:t> door </a:t>
            </a:r>
            <a:r>
              <a:rPr lang="en-US" sz="2800" dirty="0" err="1" smtClean="0">
                <a:latin typeface="+mn-lt"/>
              </a:rPr>
              <a:t>overleg</a:t>
            </a:r>
            <a:r>
              <a:rPr lang="en-US" sz="2800" dirty="0" smtClean="0">
                <a:latin typeface="+mn-lt"/>
              </a:rPr>
              <a:t>.</a:t>
            </a:r>
          </a:p>
          <a:p>
            <a:pPr marL="571500" indent="-571500" algn="l">
              <a:buFont typeface="Wingdings" panose="05000000000000000000" pitchFamily="2" charset="2"/>
              <a:buChar char="ü"/>
            </a:pPr>
            <a:r>
              <a:rPr lang="en-US" sz="2800" dirty="0" smtClean="0">
                <a:latin typeface="+mn-lt"/>
              </a:rPr>
              <a:t>De </a:t>
            </a:r>
            <a:r>
              <a:rPr lang="en-US" sz="2800" dirty="0" err="1" smtClean="0">
                <a:latin typeface="+mn-lt"/>
              </a:rPr>
              <a:t>actie</a:t>
            </a:r>
            <a:r>
              <a:rPr lang="en-US" sz="2800" dirty="0" smtClean="0">
                <a:latin typeface="+mn-lt"/>
              </a:rPr>
              <a:t> is </a:t>
            </a:r>
            <a:r>
              <a:rPr lang="en-US" sz="2800" dirty="0" err="1" smtClean="0">
                <a:latin typeface="+mn-lt"/>
              </a:rPr>
              <a:t>veilig</a:t>
            </a:r>
            <a:r>
              <a:rPr lang="en-US" sz="2800" dirty="0" smtClean="0">
                <a:latin typeface="+mn-lt"/>
              </a:rPr>
              <a:t> </a:t>
            </a:r>
            <a:r>
              <a:rPr lang="en-US" sz="2800" dirty="0" err="1" smtClean="0">
                <a:latin typeface="+mn-lt"/>
              </a:rPr>
              <a:t>voor</a:t>
            </a:r>
            <a:r>
              <a:rPr lang="en-US" sz="2800" dirty="0" smtClean="0">
                <a:latin typeface="+mn-lt"/>
              </a:rPr>
              <a:t> </a:t>
            </a:r>
            <a:r>
              <a:rPr lang="en-US" sz="2800" dirty="0" err="1" smtClean="0">
                <a:latin typeface="+mn-lt"/>
              </a:rPr>
              <a:t>iedereen</a:t>
            </a:r>
            <a:r>
              <a:rPr lang="en-US" sz="2800" dirty="0" smtClean="0">
                <a:latin typeface="+mn-lt"/>
              </a:rPr>
              <a:t>.</a:t>
            </a:r>
          </a:p>
          <a:p>
            <a:pPr marL="571500" indent="-571500" algn="l">
              <a:buFont typeface="Wingdings" panose="05000000000000000000" pitchFamily="2" charset="2"/>
              <a:buChar char="ü"/>
            </a:pPr>
            <a:r>
              <a:rPr lang="en-US" sz="2800" dirty="0" smtClean="0">
                <a:latin typeface="+mn-lt"/>
              </a:rPr>
              <a:t>Je </a:t>
            </a:r>
            <a:r>
              <a:rPr lang="en-US" sz="2800" dirty="0" err="1" smtClean="0">
                <a:latin typeface="+mn-lt"/>
              </a:rPr>
              <a:t>gebruikt</a:t>
            </a:r>
            <a:r>
              <a:rPr lang="en-US" sz="2800" dirty="0" smtClean="0">
                <a:latin typeface="+mn-lt"/>
              </a:rPr>
              <a:t> </a:t>
            </a:r>
            <a:r>
              <a:rPr lang="en-US" sz="2800" dirty="0" err="1" smtClean="0">
                <a:latin typeface="+mn-lt"/>
              </a:rPr>
              <a:t>nooit</a:t>
            </a:r>
            <a:r>
              <a:rPr lang="en-US" sz="2800" dirty="0" smtClean="0">
                <a:latin typeface="+mn-lt"/>
              </a:rPr>
              <a:t> </a:t>
            </a:r>
            <a:r>
              <a:rPr lang="en-US" sz="2800" dirty="0" err="1" smtClean="0">
                <a:latin typeface="+mn-lt"/>
              </a:rPr>
              <a:t>geweld</a:t>
            </a:r>
            <a:r>
              <a:rPr lang="en-US" sz="2800" dirty="0" smtClean="0">
                <a:latin typeface="+mn-lt"/>
              </a:rPr>
              <a:t>.</a:t>
            </a:r>
          </a:p>
          <a:p>
            <a:pPr marL="571500" indent="-571500" algn="l">
              <a:buFont typeface="Wingdings" panose="05000000000000000000" pitchFamily="2" charset="2"/>
              <a:buChar char="ü"/>
            </a:pPr>
            <a:r>
              <a:rPr lang="en-US" sz="2800" dirty="0" smtClean="0">
                <a:latin typeface="+mn-lt"/>
              </a:rPr>
              <a:t>De </a:t>
            </a:r>
            <a:r>
              <a:rPr lang="en-US" sz="2800" dirty="0" err="1" smtClean="0">
                <a:latin typeface="+mn-lt"/>
              </a:rPr>
              <a:t>actie</a:t>
            </a:r>
            <a:r>
              <a:rPr lang="en-US" sz="2800" dirty="0" smtClean="0">
                <a:latin typeface="+mn-lt"/>
              </a:rPr>
              <a:t> </a:t>
            </a:r>
            <a:r>
              <a:rPr lang="en-US" sz="2800" dirty="0" err="1" smtClean="0">
                <a:latin typeface="+mn-lt"/>
              </a:rPr>
              <a:t>staat</a:t>
            </a:r>
            <a:r>
              <a:rPr lang="en-US" sz="2800" dirty="0" smtClean="0">
                <a:latin typeface="+mn-lt"/>
              </a:rPr>
              <a:t> in </a:t>
            </a:r>
            <a:r>
              <a:rPr lang="en-US" sz="2800" dirty="0" err="1" smtClean="0">
                <a:latin typeface="+mn-lt"/>
              </a:rPr>
              <a:t>verhouding</a:t>
            </a:r>
            <a:r>
              <a:rPr lang="en-US" sz="2800" dirty="0" smtClean="0">
                <a:latin typeface="+mn-lt"/>
              </a:rPr>
              <a:t> met het </a:t>
            </a:r>
            <a:r>
              <a:rPr lang="en-US" sz="2800" dirty="0" err="1" smtClean="0">
                <a:latin typeface="+mn-lt"/>
              </a:rPr>
              <a:t>probleem</a:t>
            </a:r>
            <a:r>
              <a:rPr lang="en-US" sz="2800" dirty="0" smtClean="0">
                <a:latin typeface="+mn-lt"/>
              </a:rPr>
              <a:t> </a:t>
            </a:r>
            <a:r>
              <a:rPr lang="en-US" sz="2800" dirty="0" err="1" smtClean="0">
                <a:latin typeface="+mn-lt"/>
              </a:rPr>
              <a:t>dat</a:t>
            </a:r>
            <a:r>
              <a:rPr lang="en-US" sz="2800" dirty="0" smtClean="0">
                <a:latin typeface="+mn-lt"/>
              </a:rPr>
              <a:t> je op  </a:t>
            </a:r>
            <a:r>
              <a:rPr lang="en-US" sz="2800" dirty="0" err="1" smtClean="0">
                <a:latin typeface="+mn-lt"/>
              </a:rPr>
              <a:t>wil</a:t>
            </a:r>
            <a:r>
              <a:rPr lang="en-US" sz="2800" dirty="0" smtClean="0">
                <a:latin typeface="+mn-lt"/>
              </a:rPr>
              <a:t> </a:t>
            </a:r>
            <a:r>
              <a:rPr lang="en-US" sz="2800" dirty="0" err="1" smtClean="0">
                <a:latin typeface="+mn-lt"/>
              </a:rPr>
              <a:t>lossen</a:t>
            </a:r>
            <a:r>
              <a:rPr lang="en-US" sz="2800" dirty="0" smtClean="0">
                <a:latin typeface="+mn-lt"/>
              </a:rPr>
              <a:t>.</a:t>
            </a:r>
          </a:p>
          <a:p>
            <a:pPr marL="571500" indent="-571500" algn="l">
              <a:buFont typeface="Wingdings" panose="05000000000000000000" pitchFamily="2" charset="2"/>
              <a:buChar char="ü"/>
            </a:pPr>
            <a:r>
              <a:rPr lang="en-US" sz="2800" dirty="0" smtClean="0">
                <a:latin typeface="+mn-lt"/>
              </a:rPr>
              <a:t>Het </a:t>
            </a:r>
            <a:r>
              <a:rPr lang="en-US" sz="2800" dirty="0" err="1" smtClean="0">
                <a:latin typeface="+mn-lt"/>
              </a:rPr>
              <a:t>gaat</a:t>
            </a:r>
            <a:r>
              <a:rPr lang="en-US" sz="2800" dirty="0" smtClean="0">
                <a:latin typeface="+mn-lt"/>
              </a:rPr>
              <a:t> om </a:t>
            </a:r>
            <a:r>
              <a:rPr lang="en-US" sz="2800" dirty="0" err="1" smtClean="0">
                <a:latin typeface="+mn-lt"/>
              </a:rPr>
              <a:t>een</a:t>
            </a:r>
            <a:r>
              <a:rPr lang="en-US" sz="2800" dirty="0" smtClean="0">
                <a:latin typeface="+mn-lt"/>
              </a:rPr>
              <a:t> </a:t>
            </a:r>
            <a:r>
              <a:rPr lang="en-US" sz="2800" dirty="0" err="1" smtClean="0">
                <a:latin typeface="+mn-lt"/>
              </a:rPr>
              <a:t>maatschappelijk</a:t>
            </a:r>
            <a:r>
              <a:rPr lang="en-US" sz="2800" dirty="0" smtClean="0">
                <a:latin typeface="+mn-lt"/>
              </a:rPr>
              <a:t> </a:t>
            </a:r>
            <a:r>
              <a:rPr lang="en-US" sz="2800" dirty="0" err="1" smtClean="0">
                <a:latin typeface="+mn-lt"/>
              </a:rPr>
              <a:t>probleem</a:t>
            </a:r>
            <a:r>
              <a:rPr lang="en-US" sz="2800" dirty="0" smtClean="0">
                <a:latin typeface="+mn-lt"/>
              </a:rPr>
              <a:t>, het is </a:t>
            </a:r>
            <a:r>
              <a:rPr lang="en-US" sz="2800" dirty="0" err="1" smtClean="0">
                <a:latin typeface="+mn-lt"/>
              </a:rPr>
              <a:t>voor</a:t>
            </a:r>
            <a:r>
              <a:rPr lang="en-US" sz="2800" dirty="0" smtClean="0">
                <a:latin typeface="+mn-lt"/>
              </a:rPr>
              <a:t> </a:t>
            </a:r>
            <a:r>
              <a:rPr lang="en-US" sz="2800" dirty="0" err="1" smtClean="0">
                <a:latin typeface="+mn-lt"/>
              </a:rPr>
              <a:t>iedereen</a:t>
            </a:r>
            <a:r>
              <a:rPr lang="en-US" sz="2800" dirty="0" smtClean="0">
                <a:latin typeface="+mn-lt"/>
              </a:rPr>
              <a:t> </a:t>
            </a:r>
            <a:r>
              <a:rPr lang="en-US" sz="2800" dirty="0" err="1" smtClean="0">
                <a:latin typeface="+mn-lt"/>
              </a:rPr>
              <a:t>belangrijk</a:t>
            </a:r>
            <a:r>
              <a:rPr lang="en-US" sz="2800" dirty="0" smtClean="0">
                <a:latin typeface="+mn-lt"/>
              </a:rPr>
              <a:t>.</a:t>
            </a:r>
          </a:p>
          <a:p>
            <a:pPr marL="571500" indent="-571500" algn="l">
              <a:buFont typeface="Wingdings" panose="05000000000000000000" pitchFamily="2" charset="2"/>
              <a:buChar char="ü"/>
            </a:pPr>
            <a:r>
              <a:rPr lang="en-US" sz="2800" dirty="0" smtClean="0">
                <a:latin typeface="+mn-lt"/>
              </a:rPr>
              <a:t>De </a:t>
            </a:r>
            <a:r>
              <a:rPr lang="en-US" sz="2800" dirty="0" err="1" smtClean="0">
                <a:latin typeface="+mn-lt"/>
              </a:rPr>
              <a:t>actie</a:t>
            </a:r>
            <a:r>
              <a:rPr lang="en-US" sz="2800" dirty="0" smtClean="0">
                <a:latin typeface="+mn-lt"/>
              </a:rPr>
              <a:t> is </a:t>
            </a:r>
            <a:r>
              <a:rPr lang="en-US" sz="2800" dirty="0" err="1" smtClean="0">
                <a:latin typeface="+mn-lt"/>
              </a:rPr>
              <a:t>publiekelijk</a:t>
            </a:r>
            <a:r>
              <a:rPr lang="en-US" sz="2800" dirty="0" smtClean="0">
                <a:latin typeface="+mn-lt"/>
              </a:rPr>
              <a:t>. Het is </a:t>
            </a:r>
            <a:r>
              <a:rPr lang="en-US" sz="2800" dirty="0" err="1" smtClean="0">
                <a:latin typeface="+mn-lt"/>
              </a:rPr>
              <a:t>geen</a:t>
            </a:r>
            <a:r>
              <a:rPr lang="en-US" sz="2800" dirty="0" smtClean="0">
                <a:latin typeface="+mn-lt"/>
              </a:rPr>
              <a:t> </a:t>
            </a:r>
            <a:r>
              <a:rPr lang="en-US" sz="2800" dirty="0" err="1" smtClean="0">
                <a:latin typeface="+mn-lt"/>
              </a:rPr>
              <a:t>geheim</a:t>
            </a:r>
            <a:r>
              <a:rPr lang="en-US" sz="2800" dirty="0" smtClean="0">
                <a:latin typeface="+mn-lt"/>
              </a:rPr>
              <a:t>.</a:t>
            </a:r>
          </a:p>
          <a:p>
            <a:pPr marL="571500" indent="-571500" algn="l">
              <a:buFont typeface="Wingdings" panose="05000000000000000000" pitchFamily="2" charset="2"/>
              <a:buChar char="ü"/>
            </a:pPr>
            <a:r>
              <a:rPr lang="en-US" sz="2800" dirty="0" smtClean="0">
                <a:latin typeface="+mn-lt"/>
              </a:rPr>
              <a:t>Je </a:t>
            </a:r>
            <a:r>
              <a:rPr lang="en-US" sz="2800" dirty="0" err="1" smtClean="0">
                <a:latin typeface="+mn-lt"/>
              </a:rPr>
              <a:t>respecteert</a:t>
            </a:r>
            <a:r>
              <a:rPr lang="en-US" sz="2800" dirty="0" smtClean="0">
                <a:latin typeface="+mn-lt"/>
              </a:rPr>
              <a:t> de wet. Je </a:t>
            </a:r>
            <a:r>
              <a:rPr lang="en-US" sz="2800" dirty="0" err="1" smtClean="0">
                <a:latin typeface="+mn-lt"/>
              </a:rPr>
              <a:t>aanvaardt</a:t>
            </a:r>
            <a:r>
              <a:rPr lang="en-US" sz="2800" dirty="0" smtClean="0">
                <a:latin typeface="+mn-lt"/>
              </a:rPr>
              <a:t> de </a:t>
            </a:r>
            <a:r>
              <a:rPr lang="en-US" sz="2800" dirty="0" err="1" smtClean="0">
                <a:latin typeface="+mn-lt"/>
              </a:rPr>
              <a:t>gevolgen</a:t>
            </a:r>
            <a:r>
              <a:rPr lang="en-US" sz="2800" dirty="0" smtClean="0">
                <a:latin typeface="+mn-lt"/>
              </a:rPr>
              <a:t> van je </a:t>
            </a:r>
            <a:r>
              <a:rPr lang="en-US" sz="2800" dirty="0" err="1" smtClean="0">
                <a:latin typeface="+mn-lt"/>
              </a:rPr>
              <a:t>actie</a:t>
            </a:r>
            <a:r>
              <a:rPr lang="en-US" sz="2800" dirty="0" smtClean="0">
                <a:latin typeface="+mn-lt"/>
              </a:rPr>
              <a:t>. </a:t>
            </a:r>
            <a:endParaRPr lang="en-US" sz="2800" dirty="0">
              <a:latin typeface="+mn-lt"/>
            </a:endParaRPr>
          </a:p>
        </p:txBody>
      </p:sp>
      <p:sp>
        <p:nvSpPr>
          <p:cNvPr id="9" name="CustomShape 3"/>
          <p:cNvSpPr/>
          <p:nvPr/>
        </p:nvSpPr>
        <p:spPr>
          <a:xfrm flipH="1">
            <a:off x="-3" y="6018847"/>
            <a:ext cx="12192001" cy="839152"/>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422150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6171" y="1514437"/>
            <a:ext cx="3804138" cy="899991"/>
          </a:xfrm>
        </p:spPr>
        <p:txBody>
          <a:bodyPr>
            <a:noAutofit/>
          </a:bodyPr>
          <a:lstStyle/>
          <a:p>
            <a:pPr marL="0" indent="0">
              <a:buNone/>
            </a:pPr>
            <a:r>
              <a:rPr lang="nl-NL" dirty="0" smtClean="0"/>
              <a:t>Waarvoor wil jij in actie komen? Bedenk iets dat je wil veranderen:</a:t>
            </a:r>
          </a:p>
          <a:p>
            <a:pPr marL="0" indent="0">
              <a:buNone/>
            </a:pPr>
            <a:endParaRPr lang="nl-NL" dirty="0" smtClean="0"/>
          </a:p>
          <a:p>
            <a:pPr>
              <a:buFont typeface="Wingdings" panose="05000000000000000000" pitchFamily="2" charset="2"/>
              <a:buChar char="ü"/>
            </a:pPr>
            <a:r>
              <a:rPr lang="nl-NL" dirty="0" smtClean="0"/>
              <a:t>In de wereld</a:t>
            </a:r>
          </a:p>
          <a:p>
            <a:pPr>
              <a:buFont typeface="Wingdings" panose="05000000000000000000" pitchFamily="2" charset="2"/>
              <a:buChar char="ü"/>
            </a:pPr>
            <a:r>
              <a:rPr lang="nl-NL" dirty="0" smtClean="0"/>
              <a:t>Op school</a:t>
            </a:r>
          </a:p>
          <a:p>
            <a:pPr>
              <a:buFont typeface="Wingdings" panose="05000000000000000000" pitchFamily="2" charset="2"/>
              <a:buChar char="ü"/>
            </a:pPr>
            <a:r>
              <a:rPr lang="nl-NL" dirty="0" smtClean="0"/>
              <a:t>Thuis</a:t>
            </a:r>
          </a:p>
          <a:p>
            <a:pPr marL="0" indent="0">
              <a:buNone/>
            </a:pPr>
            <a:endParaRPr lang="nl-NL" dirty="0"/>
          </a:p>
        </p:txBody>
      </p:sp>
      <p:sp>
        <p:nvSpPr>
          <p:cNvPr id="7" name="CustomShape 3"/>
          <p:cNvSpPr/>
          <p:nvPr/>
        </p:nvSpPr>
        <p:spPr>
          <a:xfrm flipH="1">
            <a:off x="-3" y="6018847"/>
            <a:ext cx="12192001" cy="839152"/>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6831" y="781460"/>
            <a:ext cx="7284367" cy="4862074"/>
          </a:xfrm>
          <a:prstGeom prst="rect">
            <a:avLst/>
          </a:prstGeom>
          <a:ln w="5715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93706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3"/>
          <p:cNvSpPr/>
          <p:nvPr/>
        </p:nvSpPr>
        <p:spPr>
          <a:xfrm flipH="1">
            <a:off x="-1" y="524876"/>
            <a:ext cx="7069015" cy="1123195"/>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4000" b="1" dirty="0" smtClean="0">
                <a:solidFill>
                  <a:srgbClr val="FFFFFF"/>
                </a:solidFill>
                <a:latin typeface="HelveticaNeue bold"/>
              </a:rPr>
              <a:t>LES 1: BURGERSCHAP</a:t>
            </a:r>
            <a:endParaRPr sz="12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3754" y="6139383"/>
            <a:ext cx="3799090" cy="608593"/>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4191" r="7711"/>
          <a:stretch/>
        </p:blipFill>
        <p:spPr>
          <a:xfrm>
            <a:off x="404438" y="2216432"/>
            <a:ext cx="4863415" cy="3674413"/>
          </a:xfrm>
          <a:prstGeom prst="rect">
            <a:avLst/>
          </a:prstGeom>
          <a:ln w="57150">
            <a:solidFill>
              <a:schemeClr val="bg1"/>
            </a:solidFill>
          </a:ln>
          <a:effectLst>
            <a:outerShdw blurRad="50800" dist="38100" dir="2700000" algn="tl" rotWithShape="0">
              <a:prstClr val="black">
                <a:alpha val="40000"/>
              </a:prstClr>
            </a:outerShdw>
          </a:effectLst>
        </p:spPr>
      </p:pic>
      <p:sp>
        <p:nvSpPr>
          <p:cNvPr id="9" name="TextBox 8"/>
          <p:cNvSpPr txBox="1"/>
          <p:nvPr/>
        </p:nvSpPr>
        <p:spPr>
          <a:xfrm>
            <a:off x="5916816" y="2946276"/>
            <a:ext cx="8494183" cy="2677656"/>
          </a:xfrm>
          <a:prstGeom prst="rect">
            <a:avLst/>
          </a:prstGeom>
          <a:noFill/>
        </p:spPr>
        <p:txBody>
          <a:bodyPr wrap="square" rtlCol="0">
            <a:spAutoFit/>
          </a:bodyPr>
          <a:lstStyle/>
          <a:p>
            <a:r>
              <a:rPr lang="nl-NL" sz="2800" b="1" dirty="0" smtClean="0"/>
              <a:t>Na deze les weet je: </a:t>
            </a:r>
          </a:p>
          <a:p>
            <a:pPr marL="342900" indent="-342900">
              <a:buFont typeface="Arial" panose="020B0604020202020204" pitchFamily="34" charset="0"/>
              <a:buChar char="•"/>
            </a:pPr>
            <a:r>
              <a:rPr lang="en-US" sz="2800" dirty="0" smtClean="0"/>
              <a:t>wat </a:t>
            </a:r>
            <a:r>
              <a:rPr lang="en-US" sz="2800" dirty="0" err="1"/>
              <a:t>burgerschap</a:t>
            </a:r>
            <a:r>
              <a:rPr lang="en-US" sz="2800" dirty="0"/>
              <a:t> is</a:t>
            </a:r>
          </a:p>
          <a:p>
            <a:pPr marL="285750" indent="-285750">
              <a:buFont typeface="Arial" panose="020B0604020202020204" pitchFamily="34" charset="0"/>
              <a:buChar char="•"/>
            </a:pPr>
            <a:r>
              <a:rPr lang="en-US" sz="2800" dirty="0" smtClean="0"/>
              <a:t>3 </a:t>
            </a:r>
            <a:r>
              <a:rPr lang="en-US" sz="2800" dirty="0" err="1"/>
              <a:t>rechten</a:t>
            </a:r>
            <a:r>
              <a:rPr lang="en-US" sz="2800" dirty="0"/>
              <a:t> van </a:t>
            </a:r>
            <a:r>
              <a:rPr lang="en-US" sz="2800" dirty="0" err="1"/>
              <a:t>een</a:t>
            </a:r>
            <a:r>
              <a:rPr lang="en-US" sz="2800" dirty="0"/>
              <a:t> kind </a:t>
            </a:r>
            <a:r>
              <a:rPr lang="en-US" sz="2800" dirty="0" err="1" smtClean="0"/>
              <a:t>en</a:t>
            </a:r>
            <a:r>
              <a:rPr lang="en-US" sz="2800" dirty="0" smtClean="0"/>
              <a:t> </a:t>
            </a:r>
            <a:r>
              <a:rPr lang="en-US" sz="2800" dirty="0"/>
              <a:t>3 </a:t>
            </a:r>
            <a:r>
              <a:rPr lang="en-US" sz="2800" dirty="0" err="1" smtClean="0"/>
              <a:t>plichten</a:t>
            </a:r>
            <a:endParaRPr lang="en-US" sz="2800" dirty="0" smtClean="0"/>
          </a:p>
          <a:p>
            <a:pPr marL="285750" indent="-285750">
              <a:buFont typeface="Arial" panose="020B0604020202020204" pitchFamily="34" charset="0"/>
              <a:buChar char="•"/>
            </a:pPr>
            <a:r>
              <a:rPr lang="en-US" sz="2800" dirty="0" smtClean="0"/>
              <a:t>wat </a:t>
            </a:r>
            <a:r>
              <a:rPr lang="en-US" sz="2800" dirty="0" err="1" smtClean="0"/>
              <a:t>vrijheid</a:t>
            </a:r>
            <a:r>
              <a:rPr lang="en-US" sz="2800" dirty="0" smtClean="0"/>
              <a:t> van </a:t>
            </a:r>
            <a:r>
              <a:rPr lang="en-US" sz="2800" dirty="0" err="1" smtClean="0"/>
              <a:t>meningsuiting</a:t>
            </a:r>
            <a:r>
              <a:rPr lang="en-US" sz="2800" dirty="0" smtClean="0"/>
              <a:t> is </a:t>
            </a:r>
          </a:p>
          <a:p>
            <a:pPr marL="285750" indent="-285750">
              <a:buFont typeface="Arial" panose="020B0604020202020204" pitchFamily="34" charset="0"/>
              <a:buChar char="•"/>
            </a:pPr>
            <a:endParaRPr lang="en-US" sz="2800" dirty="0"/>
          </a:p>
          <a:p>
            <a:endParaRPr lang="nl-NL" sz="2800" dirty="0"/>
          </a:p>
        </p:txBody>
      </p:sp>
    </p:spTree>
    <p:extLst>
      <p:ext uri="{BB962C8B-B14F-4D97-AF65-F5344CB8AC3E}">
        <p14:creationId xmlns:p14="http://schemas.microsoft.com/office/powerpoint/2010/main" val="22523480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6172" y="1082025"/>
            <a:ext cx="3927228" cy="899991"/>
          </a:xfrm>
        </p:spPr>
        <p:txBody>
          <a:bodyPr>
            <a:noAutofit/>
          </a:bodyPr>
          <a:lstStyle/>
          <a:p>
            <a:pPr marL="0" indent="0">
              <a:buNone/>
            </a:pPr>
            <a:r>
              <a:rPr lang="nl-NL" dirty="0" smtClean="0"/>
              <a:t>Hoe kan de klas helpen om klimaatverandering te stoppen?</a:t>
            </a:r>
          </a:p>
          <a:p>
            <a:pPr marL="0" indent="0">
              <a:buNone/>
            </a:pPr>
            <a:endParaRPr lang="nl-NL" dirty="0"/>
          </a:p>
          <a:p>
            <a:pPr marL="0" indent="0">
              <a:buNone/>
            </a:pPr>
            <a:r>
              <a:rPr lang="nl-NL" dirty="0" smtClean="0"/>
              <a:t>Bedenk één doel waar de leerlingen en docent zich een week aan houden.</a:t>
            </a:r>
          </a:p>
          <a:p>
            <a:endParaRPr lang="nl-NL" dirty="0" smtClean="0"/>
          </a:p>
          <a:p>
            <a:endParaRPr lang="nl-NL"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4293" y="615462"/>
            <a:ext cx="7500833" cy="4997430"/>
          </a:xfrm>
          <a:prstGeom prst="rect">
            <a:avLst/>
          </a:prstGeom>
          <a:ln w="57150">
            <a:solidFill>
              <a:schemeClr val="bg1"/>
            </a:solidFill>
          </a:ln>
          <a:effectLst>
            <a:outerShdw blurRad="50800" dist="38100" dir="2700000" algn="tl" rotWithShape="0">
              <a:prstClr val="black">
                <a:alpha val="40000"/>
              </a:prstClr>
            </a:outerShdw>
          </a:effectLst>
        </p:spPr>
      </p:pic>
      <p:sp>
        <p:nvSpPr>
          <p:cNvPr id="7" name="CustomShape 3"/>
          <p:cNvSpPr/>
          <p:nvPr/>
        </p:nvSpPr>
        <p:spPr>
          <a:xfrm flipH="1">
            <a:off x="-3" y="6018847"/>
            <a:ext cx="12192001" cy="839152"/>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
        <p:nvSpPr>
          <p:cNvPr id="2" name="Rectangle 1"/>
          <p:cNvSpPr/>
          <p:nvPr/>
        </p:nvSpPr>
        <p:spPr>
          <a:xfrm>
            <a:off x="685254" y="4774196"/>
            <a:ext cx="184731" cy="369332"/>
          </a:xfrm>
          <a:prstGeom prst="rect">
            <a:avLst/>
          </a:prstGeom>
        </p:spPr>
        <p:txBody>
          <a:bodyPr wrap="none">
            <a:spAutoFit/>
          </a:bodyPr>
          <a:lstStyle/>
          <a:p>
            <a:endParaRPr lang="nl-NL" dirty="0"/>
          </a:p>
        </p:txBody>
      </p:sp>
      <p:sp>
        <p:nvSpPr>
          <p:cNvPr id="9" name="TextBox 8"/>
          <p:cNvSpPr txBox="1"/>
          <p:nvPr/>
        </p:nvSpPr>
        <p:spPr>
          <a:xfrm rot="20688159">
            <a:off x="2069787" y="4728030"/>
            <a:ext cx="2472456" cy="830997"/>
          </a:xfrm>
          <a:prstGeom prst="rect">
            <a:avLst/>
          </a:prstGeom>
          <a:solidFill>
            <a:srgbClr val="92D050"/>
          </a:solidFill>
        </p:spPr>
        <p:txBody>
          <a:bodyPr wrap="square" rtlCol="0">
            <a:spAutoFit/>
          </a:bodyPr>
          <a:lstStyle/>
          <a:p>
            <a:r>
              <a:rPr lang="nl-NL" sz="2400" dirty="0" smtClean="0">
                <a:solidFill>
                  <a:schemeClr val="bg1"/>
                </a:solidFill>
                <a:effectLst>
                  <a:outerShdw blurRad="38100" dist="38100" dir="2700000" algn="tl">
                    <a:srgbClr val="000000">
                      <a:alpha val="43137"/>
                    </a:srgbClr>
                  </a:outerShdw>
                </a:effectLst>
              </a:rPr>
              <a:t>Tip: kijk op </a:t>
            </a:r>
            <a:r>
              <a:rPr lang="nl-NL" sz="2400" dirty="0"/>
              <a:t> </a:t>
            </a:r>
            <a:r>
              <a:rPr lang="nl-NL" sz="2400" dirty="0">
                <a:solidFill>
                  <a:schemeClr val="bg1"/>
                </a:solidFill>
                <a:effectLst>
                  <a:outerShdw blurRad="38100" dist="38100" dir="2700000" algn="tl">
                    <a:srgbClr val="000000">
                      <a:alpha val="43137"/>
                    </a:srgbClr>
                  </a:outerShdw>
                </a:effectLst>
              </a:rPr>
              <a:t>act.gp/actie4kids</a:t>
            </a:r>
            <a:endParaRPr lang="en-US" sz="24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315466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3"/>
          <p:cNvSpPr/>
          <p:nvPr/>
        </p:nvSpPr>
        <p:spPr>
          <a:xfrm flipH="1">
            <a:off x="-6" y="248058"/>
            <a:ext cx="12192005"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200" b="1" dirty="0" smtClean="0">
                <a:solidFill>
                  <a:srgbClr val="FFFFFF"/>
                </a:solidFill>
                <a:latin typeface="HelveticaNeue bold"/>
              </a:rPr>
              <a:t>LES 3: BURGERLIJKE ONGEHOORZAAMHEID</a:t>
            </a:r>
            <a:endParaRPr sz="42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1440" y="5926016"/>
            <a:ext cx="4271743" cy="684309"/>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10621" t="7698" r="9042"/>
          <a:stretch/>
        </p:blipFill>
        <p:spPr>
          <a:xfrm>
            <a:off x="557226" y="2317225"/>
            <a:ext cx="4872183" cy="3731883"/>
          </a:xfrm>
          <a:prstGeom prst="rect">
            <a:avLst/>
          </a:prstGeom>
          <a:ln w="57150">
            <a:solidFill>
              <a:schemeClr val="bg1"/>
            </a:solidFill>
          </a:ln>
          <a:effectLst>
            <a:outerShdw blurRad="50800" dist="38100" dir="2700000" algn="tl" rotWithShape="0">
              <a:prstClr val="black">
                <a:alpha val="40000"/>
              </a:prstClr>
            </a:outerShdw>
          </a:effectLst>
        </p:spPr>
      </p:pic>
      <p:sp>
        <p:nvSpPr>
          <p:cNvPr id="7" name="TextBox 6"/>
          <p:cNvSpPr txBox="1"/>
          <p:nvPr/>
        </p:nvSpPr>
        <p:spPr>
          <a:xfrm>
            <a:off x="6101861" y="2916065"/>
            <a:ext cx="6547337" cy="2092881"/>
          </a:xfrm>
          <a:prstGeom prst="rect">
            <a:avLst/>
          </a:prstGeom>
          <a:noFill/>
        </p:spPr>
        <p:txBody>
          <a:bodyPr wrap="square" rtlCol="0">
            <a:spAutoFit/>
          </a:bodyPr>
          <a:lstStyle/>
          <a:p>
            <a:r>
              <a:rPr lang="nl-NL" sz="2800" b="1" dirty="0" smtClean="0"/>
              <a:t>Je weet nu: </a:t>
            </a:r>
          </a:p>
          <a:p>
            <a:pPr marL="342900" indent="-342900">
              <a:buFont typeface="Arial" panose="020B0604020202020204" pitchFamily="34" charset="0"/>
              <a:buChar char="•"/>
            </a:pPr>
            <a:r>
              <a:rPr lang="en-US" sz="2800" dirty="0" smtClean="0"/>
              <a:t>de regels van </a:t>
            </a:r>
            <a:r>
              <a:rPr lang="en-US" sz="2800" dirty="0" err="1" smtClean="0"/>
              <a:t>burgerlijke</a:t>
            </a:r>
            <a:r>
              <a:rPr lang="en-US" sz="2800" dirty="0" smtClean="0"/>
              <a:t> </a:t>
            </a:r>
            <a:r>
              <a:rPr lang="en-US" sz="2800" dirty="0" err="1" smtClean="0"/>
              <a:t>ongehoorzaamheid</a:t>
            </a:r>
            <a:endParaRPr lang="en-US" sz="2800" dirty="0" smtClean="0"/>
          </a:p>
          <a:p>
            <a:pPr marL="342900" indent="-342900">
              <a:buFont typeface="Arial" panose="020B0604020202020204" pitchFamily="34" charset="0"/>
              <a:buChar char="•"/>
            </a:pPr>
            <a:r>
              <a:rPr lang="en-US" sz="2800" dirty="0" smtClean="0"/>
              <a:t>de regels van </a:t>
            </a:r>
            <a:r>
              <a:rPr lang="en-US" sz="2800" dirty="0" err="1" smtClean="0"/>
              <a:t>actievoeren</a:t>
            </a:r>
            <a:endParaRPr lang="en-US" sz="2800" dirty="0"/>
          </a:p>
          <a:p>
            <a:endParaRPr lang="nl-NL" dirty="0"/>
          </a:p>
        </p:txBody>
      </p:sp>
    </p:spTree>
    <p:extLst>
      <p:ext uri="{BB962C8B-B14F-4D97-AF65-F5344CB8AC3E}">
        <p14:creationId xmlns:p14="http://schemas.microsoft.com/office/powerpoint/2010/main" val="30042595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6794" t="23553"/>
          <a:stretch/>
        </p:blipFill>
        <p:spPr>
          <a:xfrm>
            <a:off x="0" y="0"/>
            <a:ext cx="12192000" cy="7455782"/>
          </a:xfrm>
          <a:prstGeom prst="rect">
            <a:avLst/>
          </a:prstGeom>
          <a:solidFill>
            <a:schemeClr val="accent1"/>
          </a:solidFill>
        </p:spPr>
      </p:pic>
      <p:sp>
        <p:nvSpPr>
          <p:cNvPr id="7" name="Rounded Rectangular Callout 6">
            <a:hlinkClick r:id="rId4" action="ppaction://hlinksldjump"/>
          </p:cNvPr>
          <p:cNvSpPr/>
          <p:nvPr/>
        </p:nvSpPr>
        <p:spPr>
          <a:xfrm>
            <a:off x="538056" y="761134"/>
            <a:ext cx="5979476" cy="2052405"/>
          </a:xfrm>
          <a:prstGeom prst="wedgeRoundRectCallout">
            <a:avLst>
              <a:gd name="adj1" fmla="val 46927"/>
              <a:gd name="adj2" fmla="val 95914"/>
              <a:gd name="adj3" fmla="val 16667"/>
            </a:avLst>
          </a:prstGeom>
          <a:solidFill>
            <a:schemeClr val="bg1">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ctrTitle"/>
          </p:nvPr>
        </p:nvSpPr>
        <p:spPr>
          <a:xfrm>
            <a:off x="-1060190" y="137674"/>
            <a:ext cx="9144000" cy="2387600"/>
          </a:xfrm>
        </p:spPr>
        <p:txBody>
          <a:bodyPr>
            <a:normAutofit/>
          </a:bodyPr>
          <a:lstStyle/>
          <a:p>
            <a:r>
              <a:rPr lang="nl-NL" sz="9600" b="1" dirty="0" smtClean="0">
                <a:solidFill>
                  <a:srgbClr val="92D050"/>
                </a:solidFill>
                <a:effectLst>
                  <a:outerShdw blurRad="38100" dist="38100" dir="2700000" algn="tl">
                    <a:srgbClr val="000000">
                      <a:alpha val="43137"/>
                    </a:srgbClr>
                  </a:outerShdw>
                </a:effectLst>
                <a:latin typeface="+mn-lt"/>
              </a:rPr>
              <a:t>BEDANKT!</a:t>
            </a:r>
            <a:endParaRPr lang="nl-NL" sz="9600" b="1" dirty="0">
              <a:solidFill>
                <a:srgbClr val="92D050"/>
              </a:solidFill>
              <a:effectLst>
                <a:outerShdw blurRad="38100" dist="38100" dir="2700000" algn="tl">
                  <a:srgbClr val="000000">
                    <a:alpha val="43137"/>
                  </a:srgbClr>
                </a:outerShdw>
              </a:effectLst>
              <a:latin typeface="+mn-lt"/>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978" y="6352007"/>
            <a:ext cx="4271743" cy="684309"/>
          </a:xfrm>
          <a:prstGeom prst="rect">
            <a:avLst/>
          </a:prstGeom>
        </p:spPr>
      </p:pic>
    </p:spTree>
    <p:extLst>
      <p:ext uri="{BB962C8B-B14F-4D97-AF65-F5344CB8AC3E}">
        <p14:creationId xmlns:p14="http://schemas.microsoft.com/office/powerpoint/2010/main" val="14870480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11215" y="-1193800"/>
            <a:ext cx="9144000" cy="2387600"/>
          </a:xfrm>
        </p:spPr>
        <p:txBody>
          <a:bodyPr>
            <a:normAutofit/>
          </a:bodyPr>
          <a:lstStyle/>
          <a:p>
            <a:r>
              <a:rPr lang="en-US" sz="4800" b="1" dirty="0" smtClean="0"/>
              <a:t>WAT IS BURGERSCHAP?</a:t>
            </a:r>
            <a:endParaRPr lang="nl-NL" sz="4800" b="1" dirty="0"/>
          </a:p>
        </p:txBody>
      </p:sp>
      <p:sp>
        <p:nvSpPr>
          <p:cNvPr id="2" name="Rectangle 1"/>
          <p:cNvSpPr/>
          <p:nvPr/>
        </p:nvSpPr>
        <p:spPr>
          <a:xfrm>
            <a:off x="6594230" y="1887257"/>
            <a:ext cx="4994844" cy="3108543"/>
          </a:xfrm>
          <a:prstGeom prst="rect">
            <a:avLst/>
          </a:prstGeom>
        </p:spPr>
        <p:txBody>
          <a:bodyPr wrap="square">
            <a:spAutoFit/>
          </a:bodyPr>
          <a:lstStyle/>
          <a:p>
            <a:r>
              <a:rPr lang="en-US" sz="2800" dirty="0" smtClean="0"/>
              <a:t>Nee… </a:t>
            </a:r>
            <a:r>
              <a:rPr lang="en-US" sz="2800" dirty="0" err="1" smtClean="0"/>
              <a:t>Burgerschap</a:t>
            </a:r>
            <a:r>
              <a:rPr lang="en-US" sz="2800" dirty="0" smtClean="0"/>
              <a:t> </a:t>
            </a:r>
            <a:r>
              <a:rPr lang="en-US" sz="2800" dirty="0" err="1" smtClean="0"/>
              <a:t>gaat</a:t>
            </a:r>
            <a:r>
              <a:rPr lang="en-US" sz="2800" dirty="0" smtClean="0"/>
              <a:t> </a:t>
            </a:r>
            <a:r>
              <a:rPr lang="en-US" sz="2800" dirty="0" err="1" smtClean="0"/>
              <a:t>niet</a:t>
            </a:r>
            <a:r>
              <a:rPr lang="en-US" sz="2800" dirty="0" smtClean="0"/>
              <a:t> over hamburgers. Het </a:t>
            </a:r>
            <a:r>
              <a:rPr lang="en-US" sz="2800" dirty="0" err="1" smtClean="0"/>
              <a:t>gaat</a:t>
            </a:r>
            <a:r>
              <a:rPr lang="en-US" sz="2800" dirty="0" smtClean="0"/>
              <a:t> over </a:t>
            </a:r>
            <a:r>
              <a:rPr lang="en-US" sz="2800" dirty="0" err="1" smtClean="0"/>
              <a:t>jou</a:t>
            </a:r>
            <a:r>
              <a:rPr lang="en-US" sz="2800" dirty="0" smtClean="0"/>
              <a:t>!</a:t>
            </a:r>
          </a:p>
          <a:p>
            <a:endParaRPr lang="en-US" sz="2800" dirty="0" smtClean="0"/>
          </a:p>
          <a:p>
            <a:r>
              <a:rPr lang="en-US" sz="2800" dirty="0" err="1" smtClean="0"/>
              <a:t>Een</a:t>
            </a:r>
            <a:r>
              <a:rPr lang="en-US" sz="2800" dirty="0" smtClean="0"/>
              <a:t> burger is </a:t>
            </a:r>
            <a:r>
              <a:rPr lang="en-US" sz="2800" dirty="0" err="1" smtClean="0"/>
              <a:t>een</a:t>
            </a:r>
            <a:r>
              <a:rPr lang="en-US" sz="2800" dirty="0" smtClean="0"/>
              <a:t> lid van de </a:t>
            </a:r>
            <a:r>
              <a:rPr lang="en-US" sz="2800" dirty="0" err="1" smtClean="0"/>
              <a:t>bevolking</a:t>
            </a:r>
            <a:r>
              <a:rPr lang="en-US" sz="2800" dirty="0" smtClean="0"/>
              <a:t>, van </a:t>
            </a:r>
            <a:r>
              <a:rPr lang="en-US" sz="2800" dirty="0" err="1" smtClean="0"/>
              <a:t>een</a:t>
            </a:r>
            <a:r>
              <a:rPr lang="en-US" sz="2800" dirty="0" smtClean="0"/>
              <a:t> land of van </a:t>
            </a:r>
            <a:r>
              <a:rPr lang="en-US" sz="2800" dirty="0" err="1" smtClean="0"/>
              <a:t>een</a:t>
            </a:r>
            <a:r>
              <a:rPr lang="en-US" sz="2800" dirty="0" smtClean="0"/>
              <a:t> </a:t>
            </a:r>
            <a:r>
              <a:rPr lang="en-US" sz="2800" dirty="0" err="1" smtClean="0"/>
              <a:t>gemeente</a:t>
            </a:r>
            <a:r>
              <a:rPr lang="en-US" sz="2800" dirty="0" smtClean="0"/>
              <a:t>. </a:t>
            </a:r>
          </a:p>
          <a:p>
            <a:endParaRPr lang="en-US" sz="2800" dirty="0" smtClean="0"/>
          </a:p>
        </p:txBody>
      </p:sp>
      <p:pic>
        <p:nvPicPr>
          <p:cNvPr id="1026" name="Picture 2" descr="Afbeeldingsresultaat voor burg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015" y="1509649"/>
            <a:ext cx="5791200" cy="3486151"/>
          </a:xfrm>
          <a:prstGeom prst="rect">
            <a:avLst/>
          </a:prstGeom>
          <a:noFill/>
          <a:extLst>
            <a:ext uri="{909E8E84-426E-40DD-AFC4-6F175D3DCCD1}">
              <a14:hiddenFill xmlns:a14="http://schemas.microsoft.com/office/drawing/2010/main">
                <a:solidFill>
                  <a:srgbClr val="FFFFFF"/>
                </a:solidFill>
              </a14:hiddenFill>
            </a:ext>
          </a:extLst>
        </p:spPr>
      </p:pic>
      <p:sp>
        <p:nvSpPr>
          <p:cNvPr id="8" name="CustomShape 3"/>
          <p:cNvSpPr/>
          <p:nvPr/>
        </p:nvSpPr>
        <p:spPr>
          <a:xfrm flipH="1">
            <a:off x="-4" y="6037986"/>
            <a:ext cx="12192001" cy="820013"/>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BURGERSCHAP</a:t>
            </a:r>
            <a:endParaRPr sz="1050"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363429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Vertical Scroll 10"/>
          <p:cNvSpPr/>
          <p:nvPr/>
        </p:nvSpPr>
        <p:spPr>
          <a:xfrm>
            <a:off x="5945890" y="3279314"/>
            <a:ext cx="3771589" cy="2288163"/>
          </a:xfrm>
          <a:prstGeom prst="verticalScroll">
            <a:avLst/>
          </a:prstGeom>
          <a:gradFill flip="none" rotWithShape="1">
            <a:gsLst>
              <a:gs pos="0">
                <a:schemeClr val="accent4">
                  <a:lumMod val="20000"/>
                  <a:lumOff val="80000"/>
                </a:schemeClr>
              </a:gs>
              <a:gs pos="50000">
                <a:schemeClr val="accent4">
                  <a:lumMod val="20000"/>
                  <a:lumOff val="80000"/>
                  <a:shade val="67500"/>
                  <a:satMod val="115000"/>
                </a:schemeClr>
              </a:gs>
              <a:gs pos="100000">
                <a:schemeClr val="accent4">
                  <a:lumMod val="20000"/>
                  <a:lumOff val="8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Vertical Scroll 9"/>
          <p:cNvSpPr/>
          <p:nvPr/>
        </p:nvSpPr>
        <p:spPr>
          <a:xfrm>
            <a:off x="1750910" y="3256909"/>
            <a:ext cx="3871236" cy="2288163"/>
          </a:xfrm>
          <a:prstGeom prst="verticalScroll">
            <a:avLst/>
          </a:prstGeom>
          <a:gradFill flip="none" rotWithShape="1">
            <a:gsLst>
              <a:gs pos="0">
                <a:schemeClr val="accent4">
                  <a:lumMod val="20000"/>
                  <a:lumOff val="80000"/>
                </a:schemeClr>
              </a:gs>
              <a:gs pos="50000">
                <a:schemeClr val="accent4">
                  <a:lumMod val="20000"/>
                  <a:lumOff val="80000"/>
                  <a:shade val="67500"/>
                  <a:satMod val="115000"/>
                </a:schemeClr>
              </a:gs>
              <a:gs pos="100000">
                <a:schemeClr val="accent4">
                  <a:lumMod val="20000"/>
                  <a:lumOff val="8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extBox 4"/>
          <p:cNvSpPr txBox="1"/>
          <p:nvPr/>
        </p:nvSpPr>
        <p:spPr>
          <a:xfrm>
            <a:off x="2212173" y="3717494"/>
            <a:ext cx="2743200" cy="1815882"/>
          </a:xfrm>
          <a:prstGeom prst="rect">
            <a:avLst/>
          </a:prstGeom>
          <a:noFill/>
        </p:spPr>
        <p:txBody>
          <a:bodyPr wrap="square" rtlCol="0">
            <a:spAutoFit/>
          </a:bodyPr>
          <a:lstStyle/>
          <a:p>
            <a:r>
              <a:rPr lang="en-US" sz="2800" b="1" dirty="0" err="1" smtClean="0"/>
              <a:t>Rechten</a:t>
            </a:r>
            <a:r>
              <a:rPr lang="en-US" sz="2800" b="1" dirty="0" smtClean="0"/>
              <a:t>: </a:t>
            </a:r>
          </a:p>
          <a:p>
            <a:pPr marL="342900" indent="-342900">
              <a:buFont typeface="+mj-lt"/>
              <a:buAutoNum type="arabicPeriod"/>
            </a:pPr>
            <a:r>
              <a:rPr lang="en-US" sz="2800" dirty="0"/>
              <a:t> </a:t>
            </a:r>
            <a:endParaRPr lang="en-US" sz="2800" dirty="0" smtClean="0"/>
          </a:p>
          <a:p>
            <a:pPr marL="342900" indent="-342900">
              <a:buFont typeface="+mj-lt"/>
              <a:buAutoNum type="arabicPeriod"/>
            </a:pPr>
            <a:r>
              <a:rPr lang="en-US" sz="2800" dirty="0"/>
              <a:t> </a:t>
            </a:r>
            <a:endParaRPr lang="en-US" sz="2800" dirty="0" smtClean="0"/>
          </a:p>
          <a:p>
            <a:pPr marL="342900" indent="-342900">
              <a:buFont typeface="+mj-lt"/>
              <a:buAutoNum type="arabicPeriod"/>
            </a:pPr>
            <a:r>
              <a:rPr lang="en-US" sz="2800" dirty="0"/>
              <a:t> </a:t>
            </a:r>
            <a:endParaRPr lang="nl-NL" sz="2800" dirty="0"/>
          </a:p>
        </p:txBody>
      </p:sp>
      <p:sp>
        <p:nvSpPr>
          <p:cNvPr id="4" name="Title 3"/>
          <p:cNvSpPr>
            <a:spLocks noGrp="1"/>
          </p:cNvSpPr>
          <p:nvPr>
            <p:ph type="ctrTitle"/>
          </p:nvPr>
        </p:nvSpPr>
        <p:spPr>
          <a:xfrm>
            <a:off x="1523998" y="-1060442"/>
            <a:ext cx="9144000" cy="2387600"/>
          </a:xfrm>
        </p:spPr>
        <p:txBody>
          <a:bodyPr>
            <a:normAutofit/>
          </a:bodyPr>
          <a:lstStyle/>
          <a:p>
            <a:r>
              <a:rPr lang="en-US" sz="4800" b="1" dirty="0" smtClean="0"/>
              <a:t>KINDERRECHTEN</a:t>
            </a:r>
            <a:endParaRPr lang="nl-NL" sz="4800" b="1" dirty="0"/>
          </a:p>
        </p:txBody>
      </p:sp>
      <p:sp>
        <p:nvSpPr>
          <p:cNvPr id="2" name="Rectangle 1"/>
          <p:cNvSpPr/>
          <p:nvPr/>
        </p:nvSpPr>
        <p:spPr>
          <a:xfrm>
            <a:off x="1957452" y="1348498"/>
            <a:ext cx="8277092" cy="1384995"/>
          </a:xfrm>
          <a:prstGeom prst="rect">
            <a:avLst/>
          </a:prstGeom>
        </p:spPr>
        <p:txBody>
          <a:bodyPr wrap="square">
            <a:spAutoFit/>
          </a:bodyPr>
          <a:lstStyle/>
          <a:p>
            <a:r>
              <a:rPr lang="en-US" sz="2800" dirty="0" err="1" smtClean="0"/>
              <a:t>Als</a:t>
            </a:r>
            <a:r>
              <a:rPr lang="en-US" sz="2800" dirty="0" smtClean="0"/>
              <a:t> burger </a:t>
            </a:r>
            <a:r>
              <a:rPr lang="en-US" sz="2800" dirty="0" err="1" smtClean="0"/>
              <a:t>heb</a:t>
            </a:r>
            <a:r>
              <a:rPr lang="en-US" sz="2800" dirty="0" smtClean="0"/>
              <a:t> je </a:t>
            </a:r>
            <a:r>
              <a:rPr lang="en-US" sz="2800" dirty="0" err="1" smtClean="0"/>
              <a:t>rechten</a:t>
            </a:r>
            <a:r>
              <a:rPr lang="en-US" sz="2800" dirty="0" smtClean="0"/>
              <a:t> </a:t>
            </a:r>
            <a:r>
              <a:rPr lang="en-US" sz="2800" dirty="0" err="1" smtClean="0"/>
              <a:t>en</a:t>
            </a:r>
            <a:r>
              <a:rPr lang="en-US" sz="2800" dirty="0" smtClean="0"/>
              <a:t> </a:t>
            </a:r>
            <a:r>
              <a:rPr lang="en-US" sz="2800" dirty="0" err="1" smtClean="0"/>
              <a:t>plichten</a:t>
            </a:r>
            <a:r>
              <a:rPr lang="en-US" sz="2800" dirty="0" smtClean="0"/>
              <a:t>. </a:t>
            </a:r>
            <a:r>
              <a:rPr lang="en-US" sz="2800" dirty="0" err="1" smtClean="0"/>
              <a:t>Ook</a:t>
            </a:r>
            <a:r>
              <a:rPr lang="en-US" sz="2800" dirty="0" smtClean="0"/>
              <a:t> </a:t>
            </a:r>
            <a:r>
              <a:rPr lang="en-US" sz="2800" dirty="0" err="1" smtClean="0"/>
              <a:t>als</a:t>
            </a:r>
            <a:r>
              <a:rPr lang="en-US" sz="2800" dirty="0" smtClean="0"/>
              <a:t> kind. </a:t>
            </a:r>
          </a:p>
          <a:p>
            <a:r>
              <a:rPr lang="en-US" sz="2800" dirty="0" err="1" smtClean="0"/>
              <a:t>Bedenk</a:t>
            </a:r>
            <a:r>
              <a:rPr lang="en-US" sz="2800" dirty="0" smtClean="0"/>
              <a:t> </a:t>
            </a:r>
            <a:r>
              <a:rPr lang="en-US" sz="2800" dirty="0"/>
              <a:t>3 </a:t>
            </a:r>
            <a:r>
              <a:rPr lang="en-US" sz="2800" dirty="0" err="1"/>
              <a:t>voorbeelden</a:t>
            </a:r>
            <a:r>
              <a:rPr lang="en-US" sz="2800" dirty="0"/>
              <a:t> van </a:t>
            </a:r>
            <a:r>
              <a:rPr lang="en-US" sz="2800" dirty="0" err="1"/>
              <a:t>rechten</a:t>
            </a:r>
            <a:r>
              <a:rPr lang="en-US" sz="2800" dirty="0"/>
              <a:t> </a:t>
            </a:r>
            <a:r>
              <a:rPr lang="en-US" sz="2800" dirty="0" err="1"/>
              <a:t>en</a:t>
            </a:r>
            <a:r>
              <a:rPr lang="en-US" sz="2800" dirty="0"/>
              <a:t> </a:t>
            </a:r>
            <a:r>
              <a:rPr lang="en-US" sz="2800" dirty="0" err="1"/>
              <a:t>plichten</a:t>
            </a:r>
            <a:r>
              <a:rPr lang="en-US" sz="2800" dirty="0"/>
              <a:t> </a:t>
            </a:r>
            <a:r>
              <a:rPr lang="en-US" sz="2800" dirty="0" err="1"/>
              <a:t>voor</a:t>
            </a:r>
            <a:r>
              <a:rPr lang="en-US" sz="2800" dirty="0"/>
              <a:t> </a:t>
            </a:r>
            <a:r>
              <a:rPr lang="en-US" sz="2800" dirty="0" err="1"/>
              <a:t>kinderen</a:t>
            </a:r>
            <a:r>
              <a:rPr lang="en-US" sz="2800" dirty="0"/>
              <a:t>.</a:t>
            </a:r>
            <a:endParaRPr lang="nl-NL" sz="2800" dirty="0"/>
          </a:p>
        </p:txBody>
      </p:sp>
      <p:sp>
        <p:nvSpPr>
          <p:cNvPr id="6" name="TextBox 5"/>
          <p:cNvSpPr txBox="1"/>
          <p:nvPr/>
        </p:nvSpPr>
        <p:spPr>
          <a:xfrm>
            <a:off x="6610864" y="3654804"/>
            <a:ext cx="2743200" cy="1815882"/>
          </a:xfrm>
          <a:prstGeom prst="rect">
            <a:avLst/>
          </a:prstGeom>
          <a:noFill/>
        </p:spPr>
        <p:txBody>
          <a:bodyPr wrap="square" rtlCol="0">
            <a:spAutoFit/>
          </a:bodyPr>
          <a:lstStyle/>
          <a:p>
            <a:r>
              <a:rPr lang="en-US" sz="2800" b="1" dirty="0" err="1" smtClean="0"/>
              <a:t>Plichten</a:t>
            </a:r>
            <a:r>
              <a:rPr lang="en-US" sz="2800" b="1" dirty="0" smtClean="0"/>
              <a:t>: </a:t>
            </a:r>
          </a:p>
          <a:p>
            <a:pPr marL="342900" indent="-342900">
              <a:buFont typeface="+mj-lt"/>
              <a:buAutoNum type="arabicPeriod"/>
            </a:pPr>
            <a:r>
              <a:rPr lang="en-US" sz="2800" dirty="0"/>
              <a:t> </a:t>
            </a:r>
            <a:endParaRPr lang="en-US" sz="2800" dirty="0" smtClean="0"/>
          </a:p>
          <a:p>
            <a:pPr marL="342900" indent="-342900">
              <a:buFont typeface="+mj-lt"/>
              <a:buAutoNum type="arabicPeriod"/>
            </a:pPr>
            <a:r>
              <a:rPr lang="en-US" sz="2800" dirty="0"/>
              <a:t> </a:t>
            </a:r>
            <a:endParaRPr lang="en-US" sz="2800" dirty="0" smtClean="0"/>
          </a:p>
          <a:p>
            <a:pPr marL="342900" indent="-342900">
              <a:buFont typeface="+mj-lt"/>
              <a:buAutoNum type="arabicPeriod"/>
            </a:pPr>
            <a:r>
              <a:rPr lang="en-US" sz="2800" dirty="0"/>
              <a:t> </a:t>
            </a:r>
            <a:endParaRPr lang="nl-NL" sz="2800" dirty="0"/>
          </a:p>
        </p:txBody>
      </p:sp>
      <p:sp>
        <p:nvSpPr>
          <p:cNvPr id="7" name="Rectangle 6"/>
          <p:cNvSpPr/>
          <p:nvPr/>
        </p:nvSpPr>
        <p:spPr>
          <a:xfrm rot="21269603">
            <a:off x="161896" y="2749077"/>
            <a:ext cx="2023935" cy="1015663"/>
          </a:xfrm>
          <a:prstGeom prst="rect">
            <a:avLst/>
          </a:prstGeom>
        </p:spPr>
        <p:txBody>
          <a:bodyPr wrap="square">
            <a:spAutoFit/>
          </a:bodyPr>
          <a:lstStyle/>
          <a:p>
            <a:r>
              <a:rPr lang="en-US" sz="2000" dirty="0" err="1"/>
              <a:t>Rechten</a:t>
            </a:r>
            <a:r>
              <a:rPr lang="en-US" sz="2000" dirty="0"/>
              <a:t> </a:t>
            </a:r>
            <a:r>
              <a:rPr lang="en-US" sz="2000" dirty="0" err="1"/>
              <a:t>zijn</a:t>
            </a:r>
            <a:r>
              <a:rPr lang="en-US" sz="2000" dirty="0"/>
              <a:t> </a:t>
            </a:r>
            <a:r>
              <a:rPr lang="en-US" sz="2000" dirty="0" err="1"/>
              <a:t>dingen</a:t>
            </a:r>
            <a:r>
              <a:rPr lang="en-US" sz="2000" dirty="0"/>
              <a:t> die je mag. </a:t>
            </a:r>
            <a:endParaRPr lang="nl-NL" sz="2000" dirty="0"/>
          </a:p>
        </p:txBody>
      </p:sp>
      <p:sp>
        <p:nvSpPr>
          <p:cNvPr id="3" name="Rectangle 2"/>
          <p:cNvSpPr/>
          <p:nvPr/>
        </p:nvSpPr>
        <p:spPr>
          <a:xfrm rot="264407">
            <a:off x="9340955" y="2598763"/>
            <a:ext cx="2490740" cy="707886"/>
          </a:xfrm>
          <a:prstGeom prst="rect">
            <a:avLst/>
          </a:prstGeom>
        </p:spPr>
        <p:txBody>
          <a:bodyPr wrap="square">
            <a:spAutoFit/>
          </a:bodyPr>
          <a:lstStyle/>
          <a:p>
            <a:r>
              <a:rPr lang="en-US" sz="2000" dirty="0" err="1"/>
              <a:t>Plichten</a:t>
            </a:r>
            <a:r>
              <a:rPr lang="en-US" sz="2000" dirty="0"/>
              <a:t> </a:t>
            </a:r>
            <a:r>
              <a:rPr lang="en-US" sz="2000" dirty="0" err="1"/>
              <a:t>zijn</a:t>
            </a:r>
            <a:r>
              <a:rPr lang="en-US" sz="2000" dirty="0"/>
              <a:t> </a:t>
            </a:r>
            <a:r>
              <a:rPr lang="en-US" sz="2000" dirty="0" err="1"/>
              <a:t>dingen</a:t>
            </a:r>
            <a:r>
              <a:rPr lang="en-US" sz="2000" dirty="0"/>
              <a:t> die je </a:t>
            </a:r>
            <a:r>
              <a:rPr lang="en-US" sz="2000" dirty="0" err="1"/>
              <a:t>moet</a:t>
            </a:r>
            <a:r>
              <a:rPr lang="en-US" sz="2000" dirty="0"/>
              <a:t>.</a:t>
            </a:r>
            <a:endParaRPr lang="nl-NL" sz="2000" dirty="0"/>
          </a:p>
        </p:txBody>
      </p:sp>
      <p:cxnSp>
        <p:nvCxnSpPr>
          <p:cNvPr id="16" name="Curved Connector 15"/>
          <p:cNvCxnSpPr/>
          <p:nvPr/>
        </p:nvCxnSpPr>
        <p:spPr>
          <a:xfrm rot="10800000" flipV="1">
            <a:off x="10041224" y="3144372"/>
            <a:ext cx="1125416" cy="604537"/>
          </a:xfrm>
          <a:prstGeom prst="curvedConnector3">
            <a:avLst>
              <a:gd name="adj1" fmla="val -15625"/>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urved Connector 18"/>
          <p:cNvCxnSpPr/>
          <p:nvPr/>
        </p:nvCxnSpPr>
        <p:spPr>
          <a:xfrm>
            <a:off x="1338571" y="3446640"/>
            <a:ext cx="549859" cy="525774"/>
          </a:xfrm>
          <a:prstGeom prst="curvedConnector3">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7" name="CustomShape 3"/>
          <p:cNvSpPr/>
          <p:nvPr/>
        </p:nvSpPr>
        <p:spPr>
          <a:xfrm flipH="1">
            <a:off x="-4" y="6037986"/>
            <a:ext cx="12192001" cy="820013"/>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BURGERSCHAP</a:t>
            </a:r>
            <a:endParaRPr sz="1050" dirty="0"/>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424577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60120" y="2606467"/>
            <a:ext cx="5435876" cy="549339"/>
          </a:xfrm>
        </p:spPr>
        <p:txBody>
          <a:bodyPr>
            <a:noAutofit/>
          </a:bodyPr>
          <a:lstStyle/>
          <a:p>
            <a:r>
              <a:rPr lang="en-US" sz="2800" dirty="0" smtClean="0"/>
              <a:t>Is </a:t>
            </a:r>
            <a:r>
              <a:rPr lang="en-US" sz="2800" dirty="0" err="1" smtClean="0"/>
              <a:t>vrijheid</a:t>
            </a:r>
            <a:r>
              <a:rPr lang="en-US" sz="2800" dirty="0" smtClean="0"/>
              <a:t> van </a:t>
            </a:r>
            <a:r>
              <a:rPr lang="en-US" sz="2800" dirty="0" err="1" smtClean="0"/>
              <a:t>meningsuiting</a:t>
            </a:r>
            <a:r>
              <a:rPr lang="en-US" sz="2800" dirty="0" smtClean="0"/>
              <a:t> in Nederland </a:t>
            </a:r>
            <a:r>
              <a:rPr lang="en-US" sz="2800" dirty="0" err="1" smtClean="0"/>
              <a:t>een</a:t>
            </a:r>
            <a:r>
              <a:rPr lang="en-US" sz="2800" dirty="0" smtClean="0"/>
              <a:t> </a:t>
            </a:r>
            <a:r>
              <a:rPr lang="en-US" sz="2800" dirty="0" err="1" smtClean="0"/>
              <a:t>recht</a:t>
            </a:r>
            <a:r>
              <a:rPr lang="en-US" sz="2800" dirty="0" smtClean="0"/>
              <a:t> of </a:t>
            </a:r>
            <a:r>
              <a:rPr lang="en-US" sz="2800" dirty="0" err="1" smtClean="0"/>
              <a:t>een</a:t>
            </a:r>
            <a:r>
              <a:rPr lang="en-US" sz="2800" dirty="0" smtClean="0"/>
              <a:t> </a:t>
            </a:r>
            <a:r>
              <a:rPr lang="en-US" sz="2800" dirty="0" err="1" smtClean="0"/>
              <a:t>plicht</a:t>
            </a:r>
            <a:r>
              <a:rPr lang="en-US" sz="2800" dirty="0" smtClean="0"/>
              <a:t>?</a:t>
            </a:r>
            <a:endParaRPr lang="nl-NL" sz="2800" dirty="0"/>
          </a:p>
        </p:txBody>
      </p:sp>
      <p:sp>
        <p:nvSpPr>
          <p:cNvPr id="4" name="Title 3"/>
          <p:cNvSpPr>
            <a:spLocks noGrp="1"/>
          </p:cNvSpPr>
          <p:nvPr>
            <p:ph type="ctrTitle"/>
          </p:nvPr>
        </p:nvSpPr>
        <p:spPr>
          <a:xfrm>
            <a:off x="1312984" y="-923507"/>
            <a:ext cx="9144000" cy="2387600"/>
          </a:xfrm>
        </p:spPr>
        <p:txBody>
          <a:bodyPr>
            <a:normAutofit/>
          </a:bodyPr>
          <a:lstStyle/>
          <a:p>
            <a:r>
              <a:rPr lang="en-US" sz="4800" b="1" dirty="0" smtClean="0"/>
              <a:t>VRIJHEID VAN MENINGSUITING</a:t>
            </a:r>
            <a:endParaRPr lang="nl-NL" sz="4800" b="1" dirty="0"/>
          </a:p>
        </p:txBody>
      </p:sp>
      <p:sp>
        <p:nvSpPr>
          <p:cNvPr id="9" name="CustomShape 3"/>
          <p:cNvSpPr/>
          <p:nvPr/>
        </p:nvSpPr>
        <p:spPr>
          <a:xfrm flipH="1">
            <a:off x="-4" y="6037986"/>
            <a:ext cx="12192001" cy="820013"/>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BURGERSCHAP</a:t>
            </a:r>
            <a:endParaRPr sz="1050"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5474" y="1621474"/>
            <a:ext cx="4914278" cy="3274138"/>
          </a:xfrm>
          <a:prstGeom prst="rect">
            <a:avLst/>
          </a:prstGeom>
          <a:ln w="57150">
            <a:solidFill>
              <a:schemeClr val="bg1"/>
            </a:solidFill>
          </a:ln>
          <a:effectLst>
            <a:outerShdw blurRad="50800" dist="38100" dir="2700000" algn="tl" rotWithShape="0">
              <a:prstClr val="black">
                <a:alpha val="40000"/>
              </a:prstClr>
            </a:outerShdw>
          </a:effectLst>
        </p:spPr>
      </p:pic>
      <p:sp>
        <p:nvSpPr>
          <p:cNvPr id="12" name="TextBox 11"/>
          <p:cNvSpPr txBox="1"/>
          <p:nvPr/>
        </p:nvSpPr>
        <p:spPr>
          <a:xfrm rot="21225750">
            <a:off x="8764266" y="5013752"/>
            <a:ext cx="3010472" cy="830997"/>
          </a:xfrm>
          <a:prstGeom prst="rect">
            <a:avLst/>
          </a:prstGeom>
          <a:solidFill>
            <a:srgbClr val="92D050"/>
          </a:solidFill>
        </p:spPr>
        <p:txBody>
          <a:bodyPr wrap="square" rtlCol="0">
            <a:spAutoFit/>
          </a:bodyPr>
          <a:lstStyle/>
          <a:p>
            <a:r>
              <a:rPr lang="nl-NL" sz="2400" dirty="0" smtClean="0">
                <a:solidFill>
                  <a:schemeClr val="bg1"/>
                </a:solidFill>
                <a:effectLst>
                  <a:outerShdw blurRad="38100" dist="38100" dir="2700000" algn="tl">
                    <a:srgbClr val="000000">
                      <a:alpha val="43137"/>
                    </a:srgbClr>
                  </a:outerShdw>
                </a:effectLst>
              </a:rPr>
              <a:t>Tip: kijk op www.kinderrechten.nl</a:t>
            </a:r>
            <a:endParaRPr lang="nl-NL" sz="24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679378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3997" y="2044144"/>
            <a:ext cx="9144000" cy="2387600"/>
          </a:xfrm>
        </p:spPr>
        <p:txBody>
          <a:bodyPr>
            <a:noAutofit/>
          </a:bodyPr>
          <a:lstStyle/>
          <a:p>
            <a:r>
              <a:rPr lang="en-US" sz="5400" b="1" dirty="0" smtClean="0"/>
              <a:t>VRIJHEID VAN MENINGSUITING</a:t>
            </a:r>
            <a:r>
              <a:rPr lang="en-US" sz="4400" dirty="0" smtClean="0"/>
              <a:t/>
            </a:r>
            <a:br>
              <a:rPr lang="en-US" sz="4400" dirty="0" smtClean="0"/>
            </a:br>
            <a:r>
              <a:rPr lang="en-US" sz="4400" dirty="0"/>
              <a:t/>
            </a:r>
            <a:br>
              <a:rPr lang="en-US" sz="4400" dirty="0"/>
            </a:br>
            <a:r>
              <a:rPr lang="en-US" sz="4400" dirty="0" smtClean="0"/>
              <a:t/>
            </a:r>
            <a:br>
              <a:rPr lang="en-US" sz="4400" dirty="0" smtClean="0"/>
            </a:br>
            <a:r>
              <a:rPr lang="en-US" sz="4400" dirty="0" smtClean="0"/>
              <a:t/>
            </a:r>
            <a:br>
              <a:rPr lang="en-US" sz="4400" dirty="0" smtClean="0"/>
            </a:br>
            <a:r>
              <a:rPr lang="en-US" sz="4400" dirty="0"/>
              <a:t/>
            </a:r>
            <a:br>
              <a:rPr lang="en-US" sz="4400" dirty="0"/>
            </a:br>
            <a:endParaRPr lang="nl-NL" sz="4400" dirty="0"/>
          </a:p>
        </p:txBody>
      </p:sp>
      <p:sp>
        <p:nvSpPr>
          <p:cNvPr id="7" name="TextBox 6"/>
          <p:cNvSpPr txBox="1"/>
          <p:nvPr/>
        </p:nvSpPr>
        <p:spPr>
          <a:xfrm>
            <a:off x="4381490" y="2491928"/>
            <a:ext cx="7576047" cy="1815882"/>
          </a:xfrm>
          <a:prstGeom prst="rect">
            <a:avLst/>
          </a:prstGeom>
          <a:noFill/>
        </p:spPr>
        <p:txBody>
          <a:bodyPr wrap="square" rtlCol="0">
            <a:spAutoFit/>
          </a:bodyPr>
          <a:lstStyle/>
          <a:p>
            <a:r>
              <a:rPr lang="nl-NL" sz="2800" dirty="0" smtClean="0"/>
              <a:t>In Nederland is vrijheid van meningsuiting vastgelegd in de wet. Het is een ‘grondrecht’. </a:t>
            </a:r>
          </a:p>
          <a:p>
            <a:endParaRPr lang="nl-NL" sz="2800" dirty="0"/>
          </a:p>
          <a:p>
            <a:r>
              <a:rPr lang="nl-NL" sz="2800" dirty="0" smtClean="0"/>
              <a:t>Mag je in Nederland alles doen en zeggen?</a:t>
            </a:r>
            <a:endParaRPr lang="nl-NL" sz="2800" dirty="0"/>
          </a:p>
        </p:txBody>
      </p:sp>
      <p:pic>
        <p:nvPicPr>
          <p:cNvPr id="1026" name="Picture 2" descr="https://png.clipart.me/istock/previews/3923/39232458-megaphone-message-speech-bubbles-draw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004" y="2060628"/>
            <a:ext cx="3504947" cy="280395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CustomShape 3"/>
          <p:cNvSpPr/>
          <p:nvPr/>
        </p:nvSpPr>
        <p:spPr>
          <a:xfrm flipH="1">
            <a:off x="-3" y="6018847"/>
            <a:ext cx="12192001" cy="839152"/>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
        <p:nvSpPr>
          <p:cNvPr id="3" name="Rectangle 2"/>
          <p:cNvSpPr/>
          <p:nvPr/>
        </p:nvSpPr>
        <p:spPr>
          <a:xfrm>
            <a:off x="2396821" y="4602975"/>
            <a:ext cx="6096000" cy="523220"/>
          </a:xfrm>
          <a:prstGeom prst="rect">
            <a:avLst/>
          </a:prstGeom>
        </p:spPr>
        <p:txBody>
          <a:bodyPr>
            <a:spAutoFit/>
          </a:bodyPr>
          <a:lstStyle/>
          <a:p>
            <a:r>
              <a:rPr lang="en-US" sz="1400" dirty="0"/>
              <a:t>©Frank Ramspott</a:t>
            </a:r>
            <a:r>
              <a:rPr lang="en-US" sz="4400" dirty="0"/>
              <a:t/>
            </a:r>
            <a:br>
              <a:rPr lang="en-US" sz="4400" dirty="0"/>
            </a:br>
            <a:endParaRPr lang="nl-NL" sz="1400" dirty="0"/>
          </a:p>
        </p:txBody>
      </p:sp>
    </p:spTree>
    <p:extLst>
      <p:ext uri="{BB962C8B-B14F-4D97-AF65-F5344CB8AC3E}">
        <p14:creationId xmlns:p14="http://schemas.microsoft.com/office/powerpoint/2010/main" val="35413720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1252" y="2575379"/>
            <a:ext cx="9144000" cy="2387600"/>
          </a:xfrm>
        </p:spPr>
        <p:txBody>
          <a:bodyPr>
            <a:noAutofit/>
          </a:bodyPr>
          <a:lstStyle/>
          <a:p>
            <a:r>
              <a:rPr lang="en-US" sz="5400" b="1" dirty="0" smtClean="0"/>
              <a:t>VRIJHEID VAN MENINGSUITING</a:t>
            </a:r>
            <a:r>
              <a:rPr lang="en-US" sz="4400" dirty="0" smtClean="0"/>
              <a:t/>
            </a:r>
            <a:br>
              <a:rPr lang="en-US" sz="4400" dirty="0" smtClean="0"/>
            </a:br>
            <a:r>
              <a:rPr lang="en-US" sz="4400" dirty="0"/>
              <a:t/>
            </a:r>
            <a:br>
              <a:rPr lang="en-US" sz="4400" dirty="0"/>
            </a:br>
            <a:r>
              <a:rPr lang="en-US" sz="4400" dirty="0"/>
              <a:t/>
            </a:r>
            <a:br>
              <a:rPr lang="en-US" sz="4400" dirty="0"/>
            </a:br>
            <a:r>
              <a:rPr lang="en-US" sz="4400" dirty="0" smtClean="0"/>
              <a:t/>
            </a:r>
            <a:br>
              <a:rPr lang="en-US" sz="4400" dirty="0" smtClean="0"/>
            </a:br>
            <a:r>
              <a:rPr lang="en-US" sz="4400" dirty="0" smtClean="0"/>
              <a:t/>
            </a:r>
            <a:br>
              <a:rPr lang="en-US" sz="4400" dirty="0" smtClean="0"/>
            </a:br>
            <a:r>
              <a:rPr lang="en-US" sz="4400" dirty="0"/>
              <a:t/>
            </a:r>
            <a:br>
              <a:rPr lang="en-US" sz="4400" dirty="0"/>
            </a:br>
            <a:endParaRPr lang="nl-NL" sz="4400" dirty="0"/>
          </a:p>
        </p:txBody>
      </p:sp>
      <p:sp>
        <p:nvSpPr>
          <p:cNvPr id="3" name="TextBox 2"/>
          <p:cNvSpPr txBox="1"/>
          <p:nvPr/>
        </p:nvSpPr>
        <p:spPr>
          <a:xfrm>
            <a:off x="1071252" y="2685402"/>
            <a:ext cx="10049491" cy="3508653"/>
          </a:xfrm>
          <a:prstGeom prst="rect">
            <a:avLst/>
          </a:prstGeom>
          <a:noFill/>
        </p:spPr>
        <p:txBody>
          <a:bodyPr wrap="square" rtlCol="0">
            <a:spAutoFit/>
          </a:bodyPr>
          <a:lstStyle/>
          <a:p>
            <a:pPr marL="285750" indent="-285750">
              <a:buFont typeface="Wingdings" panose="05000000000000000000" pitchFamily="2" charset="2"/>
              <a:buChar char="q"/>
            </a:pPr>
            <a:r>
              <a:rPr lang="nl-NL" sz="2800" dirty="0" smtClean="0"/>
              <a:t> Je eigen mening geven</a:t>
            </a:r>
          </a:p>
          <a:p>
            <a:pPr marL="285750" indent="-285750">
              <a:buFont typeface="Wingdings" panose="05000000000000000000" pitchFamily="2" charset="2"/>
              <a:buChar char="q"/>
            </a:pPr>
            <a:r>
              <a:rPr lang="nl-NL" sz="2800" dirty="0" smtClean="0"/>
              <a:t> Openbaar mensen beledigen over hun geloof</a:t>
            </a:r>
          </a:p>
          <a:p>
            <a:pPr marL="285750" indent="-285750">
              <a:buFont typeface="Wingdings" panose="05000000000000000000" pitchFamily="2" charset="2"/>
              <a:buChar char="q"/>
            </a:pPr>
            <a:r>
              <a:rPr lang="nl-NL" sz="2800" dirty="0" smtClean="0"/>
              <a:t> Aanzetten tot discriminatie</a:t>
            </a:r>
          </a:p>
          <a:p>
            <a:pPr marL="285750" indent="-285750">
              <a:buFont typeface="Wingdings" panose="05000000000000000000" pitchFamily="2" charset="2"/>
              <a:buChar char="q"/>
            </a:pPr>
            <a:r>
              <a:rPr lang="nl-NL" sz="2800" dirty="0" smtClean="0"/>
              <a:t> Demonstreren op straat</a:t>
            </a:r>
          </a:p>
          <a:p>
            <a:pPr marL="285750" indent="-285750">
              <a:buFont typeface="Wingdings" panose="05000000000000000000" pitchFamily="2" charset="2"/>
              <a:buChar char="q"/>
            </a:pPr>
            <a:r>
              <a:rPr lang="nl-NL" sz="2800" dirty="0" smtClean="0"/>
              <a:t> Je mening geven in de media (</a:t>
            </a:r>
            <a:r>
              <a:rPr lang="nl-NL" sz="2800" dirty="0" err="1" smtClean="0"/>
              <a:t>social</a:t>
            </a:r>
            <a:r>
              <a:rPr lang="nl-NL" sz="2800" dirty="0" smtClean="0"/>
              <a:t> media en kranten) </a:t>
            </a:r>
          </a:p>
          <a:p>
            <a:pPr marL="285750" indent="-285750">
              <a:buFont typeface="Wingdings" panose="05000000000000000000" pitchFamily="2" charset="2"/>
              <a:buChar char="q"/>
            </a:pPr>
            <a:r>
              <a:rPr lang="nl-NL" sz="2800" dirty="0" smtClean="0"/>
              <a:t> Handtekeningen verzamelen</a:t>
            </a:r>
          </a:p>
          <a:p>
            <a:pPr marL="285750" indent="-285750">
              <a:buFont typeface="Wingdings" panose="05000000000000000000" pitchFamily="2" charset="2"/>
              <a:buChar char="q"/>
            </a:pPr>
            <a:endParaRPr lang="nl-NL" dirty="0" smtClean="0"/>
          </a:p>
          <a:p>
            <a:pPr marL="285750" indent="-285750">
              <a:buFont typeface="Wingdings" panose="05000000000000000000" pitchFamily="2" charset="2"/>
              <a:buChar char="q"/>
            </a:pPr>
            <a:endParaRPr lang="nl-NL" dirty="0" smtClean="0"/>
          </a:p>
          <a:p>
            <a:pPr marL="285750" indent="-285750">
              <a:buFont typeface="Wingdings" panose="05000000000000000000" pitchFamily="2" charset="2"/>
              <a:buChar char="q"/>
            </a:pPr>
            <a:endParaRPr lang="nl-NL" dirty="0"/>
          </a:p>
        </p:txBody>
      </p:sp>
      <p:sp>
        <p:nvSpPr>
          <p:cNvPr id="6" name="TextBox 5"/>
          <p:cNvSpPr txBox="1"/>
          <p:nvPr/>
        </p:nvSpPr>
        <p:spPr>
          <a:xfrm>
            <a:off x="1071252" y="2052159"/>
            <a:ext cx="7315200" cy="523220"/>
          </a:xfrm>
          <a:prstGeom prst="rect">
            <a:avLst/>
          </a:prstGeom>
          <a:noFill/>
        </p:spPr>
        <p:txBody>
          <a:bodyPr wrap="square" rtlCol="0">
            <a:spAutoFit/>
          </a:bodyPr>
          <a:lstStyle/>
          <a:p>
            <a:r>
              <a:rPr lang="nl-NL" sz="2800" dirty="0" smtClean="0"/>
              <a:t>Wat mag in Nederland wel en wat niet?</a:t>
            </a:r>
            <a:endParaRPr lang="nl-NL" sz="2800" dirty="0"/>
          </a:p>
        </p:txBody>
      </p:sp>
      <p:sp>
        <p:nvSpPr>
          <p:cNvPr id="7" name="CustomShape 3"/>
          <p:cNvSpPr/>
          <p:nvPr/>
        </p:nvSpPr>
        <p:spPr>
          <a:xfrm flipH="1">
            <a:off x="-3" y="6018847"/>
            <a:ext cx="12192001" cy="839152"/>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40790550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6423" y="2518565"/>
            <a:ext cx="9144000" cy="2387600"/>
          </a:xfrm>
        </p:spPr>
        <p:txBody>
          <a:bodyPr>
            <a:noAutofit/>
          </a:bodyPr>
          <a:lstStyle/>
          <a:p>
            <a:r>
              <a:rPr lang="en-US" sz="5400" b="1" dirty="0" smtClean="0"/>
              <a:t>VRIJHEID VAN MENINGSUITING</a:t>
            </a:r>
            <a:r>
              <a:rPr lang="en-US" sz="4400" dirty="0" smtClean="0"/>
              <a:t/>
            </a:r>
            <a:br>
              <a:rPr lang="en-US" sz="4400" dirty="0" smtClean="0"/>
            </a:br>
            <a:r>
              <a:rPr lang="en-US" sz="4400" dirty="0"/>
              <a:t/>
            </a:r>
            <a:br>
              <a:rPr lang="en-US" sz="4400" dirty="0"/>
            </a:br>
            <a:r>
              <a:rPr lang="en-US" sz="4400" dirty="0"/>
              <a:t/>
            </a:r>
            <a:br>
              <a:rPr lang="en-US" sz="4400" dirty="0"/>
            </a:br>
            <a:r>
              <a:rPr lang="en-US" sz="4400" dirty="0" smtClean="0"/>
              <a:t/>
            </a:r>
            <a:br>
              <a:rPr lang="en-US" sz="4400" dirty="0" smtClean="0"/>
            </a:br>
            <a:r>
              <a:rPr lang="en-US" sz="4400" dirty="0" smtClean="0"/>
              <a:t/>
            </a:r>
            <a:br>
              <a:rPr lang="en-US" sz="4400" dirty="0" smtClean="0"/>
            </a:br>
            <a:r>
              <a:rPr lang="en-US" sz="4400" dirty="0"/>
              <a:t/>
            </a:r>
            <a:br>
              <a:rPr lang="en-US" sz="4400" dirty="0"/>
            </a:br>
            <a:endParaRPr lang="nl-NL" sz="4400" dirty="0"/>
          </a:p>
        </p:txBody>
      </p:sp>
      <p:sp>
        <p:nvSpPr>
          <p:cNvPr id="3" name="TextBox 2"/>
          <p:cNvSpPr txBox="1"/>
          <p:nvPr/>
        </p:nvSpPr>
        <p:spPr>
          <a:xfrm>
            <a:off x="1116740" y="2727366"/>
            <a:ext cx="10049491" cy="3231654"/>
          </a:xfrm>
          <a:prstGeom prst="rect">
            <a:avLst/>
          </a:prstGeom>
          <a:noFill/>
        </p:spPr>
        <p:txBody>
          <a:bodyPr wrap="square" rtlCol="0">
            <a:spAutoFit/>
          </a:bodyPr>
          <a:lstStyle/>
          <a:p>
            <a:r>
              <a:rPr lang="nl-NL" sz="2800" b="1" dirty="0">
                <a:solidFill>
                  <a:srgbClr val="00B050"/>
                </a:solidFill>
              </a:rPr>
              <a:t>V</a:t>
            </a:r>
            <a:r>
              <a:rPr lang="nl-NL" sz="2800" dirty="0" smtClean="0"/>
              <a:t> Je eigen mening geven</a:t>
            </a:r>
          </a:p>
          <a:p>
            <a:r>
              <a:rPr lang="nl-NL" sz="2800" b="1" dirty="0" smtClean="0">
                <a:solidFill>
                  <a:srgbClr val="FF0000"/>
                </a:solidFill>
              </a:rPr>
              <a:t>X</a:t>
            </a:r>
            <a:r>
              <a:rPr lang="nl-NL" sz="2800" dirty="0" smtClean="0"/>
              <a:t> Openbaar mensen beledigen over hun geloof</a:t>
            </a:r>
          </a:p>
          <a:p>
            <a:r>
              <a:rPr lang="nl-NL" sz="2800" b="1" dirty="0" smtClean="0">
                <a:solidFill>
                  <a:srgbClr val="FF0000"/>
                </a:solidFill>
              </a:rPr>
              <a:t>X</a:t>
            </a:r>
            <a:r>
              <a:rPr lang="nl-NL" sz="2800" dirty="0" smtClean="0"/>
              <a:t> Aanzetten tot discriminatie</a:t>
            </a:r>
          </a:p>
          <a:p>
            <a:r>
              <a:rPr lang="nl-NL" sz="2800" b="1" dirty="0">
                <a:solidFill>
                  <a:srgbClr val="00B050"/>
                </a:solidFill>
              </a:rPr>
              <a:t>V</a:t>
            </a:r>
            <a:r>
              <a:rPr lang="nl-NL" sz="2800" dirty="0" smtClean="0"/>
              <a:t> Demonstreren op straat</a:t>
            </a:r>
          </a:p>
          <a:p>
            <a:r>
              <a:rPr lang="nl-NL" sz="2800" b="1" dirty="0">
                <a:solidFill>
                  <a:srgbClr val="00B050"/>
                </a:solidFill>
              </a:rPr>
              <a:t>V</a:t>
            </a:r>
            <a:r>
              <a:rPr lang="nl-NL" sz="2800" dirty="0" smtClean="0"/>
              <a:t> Je mening geven in de media (</a:t>
            </a:r>
            <a:r>
              <a:rPr lang="nl-NL" sz="2800" dirty="0" err="1" smtClean="0"/>
              <a:t>social</a:t>
            </a:r>
            <a:r>
              <a:rPr lang="nl-NL" sz="2800" dirty="0" smtClean="0"/>
              <a:t> media en kranten) </a:t>
            </a:r>
          </a:p>
          <a:p>
            <a:r>
              <a:rPr lang="nl-NL" sz="2800" b="1" dirty="0" smtClean="0">
                <a:solidFill>
                  <a:srgbClr val="00B050"/>
                </a:solidFill>
              </a:rPr>
              <a:t>V</a:t>
            </a:r>
            <a:r>
              <a:rPr lang="nl-NL" sz="2800" dirty="0" smtClean="0"/>
              <a:t> Handtekeningen verzamelen</a:t>
            </a:r>
          </a:p>
          <a:p>
            <a:pPr marL="285750" indent="-285750">
              <a:buFont typeface="Wingdings" panose="05000000000000000000" pitchFamily="2" charset="2"/>
              <a:buChar char="q"/>
            </a:pPr>
            <a:endParaRPr lang="nl-NL" dirty="0" smtClean="0"/>
          </a:p>
          <a:p>
            <a:pPr marL="285750" indent="-285750">
              <a:buFont typeface="Wingdings" panose="05000000000000000000" pitchFamily="2" charset="2"/>
              <a:buChar char="q"/>
            </a:pPr>
            <a:endParaRPr lang="nl-NL" dirty="0"/>
          </a:p>
        </p:txBody>
      </p:sp>
      <p:sp>
        <p:nvSpPr>
          <p:cNvPr id="6" name="Rectangle 5"/>
          <p:cNvSpPr/>
          <p:nvPr/>
        </p:nvSpPr>
        <p:spPr>
          <a:xfrm>
            <a:off x="1106423" y="2105325"/>
            <a:ext cx="5938485" cy="523220"/>
          </a:xfrm>
          <a:prstGeom prst="rect">
            <a:avLst/>
          </a:prstGeom>
        </p:spPr>
        <p:txBody>
          <a:bodyPr wrap="none">
            <a:spAutoFit/>
          </a:bodyPr>
          <a:lstStyle/>
          <a:p>
            <a:r>
              <a:rPr lang="nl-NL" sz="2800" dirty="0"/>
              <a:t>Wat mag in Nederland wel en wat niet?</a:t>
            </a:r>
          </a:p>
        </p:txBody>
      </p:sp>
      <p:sp>
        <p:nvSpPr>
          <p:cNvPr id="7" name="CustomShape 3"/>
          <p:cNvSpPr/>
          <p:nvPr/>
        </p:nvSpPr>
        <p:spPr>
          <a:xfrm flipH="1">
            <a:off x="-3" y="6018847"/>
            <a:ext cx="12192001" cy="839152"/>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nSpc>
                <a:spcPct val="100000"/>
              </a:lnSpc>
            </a:pPr>
            <a:r>
              <a:rPr lang="en-US" sz="3200" b="1" dirty="0" smtClean="0">
                <a:solidFill>
                  <a:srgbClr val="FFFFFF"/>
                </a:solidFill>
                <a:latin typeface="HelveticaNeue bold"/>
              </a:rPr>
              <a:t>BURGERLIJKE ONGEHOORZAAMHEID</a:t>
            </a:r>
            <a:endParaRPr sz="3200"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0275" y="6330460"/>
            <a:ext cx="2963797" cy="474784"/>
          </a:xfrm>
          <a:prstGeom prst="rect">
            <a:avLst/>
          </a:prstGeom>
        </p:spPr>
      </p:pic>
    </p:spTree>
    <p:extLst>
      <p:ext uri="{BB962C8B-B14F-4D97-AF65-F5344CB8AC3E}">
        <p14:creationId xmlns:p14="http://schemas.microsoft.com/office/powerpoint/2010/main" val="4078953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9288</TotalTime>
  <Words>2104</Words>
  <Application>Microsoft Office PowerPoint</Application>
  <PresentationFormat>Breedbeeld</PresentationFormat>
  <Paragraphs>289</Paragraphs>
  <Slides>32</Slides>
  <Notes>32</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32</vt:i4>
      </vt:variant>
    </vt:vector>
  </HeadingPairs>
  <TitlesOfParts>
    <vt:vector size="38" baseType="lpstr">
      <vt:lpstr>Arial</vt:lpstr>
      <vt:lpstr>Calibri</vt:lpstr>
      <vt:lpstr>Calibri Light</vt:lpstr>
      <vt:lpstr>HelveticaNeue bold</vt:lpstr>
      <vt:lpstr>Wingdings</vt:lpstr>
      <vt:lpstr>Office Theme</vt:lpstr>
      <vt:lpstr>BURGERSCHAP</vt:lpstr>
      <vt:lpstr>PowerPoint-presentatie</vt:lpstr>
      <vt:lpstr>PowerPoint-presentatie</vt:lpstr>
      <vt:lpstr>WAT IS BURGERSCHAP?</vt:lpstr>
      <vt:lpstr>KINDERRECHTEN</vt:lpstr>
      <vt:lpstr>VRIJHEID VAN MENINGSUITING</vt:lpstr>
      <vt:lpstr>VRIJHEID VAN MENINGSUITING     </vt:lpstr>
      <vt:lpstr>VRIJHEID VAN MENINGSUITING      </vt:lpstr>
      <vt:lpstr>VRIJHEID VAN MENINGSUITING      </vt:lpstr>
      <vt:lpstr>ACTIEF BURGERSCHAP</vt:lpstr>
      <vt:lpstr>JOUW MENING</vt:lpstr>
      <vt:lpstr>PowerPoint-presentatie</vt:lpstr>
      <vt:lpstr>PowerPoint-presentatie</vt:lpstr>
      <vt:lpstr>DUURZAAMHEID</vt:lpstr>
      <vt:lpstr>DUURZAAMHEID</vt:lpstr>
      <vt:lpstr>BURGERSCHAP EN DUURZAAMHEID</vt:lpstr>
      <vt:lpstr>IK</vt:lpstr>
      <vt:lpstr>IK</vt:lpstr>
      <vt:lpstr>PowerPoint-presentatie</vt:lpstr>
      <vt:lpstr>PowerPoint-presentatie</vt:lpstr>
      <vt:lpstr>PowerPoint-presentatie</vt:lpstr>
      <vt:lpstr>Kijk de aflevering van Greenpeace en Checkpoint </vt:lpstr>
      <vt:lpstr>PowerPoint-presentatie</vt:lpstr>
      <vt:lpstr>Greenpeace wil een duurzame wereld met schone energie van zon en wind.   Om dit te bereiken gebruikt Greenpeace 3 dingen. Zet ze in de juiste volgorde. </vt:lpstr>
      <vt:lpstr>PowerPoint-presentatie</vt:lpstr>
      <vt:lpstr>          </vt:lpstr>
      <vt:lpstr>Ondanks dat je de wet overtreedt, kan een rechter jouw actie toch goed vinden. Je moet je dan wel aan bepaalde regels houden.   Bedenk 3 regels voor een  Greenpeace-onderzoek of actie.   </vt:lpstr>
      <vt:lpstr>PowerPoint-presentatie</vt:lpstr>
      <vt:lpstr>PowerPoint-presentatie</vt:lpstr>
      <vt:lpstr>PowerPoint-presentatie</vt:lpstr>
      <vt:lpstr>PowerPoint-presentatie</vt:lpstr>
      <vt:lpstr>BEDANKT!</vt:lpstr>
    </vt:vector>
  </TitlesOfParts>
  <Company>Greenpeace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dc:title>
  <dc:creator>Elize van Berkel</dc:creator>
  <cp:lastModifiedBy>Anne van de Ven</cp:lastModifiedBy>
  <cp:revision>87</cp:revision>
  <dcterms:created xsi:type="dcterms:W3CDTF">2018-01-18T08:43:04Z</dcterms:created>
  <dcterms:modified xsi:type="dcterms:W3CDTF">2021-11-08T13:08:36Z</dcterms:modified>
</cp:coreProperties>
</file>