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Proxima Nova"/>
      <p:regular r:id="rId49"/>
      <p:bold r:id="rId50"/>
      <p:italic r:id="rId51"/>
      <p:boldItalic r:id="rId52"/>
    </p:embeddedFont>
    <p:embeddedFont>
      <p:font typeface="Roboto"/>
      <p:regular r:id="rId53"/>
      <p:bold r:id="rId54"/>
      <p:italic r:id="rId55"/>
      <p:boldItalic r:id="rId56"/>
    </p:embeddedFont>
    <p:embeddedFont>
      <p:font typeface="Alfa Slab One"/>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984">
          <p15:clr>
            <a:srgbClr val="9AA0A6"/>
          </p15:clr>
        </p15:guide>
      </p15:sldGuideLst>
    </p:ext>
    <p:ext uri="http://customooxmlschemas.google.com/">
      <go:slidesCustomData xmlns:go="http://customooxmlschemas.google.com/" r:id="rId58" roundtripDataSignature="AMtx7mhMI3uh+aPtcQMR+MavZqtrt4gU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98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Roboto-regular.fntdata"/><Relationship Id="rId52" Type="http://schemas.openxmlformats.org/officeDocument/2006/relationships/font" Target="fonts/ProximaNova-boldItalic.fntdata"/><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57" Type="http://schemas.openxmlformats.org/officeDocument/2006/relationships/font" Target="fonts/AlfaSlabOne-regular.fntdata"/><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58"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D5itV7bWwM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uT554RCx1Nw" TargetMode="External"/><Relationship Id="rId3" Type="http://schemas.openxmlformats.org/officeDocument/2006/relationships/hyperlink" Target="https://maps.greenpeace.org/fire_dashboard/"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wpNJpCmE_A0"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QlXfFc-WAA&amp;t=3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QlXfFc-WAA&amp;t=3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8Bva_UNlAk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Voorbereiding:</a:t>
            </a:r>
            <a:endParaRPr/>
          </a:p>
          <a:p>
            <a:pPr indent="0" lvl="0" marL="0" rtl="0" algn="l">
              <a:lnSpc>
                <a:spcPct val="100000"/>
              </a:lnSpc>
              <a:spcBef>
                <a:spcPts val="0"/>
              </a:spcBef>
              <a:spcAft>
                <a:spcPts val="0"/>
              </a:spcAft>
              <a:buSzPts val="1100"/>
              <a:buNone/>
            </a:pPr>
            <a:r>
              <a:rPr lang="en-GB"/>
              <a:t>Controleer of de video’s in deze presentatie werken. Zo niet, zet dan vooraf de video’s klaar in je browser via de YouTube-links die in de beschrijving onder de dia staan.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Voordeel van een EU-bossenwet of NL wet: ook als landen als Brazilië en Indonesië hun eigen bossen niet goed beschermen, zorgen we ervoor dat mensen in Nederland en Europa deze producten in ieder geval niet kopen, waardoor de vraag ook niet verder toeneemt. </a:t>
            </a:r>
            <a:endParaRPr>
              <a:solidFill>
                <a:schemeClr val="dk1"/>
              </a:solidFill>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4285F4"/>
              </a:buClr>
              <a:buSzPts val="1100"/>
              <a:buFont typeface="Arial"/>
              <a:buNone/>
            </a:pPr>
            <a:r>
              <a:rPr lang="en-GB">
                <a:solidFill>
                  <a:schemeClr val="dk1"/>
                </a:solidFill>
              </a:rPr>
              <a:t>Verken samen de gevolgen van bosbranden. Wat zijn volgens de leerlingen de belangrijkste gevolgen?</a:t>
            </a:r>
            <a:endParaRPr>
              <a:solidFill>
                <a:schemeClr val="dk1"/>
              </a:solidFill>
            </a:endParaRPr>
          </a:p>
          <a:p>
            <a:pPr indent="0" lvl="0" marL="0" rtl="0" algn="l">
              <a:lnSpc>
                <a:spcPct val="115000"/>
              </a:lnSpc>
              <a:spcBef>
                <a:spcPts val="0"/>
              </a:spcBef>
              <a:spcAft>
                <a:spcPts val="0"/>
              </a:spcAft>
              <a:buClr>
                <a:srgbClr val="4285F4"/>
              </a:buClr>
              <a:buSzPts val="1100"/>
              <a:buFont typeface="Arial"/>
              <a:buNone/>
            </a:pPr>
            <a:r>
              <a:rPr lang="en-GB">
                <a:solidFill>
                  <a:schemeClr val="dk1"/>
                </a:solidFill>
              </a:rPr>
              <a:t>Zet de antwoorden eventueel op het bord.</a:t>
            </a:r>
            <a:endParaRPr>
              <a:solidFill>
                <a:schemeClr val="dk1"/>
              </a:solidFill>
            </a:endParaRPr>
          </a:p>
          <a:p>
            <a:pPr indent="0" lvl="0" marL="0" rtl="0" algn="l">
              <a:lnSpc>
                <a:spcPct val="115000"/>
              </a:lnSpc>
              <a:spcBef>
                <a:spcPts val="0"/>
              </a:spcBef>
              <a:spcAft>
                <a:spcPts val="0"/>
              </a:spcAft>
              <a:buClr>
                <a:srgbClr val="4285F4"/>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Bekijk samen het filmpje. Welke gevolgen worden in het filmpje genoemd?</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Video over de gevolgen van bosbranden.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Lukt het niet om de video in de slide af te spelen? Open de video dan op YouTube: </a:t>
            </a:r>
            <a:r>
              <a:rPr lang="en-GB" u="sng">
                <a:solidFill>
                  <a:schemeClr val="hlink"/>
                </a:solidFill>
                <a:hlinkClick r:id="rId2"/>
              </a:rPr>
              <a:t>https://youtu.be/D5itV7bWwMs</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Na het kijken van de video kun je eventueel ter verdieping met de leerlingen deze vicieuze cirkel doornemen.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Hiervoor moet je eerst “dia’s overslaan” uitzetten voor dia 17 en 18 (klik in het menu op ‘dia’ en vervolgens ‘dia overslaan’ zodat het vinkje voor ‘dia overslaan’ weg is)</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Bespreek de vicieuze cirkel stap voor stap met de leerlingen. Kunnen ze het verband tussen de 4 stappen uitleggen? Op de volgende slide staan de verbanden tussen de stappen uitgelegd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Bespreek deze vicieuze cirkel stap voor stap met de leerlingen. </a:t>
            </a:r>
            <a:r>
              <a:rPr lang="en-GB"/>
              <a:t>Leg eventueel eerst uit wat een vicieuze cirkel is: Het beschrijft een verband tussen oorzaken en gevolgen, waarbij het gevolg van een bepaald verschijnsel dit verschijnsel in stand houdt. </a:t>
            </a:r>
            <a:endParaRPr/>
          </a:p>
          <a:p>
            <a:pPr indent="0" lvl="0" marL="0" rtl="0" algn="l">
              <a:lnSpc>
                <a:spcPct val="115000"/>
              </a:lnSpc>
              <a:spcBef>
                <a:spcPts val="0"/>
              </a:spcBef>
              <a:spcAft>
                <a:spcPts val="0"/>
              </a:spcAft>
              <a:buSzPts val="1100"/>
              <a:buNone/>
            </a:pPr>
            <a:r>
              <a:rPr lang="en-GB"/>
              <a:t>In deze afbeelding zie je hoe bosbranden dubbel slecht voor ons klimaat zijn. Het verschijnsel bosbranden veroorzaakt meer CO2. Meer CO2 veroorzaakt opwarming van de aarde en dat veroorzaakt weer droogte. Die droogte veroorzaakt weer meer bosbranden. Zo versterken de bosbranden en de opwarming van de aarde (klimaatverandering) elkaar. Een gevaarlijke cirkel dus!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Lukt het niet om de video in de slide af te spelen? Open de video dan op YouTube: </a:t>
            </a:r>
            <a:r>
              <a:rPr lang="en-GB" u="sng">
                <a:solidFill>
                  <a:schemeClr val="hlink"/>
                </a:solidFill>
                <a:hlinkClick r:id="rId2"/>
              </a:rPr>
              <a:t>https://youtu.be/uT554RCx1Nw</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Een introductievideo over de wereldwijde bosbranden.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Vraag de leerlingen of ze in de afgelopen weken iets in het nieuws hebben gehoord over de bosbranden. Hebben ze zelf ooit een bosbrand van dichtbij meegemaakt?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Optioneel: Kunnen de leerlingen op een landkaart aanwijzen waar de branden voorkomen? </a:t>
            </a:r>
            <a:endParaRPr/>
          </a:p>
          <a:p>
            <a:pPr indent="0" lvl="0" marL="0" rtl="0" algn="l">
              <a:lnSpc>
                <a:spcPct val="115000"/>
              </a:lnSpc>
              <a:spcBef>
                <a:spcPts val="0"/>
              </a:spcBef>
              <a:spcAft>
                <a:spcPts val="0"/>
              </a:spcAft>
              <a:buClr>
                <a:schemeClr val="dk1"/>
              </a:buClr>
              <a:buSzPts val="1100"/>
              <a:buFont typeface="Arial"/>
              <a:buNone/>
            </a:pPr>
            <a:r>
              <a:rPr b="0" i="0" lang="en-GB" sz="1100" u="none" cap="none" strike="noStrike">
                <a:solidFill>
                  <a:srgbClr val="000000"/>
                </a:solidFill>
                <a:latin typeface="Arial"/>
                <a:ea typeface="Arial"/>
                <a:cs typeface="Arial"/>
                <a:sym typeface="Arial"/>
              </a:rPr>
              <a:t>Optioneel: Na het kijken van de video kun je eventueel met de leerlingen op deze kaart verkennen waar op dit moment bosbranden voorkomen. </a:t>
            </a:r>
            <a:r>
              <a:rPr b="0" i="0" lang="en-GB" sz="1100" u="sng" cap="none" strike="noStrike">
                <a:solidFill>
                  <a:srgbClr val="000000"/>
                </a:solidFill>
                <a:latin typeface="Arial"/>
                <a:ea typeface="Arial"/>
                <a:cs typeface="Arial"/>
                <a:sym typeface="Arial"/>
                <a:hlinkClick r:id="rId3">
                  <a:extLst>
                    <a:ext uri="{A12FA001-AC4F-418D-AE19-62706E023703}">
                      <ahyp:hlinkClr val="tx"/>
                    </a:ext>
                  </a:extLst>
                </a:hlinkClick>
              </a:rPr>
              <a:t>https://maps.greenpeace.org/fire_dashboard/</a:t>
            </a:r>
            <a:r>
              <a:rPr b="0" i="0" lang="en-GB" sz="1100" u="none" cap="none" strike="noStrike">
                <a:solidFill>
                  <a:srgbClr val="000000"/>
                </a:solidFill>
                <a:latin typeface="Arial"/>
                <a:ea typeface="Arial"/>
                <a:cs typeface="Arial"/>
                <a:sym typeface="Arial"/>
              </a:rPr>
              <a:t> </a:t>
            </a:r>
            <a:endParaRPr/>
          </a:p>
          <a:p>
            <a:pPr indent="0" lvl="0" marL="0" rtl="0" algn="l">
              <a:lnSpc>
                <a:spcPct val="115000"/>
              </a:lnSpc>
              <a:spcBef>
                <a:spcPts val="0"/>
              </a:spcBef>
              <a:spcAft>
                <a:spcPts val="0"/>
              </a:spcAft>
              <a:buClr>
                <a:schemeClr val="dk1"/>
              </a:buClr>
              <a:buSzPts val="1100"/>
              <a:buFont typeface="Arial"/>
              <a:buNone/>
            </a:pPr>
            <a:r>
              <a:rPr b="0" i="0" lang="en-GB" sz="1100" u="none" cap="none" strike="noStrike">
                <a:solidFill>
                  <a:srgbClr val="000000"/>
                </a:solidFill>
                <a:latin typeface="Arial"/>
                <a:ea typeface="Arial"/>
                <a:cs typeface="Arial"/>
                <a:sym typeface="Arial"/>
              </a:rPr>
              <a:t>Bespreek eventueel ook wat het zien van de video en/of de kaart met de leerlingen</a:t>
            </a:r>
            <a:br>
              <a:rPr lang="en-GB"/>
            </a:b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4285F4"/>
              </a:buClr>
              <a:buSzPts val="1100"/>
              <a:buFont typeface="Arial"/>
              <a:buNone/>
            </a:pPr>
            <a:r>
              <a:rPr lang="en-GB">
                <a:solidFill>
                  <a:schemeClr val="dk1"/>
                </a:solidFill>
              </a:rPr>
              <a:t>Laat de leerlingen brainstormen over hoe zij denken dat we bosbranden in Nederland en de rest van de wereld kunnen tegengaan. Noteer alle ideeën van de leerlingen op het bord.</a:t>
            </a:r>
            <a:endParaRPr>
              <a:solidFill>
                <a:srgbClr val="4285F4"/>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Greenpeace probeert op verschillende manieren de oorzaken van bosbranden aan te pakken. Op de volgende slides wordt dat uitgelegd.</a:t>
            </a:r>
            <a:endParaRPr>
              <a:solidFill>
                <a:srgbClr val="4285F4"/>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Neem ze stap voor stap met de leerlingen door. Begrijpen ze de oplossingen?</a:t>
            </a:r>
            <a:endParaRPr/>
          </a:p>
          <a:p>
            <a:pPr indent="0" lvl="0" marL="0" rtl="0" algn="l">
              <a:lnSpc>
                <a:spcPct val="100000"/>
              </a:lnSpc>
              <a:spcBef>
                <a:spcPts val="0"/>
              </a:spcBef>
              <a:spcAft>
                <a:spcPts val="0"/>
              </a:spcAft>
              <a:buSzPts val="1100"/>
              <a:buNone/>
            </a:pPr>
            <a:r>
              <a:rPr lang="en-GB"/>
              <a:t>Passen de oplossingen die de leerlingen hebben bedacht in één van de 4 categorieën?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Greenpeace zet zich in om het systeem aan te pakken en lobbyt voor nieuwe internationale wetten.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Greenpeace laat in een filmpje zien hoe ze vrijwilligers in Rusland trainen om bosbranden tegen te gaan. Wil je samen met de leerlingen weten hoe dit werkt, kijk dan dit filmpje: </a:t>
            </a:r>
            <a:r>
              <a:rPr lang="en-GB" u="sng">
                <a:solidFill>
                  <a:schemeClr val="hlink"/>
                </a:solidFill>
                <a:hlinkClick r:id="rId2"/>
              </a:rPr>
              <a:t>https://youtu.be/wpNJpCmE_A0</a:t>
            </a:r>
            <a:r>
              <a:rPr lang="en-GB"/>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Bespreek met de leerlingen eventueel de begrippen ‘oorzaken’ en ‘gevolgen’.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Neem kort met de leerlingen deze suggesties door.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Neem kort met de leerlingen deze suggesties door.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Neem kort met de leerlingen deze suggesties door.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Leg uit dat jullie een sponsoractie gaan bedenken en organiseren. Brainstorm met de klas over hoe de actie eruit kan gaan zien. Op onze site staat bijvoorbeeld een pakket voor een sponsorloop.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Ga in groepjes aan de slag met de keuze-opdrachten. Kijk in de docentenhandleiding voor een beschrijving per opdracht.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4285F4"/>
              </a:buClr>
              <a:buSzPts val="1100"/>
              <a:buFont typeface="Arial"/>
              <a:buNone/>
            </a:pPr>
            <a:r>
              <a:rPr lang="en-GB"/>
              <a:t>Verken samen de oorzaken van bosbranden. Wat zijn volgens de leerlingen de oorzaken van het ontstaan van bosbranden?</a:t>
            </a:r>
            <a:endParaRPr/>
          </a:p>
          <a:p>
            <a:pPr indent="0" lvl="0" marL="0" rtl="0" algn="l">
              <a:lnSpc>
                <a:spcPct val="115000"/>
              </a:lnSpc>
              <a:spcBef>
                <a:spcPts val="0"/>
              </a:spcBef>
              <a:spcAft>
                <a:spcPts val="0"/>
              </a:spcAft>
              <a:buClr>
                <a:srgbClr val="4285F4"/>
              </a:buClr>
              <a:buSzPts val="1100"/>
              <a:buFont typeface="Arial"/>
              <a:buNone/>
            </a:pPr>
            <a:r>
              <a:rPr lang="en-GB"/>
              <a:t>Zet de antwoorden eventueel op het bord.</a:t>
            </a:r>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Heb je een VR-bril? Dan kun je met onderstaande video een reis maken door het prachtige Amazone regenwoud en kennis maken met de inheemse bewoners van het regenwoud. Zij staan onder grote druk, omdat er ook op hun grondgebied illegaal wordt ontbost. Greenpeace staat zij aan zij met de Inheemse groepen om het Amazone regenwoud te beschermen.</a:t>
            </a:r>
            <a:endParaRPr/>
          </a:p>
          <a:p>
            <a:pPr indent="0" lvl="0" marL="0" rtl="0" algn="l">
              <a:lnSpc>
                <a:spcPct val="100000"/>
              </a:lnSpc>
              <a:spcBef>
                <a:spcPts val="0"/>
              </a:spcBef>
              <a:spcAft>
                <a:spcPts val="0"/>
              </a:spcAft>
              <a:buSzPts val="1100"/>
              <a:buNone/>
            </a:pPr>
            <a:r>
              <a:rPr lang="en-GB" u="sng">
                <a:solidFill>
                  <a:schemeClr val="hlink"/>
                </a:solidFill>
                <a:hlinkClick r:id="rId2"/>
              </a:rPr>
              <a:t>https://www.youtube.com/watch?v=sQlXfFc-WAA&amp;t=3s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Heb je een VR-bril in de klas? Bekijk dan deze video! Je waant je middenin het Amazone regenwoud.</a:t>
            </a:r>
            <a:endParaRPr/>
          </a:p>
          <a:p>
            <a:pPr indent="0" lvl="0" marL="0" rtl="0" algn="l">
              <a:lnSpc>
                <a:spcPct val="100000"/>
              </a:lnSpc>
              <a:spcBef>
                <a:spcPts val="0"/>
              </a:spcBef>
              <a:spcAft>
                <a:spcPts val="0"/>
              </a:spcAft>
              <a:buSzPts val="1100"/>
              <a:buNone/>
            </a:pPr>
            <a:r>
              <a:rPr lang="en-GB" u="sng">
                <a:solidFill>
                  <a:schemeClr val="hlink"/>
                </a:solidFill>
                <a:hlinkClick r:id="rId2"/>
              </a:rPr>
              <a:t>https://www.youtube.com/watch?v=sQlXfFc-WAA&amp;t=3s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Wij willen graag ons lesmateriaal zo goed mogelijk laten aansluiten op jullie wensen. Willen jullie ons hierbij helpen?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Bekijk samen het filmpje. Welke drie oorzaken worden in het filmpje genoemd?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Video over de oorzaken van bosbranden.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Lukt het niet om de video in de slide af te spelen? Open de video dan op YouTube: </a:t>
            </a:r>
            <a:r>
              <a:rPr lang="en-GB" sz="1150" u="sng">
                <a:solidFill>
                  <a:schemeClr val="hlink"/>
                </a:solidFill>
                <a:highlight>
                  <a:srgbClr val="F8F8F8"/>
                </a:highlight>
                <a:hlinkClick r:id="rId2"/>
              </a:rPr>
              <a:t>https://youtu.be/8Bva_UNlAk8</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Vul eventueel ontbrekende antwoorden in de tabel in onder het kopje ‘oorzaak’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Een groot deel van de bosbranden in Zuid-Amerika is aangestoken. Dit is een snelle manier om grote stukken bos te ontbossen en plaats te maken voor landbouwgrond.</a:t>
            </a:r>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De afbeelding rechts is veevoer gemaakt van o.a. soja waarvoor ontbost wordt.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45"/>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45"/>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45"/>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54"/>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48" name="Google Shape;48;p54"/>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 name="Google Shape;1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 name="Shape 18"/>
        <p:cNvGrpSpPr/>
        <p:nvPr/>
      </p:nvGrpSpPr>
      <p:grpSpPr>
        <a:xfrm>
          <a:off x="0" y="0"/>
          <a:ext cx="0" cy="0"/>
          <a:chOff x="0" y="0"/>
          <a:chExt cx="0" cy="0"/>
        </a:xfrm>
      </p:grpSpPr>
      <p:sp>
        <p:nvSpPr>
          <p:cNvPr id="19" name="Google Shape;19;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0" name="Google Shape;20;p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1" name="Google Shape;21;p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2" name="Google Shape;2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3" name="Shape 23"/>
        <p:cNvGrpSpPr/>
        <p:nvPr/>
      </p:nvGrpSpPr>
      <p:grpSpPr>
        <a:xfrm>
          <a:off x="0" y="0"/>
          <a:ext cx="0" cy="0"/>
          <a:chOff x="0" y="0"/>
          <a:chExt cx="0" cy="0"/>
        </a:xfrm>
      </p:grpSpPr>
      <p:sp>
        <p:nvSpPr>
          <p:cNvPr id="24" name="Google Shape;24;p48"/>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25" name="Google Shape;25;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50"/>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 name="Google Shape;31;p50"/>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51"/>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5" name="Google Shape;35;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52"/>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5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52"/>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40" name="Google Shape;40;p52"/>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5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42" name="Google Shape;4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53"/>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1600"/>
              </a:spcBef>
              <a:spcAft>
                <a:spcPts val="160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drive.google.com/file/d/1cOqSeERBLutJDLmzcWfSkwla5QoAOXqt/view" TargetMode="Externa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38.jpg"/><Relationship Id="rId6"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39.jpg"/><Relationship Id="rId5" Type="http://schemas.openxmlformats.org/officeDocument/2006/relationships/image" Target="../media/image46.png"/><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1.jp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5.jpg"/><Relationship Id="rId4" Type="http://schemas.openxmlformats.org/officeDocument/2006/relationships/image" Target="../media/image47.png"/><Relationship Id="rId5" Type="http://schemas.openxmlformats.org/officeDocument/2006/relationships/image" Target="../media/image52.png"/><Relationship Id="rId6"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jpg"/><Relationship Id="rId4" Type="http://schemas.openxmlformats.org/officeDocument/2006/relationships/image" Target="../media/image68.jpg"/><Relationship Id="rId5" Type="http://schemas.openxmlformats.org/officeDocument/2006/relationships/image" Target="../media/image73.jpg"/><Relationship Id="rId6" Type="http://schemas.openxmlformats.org/officeDocument/2006/relationships/image" Target="../media/image69.jpg"/><Relationship Id="rId7" Type="http://schemas.openxmlformats.org/officeDocument/2006/relationships/image" Target="../media/image72.png"/><Relationship Id="rId8" Type="http://schemas.openxmlformats.org/officeDocument/2006/relationships/image" Target="../media/image7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youtube.com/watch?v=sQlXfFc-WAA" TargetMode="External"/><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7.jpg"/><Relationship Id="rId4" Type="http://schemas.openxmlformats.org/officeDocument/2006/relationships/hyperlink" Target="https://greenpeace.limequery.com/322627?lang=nl" TargetMode="External"/><Relationship Id="rId5" Type="http://schemas.openxmlformats.org/officeDocument/2006/relationships/hyperlink" Target="https://forms.gle/V8RgfhjSdLXq77t9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3.pn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1"/>
          <p:cNvPicPr preferRelativeResize="0"/>
          <p:nvPr/>
        </p:nvPicPr>
        <p:blipFill rotWithShape="1">
          <a:blip r:embed="rId3">
            <a:alphaModFix/>
          </a:blip>
          <a:srcRect b="0" l="0" r="0" t="0"/>
          <a:stretch/>
        </p:blipFill>
        <p:spPr>
          <a:xfrm>
            <a:off x="0" y="100"/>
            <a:ext cx="9144006" cy="5143447"/>
          </a:xfrm>
          <a:prstGeom prst="rect">
            <a:avLst/>
          </a:prstGeom>
          <a:noFill/>
          <a:ln>
            <a:noFill/>
          </a:ln>
        </p:spPr>
      </p:pic>
      <p:sp>
        <p:nvSpPr>
          <p:cNvPr id="57" name="Google Shape;57;p1"/>
          <p:cNvSpPr txBox="1"/>
          <p:nvPr>
            <p:ph type="ctrTitle"/>
          </p:nvPr>
        </p:nvSpPr>
        <p:spPr>
          <a:xfrm>
            <a:off x="60275" y="444850"/>
            <a:ext cx="8938500" cy="1598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400"/>
              <a:buNone/>
            </a:pPr>
            <a:r>
              <a:rPr b="1" lang="en-GB" sz="4700">
                <a:solidFill>
                  <a:srgbClr val="FFFFFF"/>
                </a:solidFill>
                <a:highlight>
                  <a:srgbClr val="66CC00"/>
                </a:highlight>
                <a:latin typeface="Roboto"/>
                <a:ea typeface="Roboto"/>
                <a:cs typeface="Roboto"/>
                <a:sym typeface="Roboto"/>
              </a:rPr>
              <a:t>ONZE BOSSEN STAAN IN BRAND</a:t>
            </a:r>
            <a:endParaRPr b="1" sz="4700">
              <a:solidFill>
                <a:srgbClr val="FFFFFF"/>
              </a:solidFill>
              <a:highlight>
                <a:srgbClr val="66CC00"/>
              </a:highlight>
              <a:latin typeface="Roboto"/>
              <a:ea typeface="Roboto"/>
              <a:cs typeface="Roboto"/>
              <a:sym typeface="Roboto"/>
            </a:endParaRPr>
          </a:p>
        </p:txBody>
      </p:sp>
      <p:sp>
        <p:nvSpPr>
          <p:cNvPr id="58" name="Google Shape;58;p1"/>
          <p:cNvSpPr txBox="1"/>
          <p:nvPr>
            <p:ph idx="1" type="subTitle"/>
          </p:nvPr>
        </p:nvSpPr>
        <p:spPr>
          <a:xfrm>
            <a:off x="60275" y="3191675"/>
            <a:ext cx="9031200" cy="73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b="1" lang="en-GB" sz="4200">
                <a:solidFill>
                  <a:srgbClr val="FFFFFF"/>
                </a:solidFill>
                <a:highlight>
                  <a:srgbClr val="F3593C"/>
                </a:highlight>
                <a:latin typeface="Roboto"/>
                <a:ea typeface="Roboto"/>
                <a:cs typeface="Roboto"/>
                <a:sym typeface="Roboto"/>
              </a:rPr>
              <a:t>Tijd voor actie: red de bossen!</a:t>
            </a:r>
            <a:endParaRPr b="1" sz="4200">
              <a:solidFill>
                <a:srgbClr val="FFFFFF"/>
              </a:solidFill>
              <a:latin typeface="Roboto"/>
              <a:ea typeface="Roboto"/>
              <a:cs typeface="Roboto"/>
              <a:sym typeface="Roboto"/>
            </a:endParaRPr>
          </a:p>
        </p:txBody>
      </p:sp>
      <p:pic>
        <p:nvPicPr>
          <p:cNvPr id="59" name="Google Shape;59;p1"/>
          <p:cNvPicPr preferRelativeResize="0"/>
          <p:nvPr/>
        </p:nvPicPr>
        <p:blipFill rotWithShape="1">
          <a:blip r:embed="rId4">
            <a:alphaModFix/>
          </a:blip>
          <a:srcRect b="0" l="0" r="0" t="0"/>
          <a:stretch/>
        </p:blipFill>
        <p:spPr>
          <a:xfrm>
            <a:off x="6446700" y="4588377"/>
            <a:ext cx="2154900" cy="349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0"/>
          <p:cNvPicPr preferRelativeResize="0"/>
          <p:nvPr/>
        </p:nvPicPr>
        <p:blipFill rotWithShape="1">
          <a:blip r:embed="rId3">
            <a:alphaModFix/>
          </a:blip>
          <a:srcRect b="6091" l="0" r="0" t="9526"/>
          <a:stretch/>
        </p:blipFill>
        <p:spPr>
          <a:xfrm>
            <a:off x="0" y="0"/>
            <a:ext cx="9144000" cy="5143500"/>
          </a:xfrm>
          <a:prstGeom prst="rect">
            <a:avLst/>
          </a:prstGeom>
          <a:noFill/>
          <a:ln>
            <a:noFill/>
          </a:ln>
        </p:spPr>
      </p:pic>
      <p:pic>
        <p:nvPicPr>
          <p:cNvPr id="119" name="Google Shape;119;p10"/>
          <p:cNvPicPr preferRelativeResize="0"/>
          <p:nvPr/>
        </p:nvPicPr>
        <p:blipFill rotWithShape="1">
          <a:blip r:embed="rId4">
            <a:alphaModFix/>
          </a:blip>
          <a:srcRect b="0" l="28029" r="12710" t="0"/>
          <a:stretch/>
        </p:blipFill>
        <p:spPr>
          <a:xfrm>
            <a:off x="4572000" y="0"/>
            <a:ext cx="4572000" cy="5143500"/>
          </a:xfrm>
          <a:prstGeom prst="rect">
            <a:avLst/>
          </a:prstGeom>
          <a:noFill/>
          <a:ln>
            <a:noFill/>
          </a:ln>
        </p:spPr>
      </p:pic>
      <p:sp>
        <p:nvSpPr>
          <p:cNvPr id="120" name="Google Shape;120;p10"/>
          <p:cNvSpPr txBox="1"/>
          <p:nvPr/>
        </p:nvSpPr>
        <p:spPr>
          <a:xfrm>
            <a:off x="313475" y="1304925"/>
            <a:ext cx="4572000" cy="3409800"/>
          </a:xfrm>
          <a:prstGeom prst="rect">
            <a:avLst/>
          </a:prstGeom>
          <a:noFill/>
          <a:ln>
            <a:noFill/>
          </a:ln>
        </p:spPr>
        <p:txBody>
          <a:bodyPr anchorCtr="0" anchor="t" bIns="91425" lIns="91425" spcFirstLastPara="1" rIns="91425" wrap="square" tIns="91425">
            <a:noAutofit/>
          </a:bodyPr>
          <a:lstStyle/>
          <a:p>
            <a:pPr indent="0" lvl="0" marL="0" marR="1275"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highlight>
                  <a:schemeClr val="lt1"/>
                </a:highlight>
                <a:latin typeface="Roboto"/>
                <a:ea typeface="Roboto"/>
                <a:cs typeface="Roboto"/>
                <a:sym typeface="Roboto"/>
              </a:rPr>
              <a:t>De regering van landen waar bossen </a:t>
            </a:r>
            <a:r>
              <a:rPr b="1" i="0" lang="en-GB" sz="2300" u="none" cap="none" strike="noStrike">
                <a:solidFill>
                  <a:srgbClr val="66CC00"/>
                </a:solidFill>
                <a:highlight>
                  <a:schemeClr val="lt1"/>
                </a:highlight>
                <a:latin typeface="Roboto"/>
                <a:ea typeface="Roboto"/>
                <a:cs typeface="Roboto"/>
                <a:sym typeface="Roboto"/>
              </a:rPr>
              <a:t>met opzet </a:t>
            </a:r>
            <a:r>
              <a:rPr b="0" i="0" lang="en-GB" sz="2300" u="none" cap="none" strike="noStrike">
                <a:solidFill>
                  <a:srgbClr val="000000"/>
                </a:solidFill>
                <a:highlight>
                  <a:schemeClr val="lt1"/>
                </a:highlight>
                <a:latin typeface="Roboto"/>
                <a:ea typeface="Roboto"/>
                <a:cs typeface="Roboto"/>
                <a:sym typeface="Roboto"/>
              </a:rPr>
              <a:t>in brand worden gestoken, zoals in Zuid-Amerika, vindt vaak de verkoop van producten belangrijker dan de natuur. </a:t>
            </a:r>
            <a:endParaRPr b="0" i="0" sz="2300" u="none" cap="none" strike="noStrike">
              <a:solidFill>
                <a:srgbClr val="000000"/>
              </a:solidFill>
              <a:highlight>
                <a:schemeClr val="lt1"/>
              </a:highlight>
              <a:latin typeface="Roboto"/>
              <a:ea typeface="Roboto"/>
              <a:cs typeface="Roboto"/>
              <a:sym typeface="Roboto"/>
            </a:endParaRPr>
          </a:p>
          <a:p>
            <a:pPr indent="0" lvl="0" marL="0" marR="1275"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highlight>
                  <a:schemeClr val="lt1"/>
                </a:highlight>
                <a:latin typeface="Roboto"/>
                <a:ea typeface="Roboto"/>
                <a:cs typeface="Roboto"/>
                <a:sym typeface="Roboto"/>
              </a:rPr>
              <a:t>Ze doet er daarom niets tegen.</a:t>
            </a:r>
            <a:endParaRPr b="0" i="0" sz="2300" u="none" cap="none" strike="noStrike">
              <a:solidFill>
                <a:srgbClr val="000000"/>
              </a:solidFill>
              <a:highlight>
                <a:schemeClr val="lt1"/>
              </a:highlight>
              <a:latin typeface="Roboto"/>
              <a:ea typeface="Roboto"/>
              <a:cs typeface="Roboto"/>
              <a:sym typeface="Roboto"/>
            </a:endParaRPr>
          </a:p>
          <a:p>
            <a:pPr indent="0" lvl="0" marL="0" marR="1275"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FFFFFF"/>
              </a:highlight>
              <a:latin typeface="Roboto"/>
              <a:ea typeface="Roboto"/>
              <a:cs typeface="Roboto"/>
              <a:sym typeface="Roboto"/>
            </a:endParaRPr>
          </a:p>
          <a:p>
            <a:pPr indent="0" lvl="0" marL="0" marR="721274" rtl="0" algn="l">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highlight>
                <a:srgbClr val="FFFFFF"/>
              </a:highlight>
              <a:latin typeface="Roboto"/>
              <a:ea typeface="Roboto"/>
              <a:cs typeface="Roboto"/>
              <a:sym typeface="Roboto"/>
            </a:endParaRPr>
          </a:p>
        </p:txBody>
      </p:sp>
      <p:sp>
        <p:nvSpPr>
          <p:cNvPr id="121" name="Google Shape;121;p10"/>
          <p:cNvSpPr txBox="1"/>
          <p:nvPr>
            <p:ph type="title"/>
          </p:nvPr>
        </p:nvSpPr>
        <p:spPr>
          <a:xfrm>
            <a:off x="284675" y="331175"/>
            <a:ext cx="7778700" cy="73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Waarom kan dit gebeuren?</a:t>
            </a: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1"/>
          <p:cNvPicPr preferRelativeResize="0"/>
          <p:nvPr/>
        </p:nvPicPr>
        <p:blipFill rotWithShape="1">
          <a:blip r:embed="rId3">
            <a:alphaModFix/>
          </a:blip>
          <a:srcRect b="6091" l="0" r="0" t="9526"/>
          <a:stretch/>
        </p:blipFill>
        <p:spPr>
          <a:xfrm>
            <a:off x="0" y="0"/>
            <a:ext cx="9144000" cy="5143500"/>
          </a:xfrm>
          <a:prstGeom prst="rect">
            <a:avLst/>
          </a:prstGeom>
          <a:noFill/>
          <a:ln>
            <a:noFill/>
          </a:ln>
        </p:spPr>
      </p:pic>
      <p:sp>
        <p:nvSpPr>
          <p:cNvPr id="127" name="Google Shape;127;p11"/>
          <p:cNvSpPr txBox="1"/>
          <p:nvPr>
            <p:ph idx="1" type="body"/>
          </p:nvPr>
        </p:nvSpPr>
        <p:spPr>
          <a:xfrm>
            <a:off x="265125" y="2482375"/>
            <a:ext cx="5603700" cy="210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2100">
                <a:solidFill>
                  <a:srgbClr val="000000"/>
                </a:solidFill>
                <a:highlight>
                  <a:schemeClr val="lt1"/>
                </a:highlight>
                <a:latin typeface="Roboto"/>
                <a:ea typeface="Roboto"/>
                <a:cs typeface="Roboto"/>
                <a:sym typeface="Roboto"/>
              </a:rPr>
              <a:t>Helaas zijn er nog geen </a:t>
            </a:r>
            <a:r>
              <a:rPr b="1" lang="en-GB" sz="2100">
                <a:solidFill>
                  <a:srgbClr val="66CC00"/>
                </a:solidFill>
                <a:highlight>
                  <a:schemeClr val="lt1"/>
                </a:highlight>
                <a:latin typeface="Roboto"/>
                <a:ea typeface="Roboto"/>
                <a:cs typeface="Roboto"/>
                <a:sym typeface="Roboto"/>
              </a:rPr>
              <a:t>wetten</a:t>
            </a:r>
            <a:r>
              <a:rPr lang="en-GB" sz="2100">
                <a:solidFill>
                  <a:srgbClr val="000000"/>
                </a:solidFill>
                <a:highlight>
                  <a:schemeClr val="lt1"/>
                </a:highlight>
                <a:latin typeface="Roboto"/>
                <a:ea typeface="Roboto"/>
                <a:cs typeface="Roboto"/>
                <a:sym typeface="Roboto"/>
              </a:rPr>
              <a:t> in Nederland en Europa die producten verbieden die door ontbossing zijn gemaakt. Zulke wetten zouden de bossen in het Amazone-</a:t>
            </a:r>
            <a:endParaRPr sz="2100">
              <a:solidFill>
                <a:srgbClr val="000000"/>
              </a:solidFill>
              <a:highlight>
                <a:schemeClr val="lt1"/>
              </a:highlight>
              <a:latin typeface="Roboto"/>
              <a:ea typeface="Roboto"/>
              <a:cs typeface="Roboto"/>
              <a:sym typeface="Roboto"/>
            </a:endParaRPr>
          </a:p>
          <a:p>
            <a:pPr indent="0" lvl="0" marL="0" rtl="0" algn="l">
              <a:lnSpc>
                <a:spcPct val="115000"/>
              </a:lnSpc>
              <a:spcBef>
                <a:spcPts val="0"/>
              </a:spcBef>
              <a:spcAft>
                <a:spcPts val="0"/>
              </a:spcAft>
              <a:buSzPts val="1800"/>
              <a:buNone/>
            </a:pPr>
            <a:r>
              <a:rPr lang="en-GB" sz="2100">
                <a:solidFill>
                  <a:srgbClr val="000000"/>
                </a:solidFill>
                <a:highlight>
                  <a:schemeClr val="lt1"/>
                </a:highlight>
                <a:latin typeface="Roboto"/>
                <a:ea typeface="Roboto"/>
                <a:cs typeface="Roboto"/>
                <a:sym typeface="Roboto"/>
              </a:rPr>
              <a:t>regenwoud kunnen beschermen.  </a:t>
            </a:r>
            <a:endParaRPr sz="2100">
              <a:solidFill>
                <a:srgbClr val="000000"/>
              </a:solidFill>
              <a:highlight>
                <a:schemeClr val="lt1"/>
              </a:highlight>
              <a:latin typeface="Roboto"/>
              <a:ea typeface="Roboto"/>
              <a:cs typeface="Roboto"/>
              <a:sym typeface="Roboto"/>
            </a:endParaRPr>
          </a:p>
          <a:p>
            <a:pPr indent="0" lvl="0" marL="0" rtl="0" algn="l">
              <a:lnSpc>
                <a:spcPct val="115000"/>
              </a:lnSpc>
              <a:spcBef>
                <a:spcPts val="0"/>
              </a:spcBef>
              <a:spcAft>
                <a:spcPts val="0"/>
              </a:spcAft>
              <a:buSzPts val="1800"/>
              <a:buNone/>
            </a:pPr>
            <a:r>
              <a:t/>
            </a:r>
            <a:endParaRPr sz="2100">
              <a:solidFill>
                <a:srgbClr val="000000"/>
              </a:solidFill>
              <a:highlight>
                <a:schemeClr val="lt1"/>
              </a:highlight>
              <a:latin typeface="Roboto"/>
              <a:ea typeface="Roboto"/>
              <a:cs typeface="Roboto"/>
              <a:sym typeface="Roboto"/>
            </a:endParaRPr>
          </a:p>
          <a:p>
            <a:pPr indent="0" lvl="0" marL="0" rtl="0" algn="l">
              <a:lnSpc>
                <a:spcPct val="115000"/>
              </a:lnSpc>
              <a:spcBef>
                <a:spcPts val="0"/>
              </a:spcBef>
              <a:spcAft>
                <a:spcPts val="0"/>
              </a:spcAft>
              <a:buSzPts val="1800"/>
              <a:buNone/>
            </a:pPr>
            <a:r>
              <a:rPr lang="en-GB" sz="2100">
                <a:solidFill>
                  <a:srgbClr val="000000"/>
                </a:solidFill>
                <a:highlight>
                  <a:schemeClr val="lt1"/>
                </a:highlight>
                <a:latin typeface="Roboto"/>
                <a:ea typeface="Roboto"/>
                <a:cs typeface="Roboto"/>
                <a:sym typeface="Roboto"/>
              </a:rPr>
              <a:t> </a:t>
            </a:r>
            <a:endParaRPr sz="2100">
              <a:solidFill>
                <a:srgbClr val="000000"/>
              </a:solidFill>
              <a:highlight>
                <a:schemeClr val="lt1"/>
              </a:highlight>
              <a:latin typeface="Roboto"/>
              <a:ea typeface="Roboto"/>
              <a:cs typeface="Roboto"/>
              <a:sym typeface="Roboto"/>
            </a:endParaRPr>
          </a:p>
          <a:p>
            <a:pPr indent="0" lvl="0" marL="0" rtl="0" algn="l">
              <a:lnSpc>
                <a:spcPct val="115000"/>
              </a:lnSpc>
              <a:spcBef>
                <a:spcPts val="0"/>
              </a:spcBef>
              <a:spcAft>
                <a:spcPts val="0"/>
              </a:spcAft>
              <a:buSzPts val="1800"/>
              <a:buNone/>
            </a:pPr>
            <a:r>
              <a:t/>
            </a:r>
            <a:endParaRPr sz="2100">
              <a:latin typeface="Roboto"/>
              <a:ea typeface="Roboto"/>
              <a:cs typeface="Roboto"/>
              <a:sym typeface="Roboto"/>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solidFill>
                <a:srgbClr val="ED7D31"/>
              </a:solidFill>
            </a:endParaRPr>
          </a:p>
          <a:p>
            <a:pPr indent="0" lvl="0" marL="0" rtl="0" algn="l">
              <a:lnSpc>
                <a:spcPct val="115000"/>
              </a:lnSpc>
              <a:spcBef>
                <a:spcPts val="1600"/>
              </a:spcBef>
              <a:spcAft>
                <a:spcPts val="1600"/>
              </a:spcAft>
              <a:buSzPts val="1800"/>
              <a:buNone/>
            </a:pPr>
            <a:r>
              <a:rPr lang="en-GB"/>
              <a:t>DWdf </a:t>
            </a:r>
            <a:endParaRPr/>
          </a:p>
        </p:txBody>
      </p:sp>
      <p:sp>
        <p:nvSpPr>
          <p:cNvPr id="128" name="Google Shape;128;p11"/>
          <p:cNvSpPr txBox="1"/>
          <p:nvPr>
            <p:ph type="title"/>
          </p:nvPr>
        </p:nvSpPr>
        <p:spPr>
          <a:xfrm rot="252">
            <a:off x="265125" y="300997"/>
            <a:ext cx="8188500" cy="196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Veel producten uit het Amazonegebied worden ook verkocht in Europa en Nederland.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Hiervoor is dus bos verbrand of gekapt.</a:t>
            </a:r>
            <a:endParaRPr/>
          </a:p>
        </p:txBody>
      </p:sp>
      <p:pic>
        <p:nvPicPr>
          <p:cNvPr id="129" name="Google Shape;129;p11"/>
          <p:cNvPicPr preferRelativeResize="0"/>
          <p:nvPr/>
        </p:nvPicPr>
        <p:blipFill rotWithShape="1">
          <a:blip r:embed="rId4">
            <a:alphaModFix/>
          </a:blip>
          <a:srcRect b="0" l="0" r="0" t="0"/>
          <a:stretch/>
        </p:blipFill>
        <p:spPr>
          <a:xfrm>
            <a:off x="5868825" y="1918150"/>
            <a:ext cx="2824526" cy="2824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2"/>
          <p:cNvPicPr preferRelativeResize="0"/>
          <p:nvPr/>
        </p:nvPicPr>
        <p:blipFill rotWithShape="1">
          <a:blip r:embed="rId3">
            <a:alphaModFix/>
          </a:blip>
          <a:srcRect b="15094" l="0" r="0" t="480"/>
          <a:stretch/>
        </p:blipFill>
        <p:spPr>
          <a:xfrm>
            <a:off x="0" y="0"/>
            <a:ext cx="9144000" cy="5143501"/>
          </a:xfrm>
          <a:prstGeom prst="rect">
            <a:avLst/>
          </a:prstGeom>
          <a:noFill/>
          <a:ln>
            <a:noFill/>
          </a:ln>
        </p:spPr>
      </p:pic>
      <p:sp>
        <p:nvSpPr>
          <p:cNvPr id="135" name="Google Shape;135;p12"/>
          <p:cNvSpPr txBox="1"/>
          <p:nvPr>
            <p:ph type="title"/>
          </p:nvPr>
        </p:nvSpPr>
        <p:spPr>
          <a:xfrm>
            <a:off x="484825" y="2877400"/>
            <a:ext cx="7544100" cy="199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t/>
            </a:r>
            <a:endParaRPr b="1" sz="6000" strike="sngStrike">
              <a:solidFill>
                <a:srgbClr val="B7B7B7"/>
              </a:solidFill>
              <a:latin typeface="Roboto"/>
              <a:ea typeface="Roboto"/>
              <a:cs typeface="Roboto"/>
              <a:sym typeface="Roboto"/>
            </a:endParaRPr>
          </a:p>
          <a:p>
            <a:pPr indent="0" lvl="0" marL="0" rtl="0" algn="l">
              <a:lnSpc>
                <a:spcPct val="100000"/>
              </a:lnSpc>
              <a:spcBef>
                <a:spcPts val="0"/>
              </a:spcBef>
              <a:spcAft>
                <a:spcPts val="0"/>
              </a:spcAft>
              <a:buSzPts val="3000"/>
              <a:buNone/>
            </a:pPr>
            <a:r>
              <a:rPr b="1" lang="en-GB" sz="6000">
                <a:solidFill>
                  <a:srgbClr val="FFFFFF"/>
                </a:solidFill>
                <a:latin typeface="Roboto"/>
                <a:ea typeface="Roboto"/>
                <a:cs typeface="Roboto"/>
                <a:sym typeface="Roboto"/>
              </a:rPr>
              <a:t>GEVOLGEN</a:t>
            </a:r>
            <a:endParaRPr b="1" sz="60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3"/>
          <p:cNvPicPr preferRelativeResize="0"/>
          <p:nvPr/>
        </p:nvPicPr>
        <p:blipFill rotWithShape="1">
          <a:blip r:embed="rId3">
            <a:alphaModFix/>
          </a:blip>
          <a:srcRect b="15094" l="0" r="0" t="480"/>
          <a:stretch/>
        </p:blipFill>
        <p:spPr>
          <a:xfrm>
            <a:off x="0" y="0"/>
            <a:ext cx="9144000" cy="5143501"/>
          </a:xfrm>
          <a:prstGeom prst="rect">
            <a:avLst/>
          </a:prstGeom>
          <a:noFill/>
          <a:ln>
            <a:noFill/>
          </a:ln>
        </p:spPr>
      </p:pic>
      <p:sp>
        <p:nvSpPr>
          <p:cNvPr id="141" name="Google Shape;141;p13"/>
          <p:cNvSpPr txBox="1"/>
          <p:nvPr>
            <p:ph type="title"/>
          </p:nvPr>
        </p:nvSpPr>
        <p:spPr>
          <a:xfrm>
            <a:off x="497250" y="403275"/>
            <a:ext cx="7778700" cy="168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Wat zijn de gevolgen van bosbranden?</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chemeClr val="lt1"/>
                </a:solidFill>
                <a:highlight>
                  <a:srgbClr val="66CC00"/>
                </a:highlight>
                <a:latin typeface="Roboto"/>
                <a:ea typeface="Roboto"/>
                <a:cs typeface="Roboto"/>
                <a:sym typeface="Roboto"/>
              </a:rPr>
              <a:t>Wat denk jij?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4"/>
          <p:cNvPicPr preferRelativeResize="0"/>
          <p:nvPr/>
        </p:nvPicPr>
        <p:blipFill rotWithShape="1">
          <a:blip r:embed="rId3">
            <a:alphaModFix/>
          </a:blip>
          <a:srcRect b="15094" l="0" r="0" t="480"/>
          <a:stretch/>
        </p:blipFill>
        <p:spPr>
          <a:xfrm>
            <a:off x="0" y="0"/>
            <a:ext cx="9144000" cy="5143501"/>
          </a:xfrm>
          <a:prstGeom prst="rect">
            <a:avLst/>
          </a:prstGeom>
          <a:noFill/>
          <a:ln>
            <a:noFill/>
          </a:ln>
        </p:spPr>
      </p:pic>
      <p:sp>
        <p:nvSpPr>
          <p:cNvPr id="147" name="Google Shape;147;p14"/>
          <p:cNvSpPr txBox="1"/>
          <p:nvPr>
            <p:ph type="title"/>
          </p:nvPr>
        </p:nvSpPr>
        <p:spPr>
          <a:xfrm>
            <a:off x="497250" y="403275"/>
            <a:ext cx="7778700" cy="98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Bekijk het filmpje.</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Wat zijn de belangrijkste gevolgen?</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chemeClr val="lt1"/>
              </a:solidFill>
              <a:highlight>
                <a:srgbClr val="F3593C"/>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1" name="Shape 151"/>
        <p:cNvGrpSpPr/>
        <p:nvPr/>
      </p:nvGrpSpPr>
      <p:grpSpPr>
        <a:xfrm>
          <a:off x="0" y="0"/>
          <a:ext cx="0" cy="0"/>
          <a:chOff x="0" y="0"/>
          <a:chExt cx="0" cy="0"/>
        </a:xfrm>
      </p:grpSpPr>
      <p:pic>
        <p:nvPicPr>
          <p:cNvPr id="152" name="Google Shape;152;p15"/>
          <p:cNvPicPr preferRelativeResize="0"/>
          <p:nvPr/>
        </p:nvPicPr>
        <p:blipFill rotWithShape="1">
          <a:blip r:embed="rId3">
            <a:alphaModFix/>
          </a:blip>
          <a:srcRect b="0" l="0" r="0" t="0"/>
          <a:stretch/>
        </p:blipFill>
        <p:spPr>
          <a:xfrm>
            <a:off x="0" y="-1"/>
            <a:ext cx="9143998" cy="51435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6"/>
          <p:cNvSpPr txBox="1"/>
          <p:nvPr>
            <p:ph idx="1" type="body"/>
          </p:nvPr>
        </p:nvSpPr>
        <p:spPr>
          <a:xfrm>
            <a:off x="1065475" y="1134900"/>
            <a:ext cx="7768800" cy="363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2000">
                <a:latin typeface="Roboto"/>
                <a:ea typeface="Roboto"/>
                <a:cs typeface="Roboto"/>
                <a:sym typeface="Roboto"/>
              </a:rPr>
              <a:t>Bosbranden </a:t>
            </a:r>
            <a:r>
              <a:rPr b="1" lang="en-GB" sz="2000">
                <a:latin typeface="Roboto"/>
                <a:ea typeface="Roboto"/>
                <a:cs typeface="Roboto"/>
                <a:sym typeface="Roboto"/>
              </a:rPr>
              <a:t>vernietigen het bos</a:t>
            </a:r>
            <a:r>
              <a:rPr lang="en-GB" sz="2000">
                <a:latin typeface="Roboto"/>
                <a:ea typeface="Roboto"/>
                <a:cs typeface="Roboto"/>
                <a:sym typeface="Roboto"/>
              </a:rPr>
              <a:t> en dit </a:t>
            </a:r>
            <a:r>
              <a:rPr b="1" lang="en-GB" sz="2000">
                <a:latin typeface="Roboto"/>
                <a:ea typeface="Roboto"/>
                <a:cs typeface="Roboto"/>
                <a:sym typeface="Roboto"/>
              </a:rPr>
              <a:t>bedreigt het leefgebied</a:t>
            </a:r>
            <a:r>
              <a:rPr lang="en-GB" sz="2000">
                <a:latin typeface="Roboto"/>
                <a:ea typeface="Roboto"/>
                <a:cs typeface="Roboto"/>
                <a:sym typeface="Roboto"/>
              </a:rPr>
              <a:t> en de gezondheid van veel mensen, dieren en planten.</a:t>
            </a:r>
            <a:endParaRPr sz="2000">
              <a:latin typeface="Roboto"/>
              <a:ea typeface="Roboto"/>
              <a:cs typeface="Roboto"/>
              <a:sym typeface="Roboto"/>
            </a:endParaRPr>
          </a:p>
          <a:p>
            <a:pPr indent="0" lvl="0" marL="0" rtl="0" algn="l">
              <a:lnSpc>
                <a:spcPct val="115000"/>
              </a:lnSpc>
              <a:spcBef>
                <a:spcPts val="1600"/>
              </a:spcBef>
              <a:spcAft>
                <a:spcPts val="0"/>
              </a:spcAft>
              <a:buSzPts val="1800"/>
              <a:buNone/>
            </a:pPr>
            <a:r>
              <a:rPr lang="en-GB" sz="2000">
                <a:latin typeface="Roboto"/>
                <a:ea typeface="Roboto"/>
                <a:cs typeface="Roboto"/>
                <a:sym typeface="Roboto"/>
              </a:rPr>
              <a:t>Door het verdwijnen van bossen wordt er </a:t>
            </a:r>
            <a:r>
              <a:rPr b="1" lang="en-GB" sz="2000">
                <a:latin typeface="Roboto"/>
                <a:ea typeface="Roboto"/>
                <a:cs typeface="Roboto"/>
                <a:sym typeface="Roboto"/>
              </a:rPr>
              <a:t>minder CO2 uit de lucht opgenomen</a:t>
            </a:r>
            <a:r>
              <a:rPr lang="en-GB" sz="2000">
                <a:latin typeface="Roboto"/>
                <a:ea typeface="Roboto"/>
                <a:cs typeface="Roboto"/>
                <a:sym typeface="Roboto"/>
              </a:rPr>
              <a:t>, waardoor de aarde </a:t>
            </a:r>
            <a:r>
              <a:rPr b="1" lang="en-GB" sz="2000">
                <a:latin typeface="Roboto"/>
                <a:ea typeface="Roboto"/>
                <a:cs typeface="Roboto"/>
                <a:sym typeface="Roboto"/>
              </a:rPr>
              <a:t>opwarmt en er meer droogte</a:t>
            </a:r>
            <a:r>
              <a:rPr lang="en-GB" sz="2000">
                <a:latin typeface="Roboto"/>
                <a:ea typeface="Roboto"/>
                <a:cs typeface="Roboto"/>
                <a:sym typeface="Roboto"/>
              </a:rPr>
              <a:t> ontstaat. Hierdoor ontstaan weer meer bosbranden.</a:t>
            </a:r>
            <a:endParaRPr sz="2000">
              <a:latin typeface="Roboto"/>
              <a:ea typeface="Roboto"/>
              <a:cs typeface="Roboto"/>
              <a:sym typeface="Roboto"/>
            </a:endParaRPr>
          </a:p>
          <a:p>
            <a:pPr indent="0" lvl="0" marL="0" rtl="0" algn="l">
              <a:lnSpc>
                <a:spcPct val="115000"/>
              </a:lnSpc>
              <a:spcBef>
                <a:spcPts val="1600"/>
              </a:spcBef>
              <a:spcAft>
                <a:spcPts val="1600"/>
              </a:spcAft>
              <a:buSzPts val="1800"/>
              <a:buNone/>
            </a:pPr>
            <a:r>
              <a:t/>
            </a:r>
            <a:endParaRPr/>
          </a:p>
        </p:txBody>
      </p:sp>
      <p:pic>
        <p:nvPicPr>
          <p:cNvPr id="158" name="Google Shape;158;p16"/>
          <p:cNvPicPr preferRelativeResize="0"/>
          <p:nvPr/>
        </p:nvPicPr>
        <p:blipFill rotWithShape="1">
          <a:blip r:embed="rId3">
            <a:alphaModFix/>
          </a:blip>
          <a:srcRect b="0" l="0" r="0" t="0"/>
          <a:stretch/>
        </p:blipFill>
        <p:spPr>
          <a:xfrm>
            <a:off x="437750" y="1241500"/>
            <a:ext cx="526050" cy="604863"/>
          </a:xfrm>
          <a:prstGeom prst="rect">
            <a:avLst/>
          </a:prstGeom>
          <a:noFill/>
          <a:ln>
            <a:noFill/>
          </a:ln>
        </p:spPr>
      </p:pic>
      <p:pic>
        <p:nvPicPr>
          <p:cNvPr id="159" name="Google Shape;159;p16"/>
          <p:cNvPicPr preferRelativeResize="0"/>
          <p:nvPr/>
        </p:nvPicPr>
        <p:blipFill rotWithShape="1">
          <a:blip r:embed="rId3">
            <a:alphaModFix/>
          </a:blip>
          <a:srcRect b="0" l="0" r="0" t="0"/>
          <a:stretch/>
        </p:blipFill>
        <p:spPr>
          <a:xfrm>
            <a:off x="437750" y="2235485"/>
            <a:ext cx="526050" cy="604863"/>
          </a:xfrm>
          <a:prstGeom prst="rect">
            <a:avLst/>
          </a:prstGeom>
          <a:noFill/>
          <a:ln>
            <a:noFill/>
          </a:ln>
        </p:spPr>
      </p:pic>
      <p:sp>
        <p:nvSpPr>
          <p:cNvPr id="160" name="Google Shape;160;p16"/>
          <p:cNvSpPr txBox="1"/>
          <p:nvPr>
            <p:ph type="title"/>
          </p:nvPr>
        </p:nvSpPr>
        <p:spPr>
          <a:xfrm rot="252">
            <a:off x="265118" y="233913"/>
            <a:ext cx="81885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Belangrijkste gevolgen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 name="Shape 164"/>
        <p:cNvGrpSpPr/>
        <p:nvPr/>
      </p:nvGrpSpPr>
      <p:grpSpPr>
        <a:xfrm>
          <a:off x="0" y="0"/>
          <a:ext cx="0" cy="0"/>
          <a:chOff x="0" y="0"/>
          <a:chExt cx="0" cy="0"/>
        </a:xfrm>
      </p:grpSpPr>
      <p:pic>
        <p:nvPicPr>
          <p:cNvPr id="165" name="Google Shape;165;p17"/>
          <p:cNvPicPr preferRelativeResize="0"/>
          <p:nvPr/>
        </p:nvPicPr>
        <p:blipFill rotWithShape="1">
          <a:blip r:embed="rId3">
            <a:alphaModFix/>
          </a:blip>
          <a:srcRect b="5444" l="23483" r="20603" t="5436"/>
          <a:stretch/>
        </p:blipFill>
        <p:spPr>
          <a:xfrm>
            <a:off x="2782023" y="690700"/>
            <a:ext cx="2052600" cy="1840200"/>
          </a:xfrm>
          <a:prstGeom prst="ellipse">
            <a:avLst/>
          </a:prstGeom>
          <a:noFill/>
          <a:ln>
            <a:noFill/>
          </a:ln>
        </p:spPr>
      </p:pic>
      <p:pic>
        <p:nvPicPr>
          <p:cNvPr id="166" name="Google Shape;166;p17"/>
          <p:cNvPicPr preferRelativeResize="0"/>
          <p:nvPr/>
        </p:nvPicPr>
        <p:blipFill rotWithShape="1">
          <a:blip r:embed="rId4">
            <a:alphaModFix/>
          </a:blip>
          <a:srcRect b="8646" l="6041" r="23708" t="3038"/>
          <a:stretch/>
        </p:blipFill>
        <p:spPr>
          <a:xfrm>
            <a:off x="4944680" y="2067771"/>
            <a:ext cx="1879800" cy="1570500"/>
          </a:xfrm>
          <a:prstGeom prst="ellipse">
            <a:avLst/>
          </a:prstGeom>
          <a:noFill/>
          <a:ln>
            <a:noFill/>
          </a:ln>
        </p:spPr>
      </p:pic>
      <p:pic>
        <p:nvPicPr>
          <p:cNvPr id="167" name="Google Shape;167;p17"/>
          <p:cNvPicPr preferRelativeResize="0"/>
          <p:nvPr/>
        </p:nvPicPr>
        <p:blipFill rotWithShape="1">
          <a:blip r:embed="rId5">
            <a:alphaModFix/>
          </a:blip>
          <a:srcRect b="9123" l="4244" r="19956" t="0"/>
          <a:stretch/>
        </p:blipFill>
        <p:spPr>
          <a:xfrm>
            <a:off x="2671994" y="2834302"/>
            <a:ext cx="2117400" cy="1767900"/>
          </a:xfrm>
          <a:prstGeom prst="ellipse">
            <a:avLst/>
          </a:prstGeom>
          <a:noFill/>
          <a:ln>
            <a:noFill/>
          </a:ln>
        </p:spPr>
      </p:pic>
      <p:pic>
        <p:nvPicPr>
          <p:cNvPr id="168" name="Google Shape;168;p17"/>
          <p:cNvPicPr preferRelativeResize="0"/>
          <p:nvPr/>
        </p:nvPicPr>
        <p:blipFill rotWithShape="1">
          <a:blip r:embed="rId6">
            <a:alphaModFix/>
          </a:blip>
          <a:srcRect b="0" l="0" r="0" t="0"/>
          <a:stretch/>
        </p:blipFill>
        <p:spPr>
          <a:xfrm>
            <a:off x="464025" y="1969636"/>
            <a:ext cx="2052600" cy="1570500"/>
          </a:xfrm>
          <a:prstGeom prst="ellipse">
            <a:avLst/>
          </a:prstGeom>
          <a:noFill/>
          <a:ln>
            <a:noFill/>
          </a:ln>
        </p:spPr>
      </p:pic>
      <p:sp>
        <p:nvSpPr>
          <p:cNvPr id="169" name="Google Shape;169;p17"/>
          <p:cNvSpPr/>
          <p:nvPr/>
        </p:nvSpPr>
        <p:spPr>
          <a:xfrm rot="3656128">
            <a:off x="4782000" y="1364744"/>
            <a:ext cx="1009069" cy="752708"/>
          </a:xfrm>
          <a:prstGeom prst="bentArrow">
            <a:avLst>
              <a:gd fmla="val 36665" name="adj1"/>
              <a:gd fmla="val 36436"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7"/>
          <p:cNvSpPr/>
          <p:nvPr/>
        </p:nvSpPr>
        <p:spPr>
          <a:xfrm rot="-10435676">
            <a:off x="4686195" y="3476323"/>
            <a:ext cx="941583" cy="901729"/>
          </a:xfrm>
          <a:prstGeom prst="bentArrow">
            <a:avLst>
              <a:gd fmla="val 32698" name="adj1"/>
              <a:gd fmla="val 37873"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7"/>
          <p:cNvSpPr/>
          <p:nvPr/>
        </p:nvSpPr>
        <p:spPr>
          <a:xfrm rot="-607776">
            <a:off x="1792623" y="1304453"/>
            <a:ext cx="1105329" cy="712174"/>
          </a:xfrm>
          <a:prstGeom prst="bentArrow">
            <a:avLst>
              <a:gd fmla="val 37158" name="adj1"/>
              <a:gd fmla="val 37873"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7"/>
          <p:cNvSpPr txBox="1"/>
          <p:nvPr>
            <p:ph type="title"/>
          </p:nvPr>
        </p:nvSpPr>
        <p:spPr>
          <a:xfrm>
            <a:off x="2010341" y="1430951"/>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73" name="Google Shape;173;p17"/>
          <p:cNvSpPr txBox="1"/>
          <p:nvPr>
            <p:ph type="title"/>
          </p:nvPr>
        </p:nvSpPr>
        <p:spPr>
          <a:xfrm>
            <a:off x="2222301" y="1303349"/>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sz="2300"/>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74" name="Google Shape;174;p17"/>
          <p:cNvSpPr txBox="1"/>
          <p:nvPr>
            <p:ph type="title"/>
          </p:nvPr>
        </p:nvSpPr>
        <p:spPr>
          <a:xfrm>
            <a:off x="4958473" y="1313871"/>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75" name="Google Shape;175;p17"/>
          <p:cNvSpPr txBox="1"/>
          <p:nvPr>
            <p:ph type="title"/>
          </p:nvPr>
        </p:nvSpPr>
        <p:spPr>
          <a:xfrm>
            <a:off x="5153165" y="142065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76" name="Google Shape;176;p17"/>
          <p:cNvSpPr txBox="1"/>
          <p:nvPr>
            <p:ph type="title"/>
          </p:nvPr>
        </p:nvSpPr>
        <p:spPr>
          <a:xfrm>
            <a:off x="5023809" y="3697673"/>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77" name="Google Shape;177;p17"/>
          <p:cNvSpPr txBox="1"/>
          <p:nvPr>
            <p:ph type="title"/>
          </p:nvPr>
        </p:nvSpPr>
        <p:spPr>
          <a:xfrm>
            <a:off x="5197291" y="3572944"/>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78" name="Google Shape;178;p17"/>
          <p:cNvSpPr/>
          <p:nvPr/>
        </p:nvSpPr>
        <p:spPr>
          <a:xfrm>
            <a:off x="2841725" y="2142150"/>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BOSBRANDEN</a:t>
            </a:r>
            <a:endParaRPr b="1" i="0" sz="1400" u="none" cap="none" strike="noStrike">
              <a:solidFill>
                <a:schemeClr val="accent4"/>
              </a:solidFill>
              <a:latin typeface="Arial"/>
              <a:ea typeface="Arial"/>
              <a:cs typeface="Arial"/>
              <a:sym typeface="Arial"/>
            </a:endParaRPr>
          </a:p>
        </p:txBody>
      </p:sp>
      <p:sp>
        <p:nvSpPr>
          <p:cNvPr id="179" name="Google Shape;179;p17"/>
          <p:cNvSpPr/>
          <p:nvPr/>
        </p:nvSpPr>
        <p:spPr>
          <a:xfrm>
            <a:off x="4917975" y="3201163"/>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MEER CO2 </a:t>
            </a:r>
            <a:br>
              <a:rPr b="1" i="0" lang="en-GB" sz="1400" u="none" cap="none" strike="noStrike">
                <a:solidFill>
                  <a:schemeClr val="accent4"/>
                </a:solidFill>
                <a:latin typeface="Arial"/>
                <a:ea typeface="Arial"/>
                <a:cs typeface="Arial"/>
                <a:sym typeface="Arial"/>
              </a:rPr>
            </a:br>
            <a:r>
              <a:rPr b="1" i="0" lang="en-GB" sz="1400" u="none" cap="none" strike="noStrike">
                <a:solidFill>
                  <a:schemeClr val="accent4"/>
                </a:solidFill>
                <a:latin typeface="Arial"/>
                <a:ea typeface="Arial"/>
                <a:cs typeface="Arial"/>
                <a:sym typeface="Arial"/>
              </a:rPr>
              <a:t>IN DE LUCHT</a:t>
            </a:r>
            <a:endParaRPr b="1" i="0" sz="1400" u="none" cap="none" strike="noStrike">
              <a:solidFill>
                <a:schemeClr val="accent4"/>
              </a:solidFill>
              <a:latin typeface="Arial"/>
              <a:ea typeface="Arial"/>
              <a:cs typeface="Arial"/>
              <a:sym typeface="Arial"/>
            </a:endParaRPr>
          </a:p>
        </p:txBody>
      </p:sp>
      <p:sp>
        <p:nvSpPr>
          <p:cNvPr id="180" name="Google Shape;180;p17"/>
          <p:cNvSpPr/>
          <p:nvPr/>
        </p:nvSpPr>
        <p:spPr>
          <a:xfrm>
            <a:off x="2841725" y="4425325"/>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AARDE WARMT OP</a:t>
            </a:r>
            <a:endParaRPr b="1" i="0" sz="1400" u="none" cap="none" strike="noStrike">
              <a:solidFill>
                <a:schemeClr val="accent4"/>
              </a:solidFill>
              <a:latin typeface="Arial"/>
              <a:ea typeface="Arial"/>
              <a:cs typeface="Arial"/>
              <a:sym typeface="Arial"/>
            </a:endParaRPr>
          </a:p>
        </p:txBody>
      </p:sp>
      <p:sp>
        <p:nvSpPr>
          <p:cNvPr id="181" name="Google Shape;181;p17"/>
          <p:cNvSpPr/>
          <p:nvPr/>
        </p:nvSpPr>
        <p:spPr>
          <a:xfrm>
            <a:off x="523725" y="3201175"/>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DROOGTE</a:t>
            </a:r>
            <a:endParaRPr b="1" i="0" sz="1400" u="none" cap="none" strike="noStrike">
              <a:solidFill>
                <a:schemeClr val="accent4"/>
              </a:solidFill>
              <a:latin typeface="Arial"/>
              <a:ea typeface="Arial"/>
              <a:cs typeface="Arial"/>
              <a:sym typeface="Arial"/>
            </a:endParaRPr>
          </a:p>
        </p:txBody>
      </p:sp>
      <p:sp>
        <p:nvSpPr>
          <p:cNvPr id="182" name="Google Shape;182;p17"/>
          <p:cNvSpPr/>
          <p:nvPr/>
        </p:nvSpPr>
        <p:spPr>
          <a:xfrm rot="-7731671">
            <a:off x="1693331" y="3438741"/>
            <a:ext cx="999784" cy="914186"/>
          </a:xfrm>
          <a:prstGeom prst="bentArrow">
            <a:avLst>
              <a:gd fmla="val 34924" name="adj1"/>
              <a:gd fmla="val 37873"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7"/>
          <p:cNvSpPr txBox="1"/>
          <p:nvPr>
            <p:ph type="title"/>
          </p:nvPr>
        </p:nvSpPr>
        <p:spPr>
          <a:xfrm>
            <a:off x="1898301" y="360656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84" name="Google Shape;184;p17"/>
          <p:cNvSpPr txBox="1"/>
          <p:nvPr>
            <p:ph type="title"/>
          </p:nvPr>
        </p:nvSpPr>
        <p:spPr>
          <a:xfrm>
            <a:off x="2150915" y="3719644"/>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85" name="Google Shape;185;p17"/>
          <p:cNvSpPr txBox="1"/>
          <p:nvPr>
            <p:ph type="title"/>
          </p:nvPr>
        </p:nvSpPr>
        <p:spPr>
          <a:xfrm rot="236">
            <a:off x="265125" y="116325"/>
            <a:ext cx="87216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sz="2900">
                <a:solidFill>
                  <a:srgbClr val="FFFFFF"/>
                </a:solidFill>
                <a:highlight>
                  <a:srgbClr val="66CC00"/>
                </a:highlight>
                <a:latin typeface="Roboto"/>
                <a:ea typeface="Roboto"/>
                <a:cs typeface="Roboto"/>
                <a:sym typeface="Roboto"/>
              </a:rPr>
              <a:t>“Hoe minder bossen, hoe meer de aarde opwarmt.”</a:t>
            </a:r>
            <a:r>
              <a:rPr b="1" lang="en-GB">
                <a:solidFill>
                  <a:srgbClr val="FFFFFF"/>
                </a:solidFill>
                <a:highlight>
                  <a:srgbClr val="66CC00"/>
                </a:highlight>
                <a:latin typeface="Roboto"/>
                <a:ea typeface="Roboto"/>
                <a:cs typeface="Roboto"/>
                <a:sym typeface="Roboto"/>
              </a:rPr>
              <a:t> </a:t>
            </a:r>
            <a:r>
              <a:rPr b="1" lang="en-GB" sz="2900">
                <a:solidFill>
                  <a:srgbClr val="FFFFFF"/>
                </a:solidFill>
                <a:highlight>
                  <a:srgbClr val="66CC00"/>
                </a:highlight>
                <a:latin typeface="Roboto"/>
                <a:ea typeface="Roboto"/>
                <a:cs typeface="Roboto"/>
                <a:sym typeface="Roboto"/>
              </a:rPr>
              <a:t>Hoe zit dat?</a:t>
            </a:r>
            <a:endParaRPr sz="2300">
              <a:solidFill>
                <a:srgbClr val="000000"/>
              </a:solidFill>
              <a:latin typeface="Roboto"/>
              <a:ea typeface="Roboto"/>
              <a:cs typeface="Roboto"/>
              <a:sym typeface="Roboto"/>
            </a:endParaRPr>
          </a:p>
        </p:txBody>
      </p:sp>
      <p:sp>
        <p:nvSpPr>
          <p:cNvPr id="186" name="Google Shape;186;p17"/>
          <p:cNvSpPr txBox="1"/>
          <p:nvPr>
            <p:ph type="title"/>
          </p:nvPr>
        </p:nvSpPr>
        <p:spPr>
          <a:xfrm>
            <a:off x="4758415" y="130335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187" name="Google Shape;187;p17"/>
          <p:cNvSpPr txBox="1"/>
          <p:nvPr>
            <p:ph type="title"/>
          </p:nvPr>
        </p:nvSpPr>
        <p:spPr>
          <a:xfrm>
            <a:off x="5324165" y="156345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 name="Shape 191"/>
        <p:cNvGrpSpPr/>
        <p:nvPr/>
      </p:nvGrpSpPr>
      <p:grpSpPr>
        <a:xfrm>
          <a:off x="0" y="0"/>
          <a:ext cx="0" cy="0"/>
          <a:chOff x="0" y="0"/>
          <a:chExt cx="0" cy="0"/>
        </a:xfrm>
      </p:grpSpPr>
      <p:sp>
        <p:nvSpPr>
          <p:cNvPr id="192" name="Google Shape;192;p18"/>
          <p:cNvSpPr/>
          <p:nvPr/>
        </p:nvSpPr>
        <p:spPr>
          <a:xfrm>
            <a:off x="701188" y="772050"/>
            <a:ext cx="1661400" cy="111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Proxima Nova"/>
                <a:ea typeface="Proxima Nova"/>
                <a:cs typeface="Proxima Nova"/>
                <a:sym typeface="Proxima Nova"/>
              </a:rPr>
              <a:t>Door de droogte ontstaan sneller bosbranden die steeds heftiger worden.</a:t>
            </a:r>
            <a:endParaRPr b="0" i="0" sz="1400" u="none" cap="none" strike="noStrike">
              <a:solidFill>
                <a:srgbClr val="000000"/>
              </a:solidFill>
              <a:latin typeface="Arial"/>
              <a:ea typeface="Arial"/>
              <a:cs typeface="Arial"/>
              <a:sym typeface="Arial"/>
            </a:endParaRPr>
          </a:p>
        </p:txBody>
      </p:sp>
      <p:sp>
        <p:nvSpPr>
          <p:cNvPr id="193" name="Google Shape;193;p18"/>
          <p:cNvSpPr/>
          <p:nvPr/>
        </p:nvSpPr>
        <p:spPr>
          <a:xfrm>
            <a:off x="5197300" y="772050"/>
            <a:ext cx="2944500" cy="1247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Proxima Nova"/>
                <a:ea typeface="Proxima Nova"/>
                <a:cs typeface="Proxima Nova"/>
                <a:sym typeface="Proxima Nova"/>
              </a:rPr>
              <a:t>Als er minder bomen zijn door de bosbranden, wordt er minder CO2 uit de lucht gehaald door de bomen. </a:t>
            </a:r>
            <a:br>
              <a:rPr b="0" i="0" lang="en-GB" sz="1300" u="none" cap="none" strike="noStrike">
                <a:solidFill>
                  <a:srgbClr val="000000"/>
                </a:solidFill>
                <a:latin typeface="Proxima Nova"/>
                <a:ea typeface="Proxima Nova"/>
                <a:cs typeface="Proxima Nova"/>
                <a:sym typeface="Proxima Nova"/>
              </a:rPr>
            </a:br>
            <a:r>
              <a:rPr b="0" i="0" lang="en-GB" sz="1300" u="none" cap="none" strike="noStrike">
                <a:solidFill>
                  <a:srgbClr val="000000"/>
                </a:solidFill>
                <a:latin typeface="Proxima Nova"/>
                <a:ea typeface="Proxima Nova"/>
                <a:cs typeface="Proxima Nova"/>
                <a:sym typeface="Proxima Nova"/>
              </a:rPr>
              <a:t>Er zit daardoor steeds meer CO2 in </a:t>
            </a:r>
            <a:br>
              <a:rPr b="0" i="0" lang="en-GB" sz="1300" u="none" cap="none" strike="noStrike">
                <a:solidFill>
                  <a:srgbClr val="000000"/>
                </a:solidFill>
                <a:latin typeface="Proxima Nova"/>
                <a:ea typeface="Proxima Nova"/>
                <a:cs typeface="Proxima Nova"/>
                <a:sym typeface="Proxima Nova"/>
              </a:rPr>
            </a:br>
            <a:r>
              <a:rPr b="0" i="0" lang="en-GB" sz="1300" u="none" cap="none" strike="noStrike">
                <a:solidFill>
                  <a:srgbClr val="000000"/>
                </a:solidFill>
                <a:latin typeface="Proxima Nova"/>
                <a:ea typeface="Proxima Nova"/>
                <a:cs typeface="Proxima Nova"/>
                <a:sym typeface="Proxima Nova"/>
              </a:rPr>
              <a:t>de lucht. En bij de branden komt </a:t>
            </a:r>
            <a:br>
              <a:rPr b="0" i="0" lang="en-GB" sz="1300" u="none" cap="none" strike="noStrike">
                <a:solidFill>
                  <a:srgbClr val="000000"/>
                </a:solidFill>
                <a:latin typeface="Proxima Nova"/>
                <a:ea typeface="Proxima Nova"/>
                <a:cs typeface="Proxima Nova"/>
                <a:sym typeface="Proxima Nova"/>
              </a:rPr>
            </a:br>
            <a:r>
              <a:rPr b="0" i="0" lang="en-GB" sz="1300" u="none" cap="none" strike="noStrike">
                <a:solidFill>
                  <a:srgbClr val="000000"/>
                </a:solidFill>
                <a:latin typeface="Proxima Nova"/>
                <a:ea typeface="Proxima Nova"/>
                <a:cs typeface="Proxima Nova"/>
                <a:sym typeface="Proxima Nova"/>
              </a:rPr>
              <a:t>ook nog eens veel CO2 vrij.</a:t>
            </a:r>
            <a:endParaRPr b="0" i="0" sz="1300" u="none" cap="none" strike="noStrike">
              <a:solidFill>
                <a:srgbClr val="000000"/>
              </a:solidFill>
              <a:latin typeface="Proxima Nova"/>
              <a:ea typeface="Proxima Nova"/>
              <a:cs typeface="Proxima Nova"/>
              <a:sym typeface="Proxima Nova"/>
            </a:endParaRPr>
          </a:p>
        </p:txBody>
      </p:sp>
      <p:sp>
        <p:nvSpPr>
          <p:cNvPr id="194" name="Google Shape;194;p18"/>
          <p:cNvSpPr/>
          <p:nvPr/>
        </p:nvSpPr>
        <p:spPr>
          <a:xfrm>
            <a:off x="523713" y="3917425"/>
            <a:ext cx="1879800" cy="996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Proxima Nova"/>
                <a:ea typeface="Proxima Nova"/>
                <a:cs typeface="Proxima Nova"/>
                <a:sym typeface="Proxima Nova"/>
              </a:rPr>
              <a:t>Door de opwarming van de aarde wordt het op sommige plekken op aarde droger.</a:t>
            </a:r>
            <a:endParaRPr b="0" i="0" sz="1400" u="none" cap="none" strike="noStrike">
              <a:solidFill>
                <a:srgbClr val="000000"/>
              </a:solidFill>
              <a:latin typeface="Arial"/>
              <a:ea typeface="Arial"/>
              <a:cs typeface="Arial"/>
              <a:sym typeface="Arial"/>
            </a:endParaRPr>
          </a:p>
        </p:txBody>
      </p:sp>
      <p:sp>
        <p:nvSpPr>
          <p:cNvPr id="195" name="Google Shape;195;p18"/>
          <p:cNvSpPr/>
          <p:nvPr/>
        </p:nvSpPr>
        <p:spPr>
          <a:xfrm>
            <a:off x="5092875" y="3917425"/>
            <a:ext cx="2672700" cy="996300"/>
          </a:xfrm>
          <a:prstGeom prst="rect">
            <a:avLst/>
          </a:prstGeom>
          <a:solidFill>
            <a:schemeClr val="lt2"/>
          </a:solidFill>
          <a:ln>
            <a:noFill/>
          </a:ln>
        </p:spPr>
        <p:txBody>
          <a:bodyPr anchorCtr="0" anchor="ctr" bIns="91425" lIns="91425" spcFirstLastPara="1" rIns="91425" wrap="square" tIns="91425">
            <a:noAutofit/>
          </a:bodyPr>
          <a:lstStyle/>
          <a:p>
            <a:pPr indent="457200" lvl="0" marL="0" marR="0" rtl="0" algn="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Proxima Nova"/>
                <a:ea typeface="Proxima Nova"/>
                <a:cs typeface="Proxima Nova"/>
                <a:sym typeface="Proxima Nova"/>
              </a:rPr>
              <a:t>Als er meer CO2 in de lucht zit warmt de aarde sneller op. Dit heet het broeikaseffect. En ook de hitte van de bosbranden zorgt ervoor dat de aarde opwarmt.</a:t>
            </a:r>
            <a:endParaRPr b="0" i="0" sz="1400" u="none" cap="none" strike="noStrike">
              <a:solidFill>
                <a:srgbClr val="000000"/>
              </a:solidFill>
              <a:latin typeface="Arial"/>
              <a:ea typeface="Arial"/>
              <a:cs typeface="Arial"/>
              <a:sym typeface="Arial"/>
            </a:endParaRPr>
          </a:p>
        </p:txBody>
      </p:sp>
      <p:pic>
        <p:nvPicPr>
          <p:cNvPr id="196" name="Google Shape;196;p18"/>
          <p:cNvPicPr preferRelativeResize="0"/>
          <p:nvPr/>
        </p:nvPicPr>
        <p:blipFill rotWithShape="1">
          <a:blip r:embed="rId3">
            <a:alphaModFix/>
          </a:blip>
          <a:srcRect b="5444" l="23483" r="20603" t="5436"/>
          <a:stretch/>
        </p:blipFill>
        <p:spPr>
          <a:xfrm>
            <a:off x="2782023" y="690700"/>
            <a:ext cx="2052600" cy="1840200"/>
          </a:xfrm>
          <a:prstGeom prst="ellipse">
            <a:avLst/>
          </a:prstGeom>
          <a:noFill/>
          <a:ln>
            <a:noFill/>
          </a:ln>
        </p:spPr>
      </p:pic>
      <p:pic>
        <p:nvPicPr>
          <p:cNvPr id="197" name="Google Shape;197;p18"/>
          <p:cNvPicPr preferRelativeResize="0"/>
          <p:nvPr/>
        </p:nvPicPr>
        <p:blipFill rotWithShape="1">
          <a:blip r:embed="rId4">
            <a:alphaModFix/>
          </a:blip>
          <a:srcRect b="8646" l="6041" r="23708" t="3038"/>
          <a:stretch/>
        </p:blipFill>
        <p:spPr>
          <a:xfrm>
            <a:off x="4944680" y="2067771"/>
            <a:ext cx="1879800" cy="1570500"/>
          </a:xfrm>
          <a:prstGeom prst="ellipse">
            <a:avLst/>
          </a:prstGeom>
          <a:noFill/>
          <a:ln>
            <a:noFill/>
          </a:ln>
        </p:spPr>
      </p:pic>
      <p:pic>
        <p:nvPicPr>
          <p:cNvPr id="198" name="Google Shape;198;p18"/>
          <p:cNvPicPr preferRelativeResize="0"/>
          <p:nvPr/>
        </p:nvPicPr>
        <p:blipFill rotWithShape="1">
          <a:blip r:embed="rId5">
            <a:alphaModFix/>
          </a:blip>
          <a:srcRect b="9123" l="4244" r="19956" t="0"/>
          <a:stretch/>
        </p:blipFill>
        <p:spPr>
          <a:xfrm>
            <a:off x="2671994" y="2834302"/>
            <a:ext cx="2117400" cy="1767900"/>
          </a:xfrm>
          <a:prstGeom prst="ellipse">
            <a:avLst/>
          </a:prstGeom>
          <a:noFill/>
          <a:ln>
            <a:noFill/>
          </a:ln>
        </p:spPr>
      </p:pic>
      <p:pic>
        <p:nvPicPr>
          <p:cNvPr id="199" name="Google Shape;199;p18"/>
          <p:cNvPicPr preferRelativeResize="0"/>
          <p:nvPr/>
        </p:nvPicPr>
        <p:blipFill rotWithShape="1">
          <a:blip r:embed="rId6">
            <a:alphaModFix/>
          </a:blip>
          <a:srcRect b="0" l="0" r="0" t="0"/>
          <a:stretch/>
        </p:blipFill>
        <p:spPr>
          <a:xfrm>
            <a:off x="464025" y="1969636"/>
            <a:ext cx="2052600" cy="1570500"/>
          </a:xfrm>
          <a:prstGeom prst="ellipse">
            <a:avLst/>
          </a:prstGeom>
          <a:noFill/>
          <a:ln>
            <a:noFill/>
          </a:ln>
        </p:spPr>
      </p:pic>
      <p:sp>
        <p:nvSpPr>
          <p:cNvPr id="200" name="Google Shape;200;p18"/>
          <p:cNvSpPr/>
          <p:nvPr/>
        </p:nvSpPr>
        <p:spPr>
          <a:xfrm rot="3656128">
            <a:off x="4782000" y="1364744"/>
            <a:ext cx="1009069" cy="752708"/>
          </a:xfrm>
          <a:prstGeom prst="bentArrow">
            <a:avLst>
              <a:gd fmla="val 36665" name="adj1"/>
              <a:gd fmla="val 36436"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8"/>
          <p:cNvSpPr/>
          <p:nvPr/>
        </p:nvSpPr>
        <p:spPr>
          <a:xfrm rot="-10435676">
            <a:off x="4686195" y="3476323"/>
            <a:ext cx="941583" cy="901729"/>
          </a:xfrm>
          <a:prstGeom prst="bentArrow">
            <a:avLst>
              <a:gd fmla="val 32698" name="adj1"/>
              <a:gd fmla="val 37873"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8"/>
          <p:cNvSpPr/>
          <p:nvPr/>
        </p:nvSpPr>
        <p:spPr>
          <a:xfrm rot="-607776">
            <a:off x="1792623" y="1304453"/>
            <a:ext cx="1105329" cy="712174"/>
          </a:xfrm>
          <a:prstGeom prst="bentArrow">
            <a:avLst>
              <a:gd fmla="val 37158" name="adj1"/>
              <a:gd fmla="val 37873"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8"/>
          <p:cNvSpPr txBox="1"/>
          <p:nvPr>
            <p:ph type="title"/>
          </p:nvPr>
        </p:nvSpPr>
        <p:spPr>
          <a:xfrm>
            <a:off x="1996891" y="1371201"/>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04" name="Google Shape;204;p18"/>
          <p:cNvSpPr txBox="1"/>
          <p:nvPr>
            <p:ph type="title"/>
          </p:nvPr>
        </p:nvSpPr>
        <p:spPr>
          <a:xfrm>
            <a:off x="2222301" y="1303349"/>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sz="2300"/>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05" name="Google Shape;205;p18"/>
          <p:cNvSpPr txBox="1"/>
          <p:nvPr>
            <p:ph type="title"/>
          </p:nvPr>
        </p:nvSpPr>
        <p:spPr>
          <a:xfrm>
            <a:off x="4958473" y="1313871"/>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06" name="Google Shape;206;p18"/>
          <p:cNvSpPr txBox="1"/>
          <p:nvPr>
            <p:ph type="title"/>
          </p:nvPr>
        </p:nvSpPr>
        <p:spPr>
          <a:xfrm>
            <a:off x="5153165" y="142065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07" name="Google Shape;207;p18"/>
          <p:cNvSpPr txBox="1"/>
          <p:nvPr>
            <p:ph type="title"/>
          </p:nvPr>
        </p:nvSpPr>
        <p:spPr>
          <a:xfrm>
            <a:off x="5023809" y="3697673"/>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08" name="Google Shape;208;p18"/>
          <p:cNvSpPr txBox="1"/>
          <p:nvPr>
            <p:ph type="title"/>
          </p:nvPr>
        </p:nvSpPr>
        <p:spPr>
          <a:xfrm>
            <a:off x="5197291" y="3572944"/>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09" name="Google Shape;209;p18"/>
          <p:cNvSpPr/>
          <p:nvPr/>
        </p:nvSpPr>
        <p:spPr>
          <a:xfrm>
            <a:off x="2841725" y="2142150"/>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BOSBRANDEN</a:t>
            </a:r>
            <a:endParaRPr b="1" i="0" sz="1400" u="none" cap="none" strike="noStrike">
              <a:solidFill>
                <a:schemeClr val="accent4"/>
              </a:solidFill>
              <a:latin typeface="Arial"/>
              <a:ea typeface="Arial"/>
              <a:cs typeface="Arial"/>
              <a:sym typeface="Arial"/>
            </a:endParaRPr>
          </a:p>
        </p:txBody>
      </p:sp>
      <p:sp>
        <p:nvSpPr>
          <p:cNvPr id="210" name="Google Shape;210;p18"/>
          <p:cNvSpPr/>
          <p:nvPr/>
        </p:nvSpPr>
        <p:spPr>
          <a:xfrm>
            <a:off x="4917975" y="3201163"/>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MEER CO2 </a:t>
            </a:r>
            <a:br>
              <a:rPr b="1" i="0" lang="en-GB" sz="1400" u="none" cap="none" strike="noStrike">
                <a:solidFill>
                  <a:schemeClr val="accent4"/>
                </a:solidFill>
                <a:latin typeface="Arial"/>
                <a:ea typeface="Arial"/>
                <a:cs typeface="Arial"/>
                <a:sym typeface="Arial"/>
              </a:rPr>
            </a:br>
            <a:r>
              <a:rPr b="1" i="0" lang="en-GB" sz="1400" u="none" cap="none" strike="noStrike">
                <a:solidFill>
                  <a:schemeClr val="accent4"/>
                </a:solidFill>
                <a:latin typeface="Arial"/>
                <a:ea typeface="Arial"/>
                <a:cs typeface="Arial"/>
                <a:sym typeface="Arial"/>
              </a:rPr>
              <a:t>IN DE LUCHT</a:t>
            </a:r>
            <a:endParaRPr b="1" i="0" sz="1400" u="none" cap="none" strike="noStrike">
              <a:solidFill>
                <a:schemeClr val="accent4"/>
              </a:solidFill>
              <a:latin typeface="Arial"/>
              <a:ea typeface="Arial"/>
              <a:cs typeface="Arial"/>
              <a:sym typeface="Arial"/>
            </a:endParaRPr>
          </a:p>
        </p:txBody>
      </p:sp>
      <p:sp>
        <p:nvSpPr>
          <p:cNvPr id="211" name="Google Shape;211;p18"/>
          <p:cNvSpPr/>
          <p:nvPr/>
        </p:nvSpPr>
        <p:spPr>
          <a:xfrm>
            <a:off x="2841725" y="4425325"/>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AARDE WARMT OP</a:t>
            </a:r>
            <a:endParaRPr b="1" i="0" sz="1400" u="none" cap="none" strike="noStrike">
              <a:solidFill>
                <a:schemeClr val="accent4"/>
              </a:solidFill>
              <a:latin typeface="Arial"/>
              <a:ea typeface="Arial"/>
              <a:cs typeface="Arial"/>
              <a:sym typeface="Arial"/>
            </a:endParaRPr>
          </a:p>
        </p:txBody>
      </p:sp>
      <p:sp>
        <p:nvSpPr>
          <p:cNvPr id="212" name="Google Shape;212;p18"/>
          <p:cNvSpPr/>
          <p:nvPr/>
        </p:nvSpPr>
        <p:spPr>
          <a:xfrm>
            <a:off x="523725" y="3201175"/>
            <a:ext cx="1933200" cy="4884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accent4"/>
                </a:solidFill>
                <a:latin typeface="Arial"/>
                <a:ea typeface="Arial"/>
                <a:cs typeface="Arial"/>
                <a:sym typeface="Arial"/>
              </a:rPr>
              <a:t>DROOGTE</a:t>
            </a:r>
            <a:endParaRPr b="1" i="0" sz="1400" u="none" cap="none" strike="noStrike">
              <a:solidFill>
                <a:schemeClr val="accent4"/>
              </a:solidFill>
              <a:latin typeface="Arial"/>
              <a:ea typeface="Arial"/>
              <a:cs typeface="Arial"/>
              <a:sym typeface="Arial"/>
            </a:endParaRPr>
          </a:p>
        </p:txBody>
      </p:sp>
      <p:sp>
        <p:nvSpPr>
          <p:cNvPr id="213" name="Google Shape;213;p18"/>
          <p:cNvSpPr/>
          <p:nvPr/>
        </p:nvSpPr>
        <p:spPr>
          <a:xfrm rot="-7731275">
            <a:off x="1883605" y="3569545"/>
            <a:ext cx="923414" cy="805160"/>
          </a:xfrm>
          <a:prstGeom prst="bentArrow">
            <a:avLst>
              <a:gd fmla="val 34924" name="adj1"/>
              <a:gd fmla="val 37873"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8"/>
          <p:cNvSpPr txBox="1"/>
          <p:nvPr>
            <p:ph type="title"/>
          </p:nvPr>
        </p:nvSpPr>
        <p:spPr>
          <a:xfrm>
            <a:off x="2050701" y="368276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15" name="Google Shape;215;p18"/>
          <p:cNvSpPr txBox="1"/>
          <p:nvPr>
            <p:ph type="title"/>
          </p:nvPr>
        </p:nvSpPr>
        <p:spPr>
          <a:xfrm>
            <a:off x="2303315" y="3795844"/>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16" name="Google Shape;216;p18"/>
          <p:cNvSpPr txBox="1"/>
          <p:nvPr>
            <p:ph type="title"/>
          </p:nvPr>
        </p:nvSpPr>
        <p:spPr>
          <a:xfrm rot="275">
            <a:off x="265125" y="116325"/>
            <a:ext cx="75003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Bosbranden en klimaat: een vicieuze cirkel</a:t>
            </a:r>
            <a:endParaRPr sz="2400">
              <a:solidFill>
                <a:srgbClr val="000000"/>
              </a:solidFill>
              <a:latin typeface="Roboto"/>
              <a:ea typeface="Roboto"/>
              <a:cs typeface="Roboto"/>
              <a:sym typeface="Roboto"/>
            </a:endParaRPr>
          </a:p>
        </p:txBody>
      </p:sp>
      <p:sp>
        <p:nvSpPr>
          <p:cNvPr id="217" name="Google Shape;217;p18"/>
          <p:cNvSpPr txBox="1"/>
          <p:nvPr>
            <p:ph type="title"/>
          </p:nvPr>
        </p:nvSpPr>
        <p:spPr>
          <a:xfrm>
            <a:off x="4758415" y="130335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
        <p:nvSpPr>
          <p:cNvPr id="218" name="Google Shape;218;p18"/>
          <p:cNvSpPr txBox="1"/>
          <p:nvPr>
            <p:ph type="title"/>
          </p:nvPr>
        </p:nvSpPr>
        <p:spPr>
          <a:xfrm>
            <a:off x="5324165" y="1563455"/>
            <a:ext cx="365700" cy="57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GB" sz="2300"/>
              <a:t>+ </a:t>
            </a:r>
            <a:endParaRPr/>
          </a:p>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9"/>
          <p:cNvPicPr preferRelativeResize="0"/>
          <p:nvPr/>
        </p:nvPicPr>
        <p:blipFill rotWithShape="1">
          <a:blip r:embed="rId3">
            <a:alphaModFix/>
          </a:blip>
          <a:srcRect b="15774" l="0" r="0" t="0"/>
          <a:stretch/>
        </p:blipFill>
        <p:spPr>
          <a:xfrm>
            <a:off x="0" y="0"/>
            <a:ext cx="9144000" cy="5143500"/>
          </a:xfrm>
          <a:prstGeom prst="rect">
            <a:avLst/>
          </a:prstGeom>
          <a:noFill/>
          <a:ln>
            <a:noFill/>
          </a:ln>
        </p:spPr>
      </p:pic>
      <p:sp>
        <p:nvSpPr>
          <p:cNvPr id="224" name="Google Shape;224;p19"/>
          <p:cNvSpPr txBox="1"/>
          <p:nvPr>
            <p:ph type="title"/>
          </p:nvPr>
        </p:nvSpPr>
        <p:spPr>
          <a:xfrm>
            <a:off x="717800" y="282400"/>
            <a:ext cx="8010300" cy="1997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sz="6000">
                <a:solidFill>
                  <a:srgbClr val="FFFFFF"/>
                </a:solidFill>
                <a:latin typeface="Roboto"/>
                <a:ea typeface="Roboto"/>
                <a:cs typeface="Roboto"/>
                <a:sym typeface="Roboto"/>
              </a:rPr>
              <a:t>OPLOSSINGEN</a:t>
            </a:r>
            <a:endParaRPr b="1" sz="6000">
              <a:solidFill>
                <a:srgbClr val="FFFFFF"/>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 name="Shape 63"/>
        <p:cNvGrpSpPr/>
        <p:nvPr/>
      </p:nvGrpSpPr>
      <p:grpSpPr>
        <a:xfrm>
          <a:off x="0" y="0"/>
          <a:ext cx="0" cy="0"/>
          <a:chOff x="0" y="0"/>
          <a:chExt cx="0" cy="0"/>
        </a:xfrm>
      </p:grpSpPr>
      <p:pic>
        <p:nvPicPr>
          <p:cNvPr id="64" name="Google Shape;64;p2" title="NEW: Aanpassing 2021 edit VIDEO 1.mp4">
            <a:hlinkClick r:id="rId3"/>
          </p:cNvPr>
          <p:cNvPicPr preferRelativeResize="0"/>
          <p:nvPr/>
        </p:nvPicPr>
        <p:blipFill>
          <a:blip r:embed="rId4">
            <a:alphaModFix/>
          </a:blip>
          <a:stretch>
            <a:fillRect/>
          </a:stretch>
        </p:blipFill>
        <p:spPr>
          <a:xfrm>
            <a:off x="-118525" y="0"/>
            <a:ext cx="9262526" cy="52101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0"/>
          <p:cNvPicPr preferRelativeResize="0"/>
          <p:nvPr/>
        </p:nvPicPr>
        <p:blipFill rotWithShape="1">
          <a:blip r:embed="rId3">
            <a:alphaModFix/>
          </a:blip>
          <a:srcRect b="15774" l="0" r="0" t="0"/>
          <a:stretch/>
        </p:blipFill>
        <p:spPr>
          <a:xfrm>
            <a:off x="0" y="0"/>
            <a:ext cx="9144000" cy="5143500"/>
          </a:xfrm>
          <a:prstGeom prst="rect">
            <a:avLst/>
          </a:prstGeom>
          <a:noFill/>
          <a:ln>
            <a:noFill/>
          </a:ln>
        </p:spPr>
      </p:pic>
      <p:sp>
        <p:nvSpPr>
          <p:cNvPr id="230" name="Google Shape;230;p20"/>
          <p:cNvSpPr txBox="1"/>
          <p:nvPr>
            <p:ph type="title"/>
          </p:nvPr>
        </p:nvSpPr>
        <p:spPr>
          <a:xfrm rot="-625">
            <a:off x="1563050" y="3760564"/>
            <a:ext cx="6605700" cy="1032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Ik denk dat we bosbranden kunnen tegengaan door… </a:t>
            </a:r>
            <a:endParaRPr b="1">
              <a:solidFill>
                <a:srgbClr val="FFFFFF"/>
              </a:solidFill>
              <a:highlight>
                <a:srgbClr val="66CC00"/>
              </a:highlight>
              <a:latin typeface="Roboto"/>
              <a:ea typeface="Roboto"/>
              <a:cs typeface="Roboto"/>
              <a:sym typeface="Roboto"/>
            </a:endParaRPr>
          </a:p>
        </p:txBody>
      </p:sp>
      <p:sp>
        <p:nvSpPr>
          <p:cNvPr id="231" name="Google Shape;231;p20"/>
          <p:cNvSpPr txBox="1"/>
          <p:nvPr>
            <p:ph type="title"/>
          </p:nvPr>
        </p:nvSpPr>
        <p:spPr>
          <a:xfrm rot="-555">
            <a:off x="392125" y="474277"/>
            <a:ext cx="5579400" cy="84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sz="3800">
                <a:solidFill>
                  <a:srgbClr val="FFFFFF"/>
                </a:solidFill>
                <a:highlight>
                  <a:srgbClr val="F3593C"/>
                </a:highlight>
                <a:latin typeface="Roboto"/>
                <a:ea typeface="Roboto"/>
                <a:cs typeface="Roboto"/>
                <a:sym typeface="Roboto"/>
              </a:rPr>
              <a:t>Tijd voor een brainstorm</a:t>
            </a:r>
            <a:endParaRPr b="1" sz="3800">
              <a:solidFill>
                <a:srgbClr val="FFFFFF"/>
              </a:solidFill>
              <a:highlight>
                <a:srgbClr val="F3593C"/>
              </a:highlight>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1"/>
          <p:cNvPicPr preferRelativeResize="0"/>
          <p:nvPr/>
        </p:nvPicPr>
        <p:blipFill rotWithShape="1">
          <a:blip r:embed="rId3">
            <a:alphaModFix/>
          </a:blip>
          <a:srcRect b="15774" l="0" r="0" t="0"/>
          <a:stretch/>
        </p:blipFill>
        <p:spPr>
          <a:xfrm>
            <a:off x="0" y="0"/>
            <a:ext cx="9144000" cy="5143500"/>
          </a:xfrm>
          <a:prstGeom prst="rect">
            <a:avLst/>
          </a:prstGeom>
          <a:noFill/>
          <a:ln>
            <a:noFill/>
          </a:ln>
        </p:spPr>
      </p:pic>
      <p:sp>
        <p:nvSpPr>
          <p:cNvPr id="237" name="Google Shape;237;p21"/>
          <p:cNvSpPr txBox="1"/>
          <p:nvPr>
            <p:ph type="title"/>
          </p:nvPr>
        </p:nvSpPr>
        <p:spPr>
          <a:xfrm>
            <a:off x="246000" y="331175"/>
            <a:ext cx="8641200" cy="12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Greenpeace probeert op verschillende manieren de oorzaken van bosbranden aan te pakken.</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2"/>
          <p:cNvPicPr preferRelativeResize="0"/>
          <p:nvPr/>
        </p:nvPicPr>
        <p:blipFill rotWithShape="1">
          <a:blip r:embed="rId3">
            <a:alphaModFix/>
          </a:blip>
          <a:srcRect b="17341" l="0" r="0" t="0"/>
          <a:stretch/>
        </p:blipFill>
        <p:spPr>
          <a:xfrm>
            <a:off x="0" y="2492900"/>
            <a:ext cx="4809953" cy="2650600"/>
          </a:xfrm>
          <a:prstGeom prst="rect">
            <a:avLst/>
          </a:prstGeom>
          <a:noFill/>
          <a:ln>
            <a:noFill/>
          </a:ln>
        </p:spPr>
      </p:pic>
      <p:pic>
        <p:nvPicPr>
          <p:cNvPr id="243" name="Google Shape;243;p22"/>
          <p:cNvPicPr preferRelativeResize="0"/>
          <p:nvPr/>
        </p:nvPicPr>
        <p:blipFill rotWithShape="1">
          <a:blip r:embed="rId4">
            <a:alphaModFix/>
          </a:blip>
          <a:srcRect b="13754" l="1099" r="4887" t="0"/>
          <a:stretch/>
        </p:blipFill>
        <p:spPr>
          <a:xfrm>
            <a:off x="0" y="0"/>
            <a:ext cx="4334049" cy="2650600"/>
          </a:xfrm>
          <a:prstGeom prst="rect">
            <a:avLst/>
          </a:prstGeom>
          <a:noFill/>
          <a:ln>
            <a:noFill/>
          </a:ln>
        </p:spPr>
      </p:pic>
      <p:sp>
        <p:nvSpPr>
          <p:cNvPr id="244" name="Google Shape;244;p22"/>
          <p:cNvSpPr txBox="1"/>
          <p:nvPr>
            <p:ph type="title"/>
          </p:nvPr>
        </p:nvSpPr>
        <p:spPr>
          <a:xfrm rot="281">
            <a:off x="225246" y="192525"/>
            <a:ext cx="36639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Bescherming en herstel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245" name="Google Shape;245;p22"/>
          <p:cNvSpPr txBox="1"/>
          <p:nvPr>
            <p:ph type="title"/>
          </p:nvPr>
        </p:nvSpPr>
        <p:spPr>
          <a:xfrm rot="248">
            <a:off x="163475" y="3899200"/>
            <a:ext cx="4159500" cy="11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Training en voorlichting</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pic>
        <p:nvPicPr>
          <p:cNvPr id="246" name="Google Shape;246;p22"/>
          <p:cNvPicPr preferRelativeResize="0"/>
          <p:nvPr/>
        </p:nvPicPr>
        <p:blipFill rotWithShape="1">
          <a:blip r:embed="rId5">
            <a:alphaModFix/>
          </a:blip>
          <a:srcRect b="6858" l="0" r="0" t="6859"/>
          <a:stretch/>
        </p:blipFill>
        <p:spPr>
          <a:xfrm>
            <a:off x="4334050" y="0"/>
            <a:ext cx="4809951" cy="2766632"/>
          </a:xfrm>
          <a:prstGeom prst="rect">
            <a:avLst/>
          </a:prstGeom>
          <a:noFill/>
          <a:ln>
            <a:noFill/>
          </a:ln>
        </p:spPr>
      </p:pic>
      <p:pic>
        <p:nvPicPr>
          <p:cNvPr id="247" name="Google Shape;247;p22"/>
          <p:cNvPicPr preferRelativeResize="0"/>
          <p:nvPr/>
        </p:nvPicPr>
        <p:blipFill rotWithShape="1">
          <a:blip r:embed="rId6">
            <a:alphaModFix/>
          </a:blip>
          <a:srcRect b="11179" l="0" r="0" t="11173"/>
          <a:stretch/>
        </p:blipFill>
        <p:spPr>
          <a:xfrm>
            <a:off x="4334050" y="2650600"/>
            <a:ext cx="4809950" cy="2492900"/>
          </a:xfrm>
          <a:prstGeom prst="rect">
            <a:avLst/>
          </a:prstGeom>
          <a:noFill/>
          <a:ln>
            <a:noFill/>
          </a:ln>
        </p:spPr>
      </p:pic>
      <p:sp>
        <p:nvSpPr>
          <p:cNvPr id="248" name="Google Shape;248;p22"/>
          <p:cNvSpPr txBox="1"/>
          <p:nvPr>
            <p:ph type="title"/>
          </p:nvPr>
        </p:nvSpPr>
        <p:spPr>
          <a:xfrm rot="296">
            <a:off x="5447500" y="3893975"/>
            <a:ext cx="3489300" cy="11769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Wereldwijd bewustzijn &amp; actie</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249" name="Google Shape;249;p22"/>
          <p:cNvSpPr txBox="1"/>
          <p:nvPr>
            <p:ph type="title"/>
          </p:nvPr>
        </p:nvSpPr>
        <p:spPr>
          <a:xfrm rot="248">
            <a:off x="4752000" y="212550"/>
            <a:ext cx="4159500" cy="706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Regels en wetten</a:t>
            </a:r>
            <a:endParaRPr b="1">
              <a:solidFill>
                <a:srgbClr val="FFFFFF"/>
              </a:solidFill>
              <a:highlight>
                <a:srgbClr val="66CC00"/>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3"/>
          <p:cNvPicPr preferRelativeResize="0"/>
          <p:nvPr/>
        </p:nvPicPr>
        <p:blipFill rotWithShape="1">
          <a:blip r:embed="rId3">
            <a:alphaModFix/>
          </a:blip>
          <a:srcRect b="17341" l="0" r="0" t="0"/>
          <a:stretch/>
        </p:blipFill>
        <p:spPr>
          <a:xfrm>
            <a:off x="0" y="2492900"/>
            <a:ext cx="4809953" cy="2650600"/>
          </a:xfrm>
          <a:prstGeom prst="rect">
            <a:avLst/>
          </a:prstGeom>
          <a:noFill/>
          <a:ln>
            <a:noFill/>
          </a:ln>
        </p:spPr>
      </p:pic>
      <p:pic>
        <p:nvPicPr>
          <p:cNvPr id="255" name="Google Shape;255;p23"/>
          <p:cNvPicPr preferRelativeResize="0"/>
          <p:nvPr/>
        </p:nvPicPr>
        <p:blipFill rotWithShape="1">
          <a:blip r:embed="rId4">
            <a:alphaModFix/>
          </a:blip>
          <a:srcRect b="13754" l="1099" r="4887" t="0"/>
          <a:stretch/>
        </p:blipFill>
        <p:spPr>
          <a:xfrm>
            <a:off x="0" y="0"/>
            <a:ext cx="4334049" cy="2650600"/>
          </a:xfrm>
          <a:prstGeom prst="rect">
            <a:avLst/>
          </a:prstGeom>
          <a:noFill/>
          <a:ln>
            <a:noFill/>
          </a:ln>
        </p:spPr>
      </p:pic>
      <p:sp>
        <p:nvSpPr>
          <p:cNvPr id="256" name="Google Shape;256;p23"/>
          <p:cNvSpPr txBox="1"/>
          <p:nvPr>
            <p:ph type="title"/>
          </p:nvPr>
        </p:nvSpPr>
        <p:spPr>
          <a:xfrm rot="281">
            <a:off x="225246" y="192525"/>
            <a:ext cx="36639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Bescherming en herstel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257" name="Google Shape;257;p23"/>
          <p:cNvSpPr txBox="1"/>
          <p:nvPr>
            <p:ph type="title"/>
          </p:nvPr>
        </p:nvSpPr>
        <p:spPr>
          <a:xfrm rot="248">
            <a:off x="162000" y="3898950"/>
            <a:ext cx="4159500" cy="11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Training en voorlichting</a:t>
            </a:r>
            <a:endParaRPr b="1">
              <a:solidFill>
                <a:srgbClr val="FFFFFF"/>
              </a:solidFill>
              <a:highlight>
                <a:srgbClr val="B7B7B7"/>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pic>
        <p:nvPicPr>
          <p:cNvPr id="258" name="Google Shape;258;p23"/>
          <p:cNvPicPr preferRelativeResize="0"/>
          <p:nvPr/>
        </p:nvPicPr>
        <p:blipFill rotWithShape="1">
          <a:blip r:embed="rId5">
            <a:alphaModFix/>
          </a:blip>
          <a:srcRect b="6858" l="0" r="0" t="6859"/>
          <a:stretch/>
        </p:blipFill>
        <p:spPr>
          <a:xfrm>
            <a:off x="4334050" y="0"/>
            <a:ext cx="4809951" cy="2766632"/>
          </a:xfrm>
          <a:prstGeom prst="rect">
            <a:avLst/>
          </a:prstGeom>
          <a:noFill/>
          <a:ln>
            <a:noFill/>
          </a:ln>
        </p:spPr>
      </p:pic>
      <p:sp>
        <p:nvSpPr>
          <p:cNvPr id="259" name="Google Shape;259;p23"/>
          <p:cNvSpPr txBox="1"/>
          <p:nvPr>
            <p:ph type="title"/>
          </p:nvPr>
        </p:nvSpPr>
        <p:spPr>
          <a:xfrm rot="248">
            <a:off x="4752000" y="212550"/>
            <a:ext cx="4159500" cy="706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Regels en wetten</a:t>
            </a:r>
            <a:endParaRPr b="1">
              <a:solidFill>
                <a:srgbClr val="FFFFFF"/>
              </a:solidFill>
              <a:highlight>
                <a:srgbClr val="B7B7B7"/>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pic>
        <p:nvPicPr>
          <p:cNvPr id="260" name="Google Shape;260;p23"/>
          <p:cNvPicPr preferRelativeResize="0"/>
          <p:nvPr/>
        </p:nvPicPr>
        <p:blipFill rotWithShape="1">
          <a:blip r:embed="rId6">
            <a:alphaModFix/>
          </a:blip>
          <a:srcRect b="11179" l="0" r="0" t="11173"/>
          <a:stretch/>
        </p:blipFill>
        <p:spPr>
          <a:xfrm>
            <a:off x="4334050" y="2650600"/>
            <a:ext cx="4809950" cy="2492900"/>
          </a:xfrm>
          <a:prstGeom prst="rect">
            <a:avLst/>
          </a:prstGeom>
          <a:noFill/>
          <a:ln>
            <a:noFill/>
          </a:ln>
        </p:spPr>
      </p:pic>
      <p:sp>
        <p:nvSpPr>
          <p:cNvPr id="261" name="Google Shape;261;p23"/>
          <p:cNvSpPr txBox="1"/>
          <p:nvPr>
            <p:ph type="title"/>
          </p:nvPr>
        </p:nvSpPr>
        <p:spPr>
          <a:xfrm rot="288">
            <a:off x="5361775" y="3893975"/>
            <a:ext cx="3575100" cy="11769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Wereldwijd bewustzijn &amp; actie</a:t>
            </a:r>
            <a:endParaRPr b="1">
              <a:solidFill>
                <a:srgbClr val="FFFFFF"/>
              </a:solidFill>
              <a:highlight>
                <a:srgbClr val="B7B7B7"/>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4"/>
          <p:cNvPicPr preferRelativeResize="0"/>
          <p:nvPr/>
        </p:nvPicPr>
        <p:blipFill rotWithShape="1">
          <a:blip r:embed="rId3">
            <a:alphaModFix/>
          </a:blip>
          <a:srcRect b="6377" l="0" r="0" t="9247"/>
          <a:stretch/>
        </p:blipFill>
        <p:spPr>
          <a:xfrm>
            <a:off x="0" y="0"/>
            <a:ext cx="9144000" cy="5143500"/>
          </a:xfrm>
          <a:prstGeom prst="rect">
            <a:avLst/>
          </a:prstGeom>
          <a:noFill/>
          <a:ln>
            <a:noFill/>
          </a:ln>
        </p:spPr>
      </p:pic>
      <p:sp>
        <p:nvSpPr>
          <p:cNvPr id="267" name="Google Shape;267;p24"/>
          <p:cNvSpPr txBox="1"/>
          <p:nvPr>
            <p:ph idx="1" type="body"/>
          </p:nvPr>
        </p:nvSpPr>
        <p:spPr>
          <a:xfrm>
            <a:off x="202050" y="2217900"/>
            <a:ext cx="8520600" cy="288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2800">
                <a:solidFill>
                  <a:srgbClr val="FFFFFF"/>
                </a:solidFill>
                <a:highlight>
                  <a:srgbClr val="66CC00"/>
                </a:highlight>
                <a:latin typeface="Roboto"/>
                <a:ea typeface="Roboto"/>
                <a:cs typeface="Roboto"/>
                <a:sym typeface="Roboto"/>
              </a:rPr>
              <a:t>Bestaande natuur moet - samen met de lokale bevolking - beschermd en hersteld worden, zodat mensen, dieren en planten er samen een goed bestaan kunnen hebben. </a:t>
            </a: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5"/>
          <p:cNvPicPr preferRelativeResize="0"/>
          <p:nvPr/>
        </p:nvPicPr>
        <p:blipFill rotWithShape="1">
          <a:blip r:embed="rId3">
            <a:alphaModFix/>
          </a:blip>
          <a:srcRect b="17341" l="0" r="0" t="0"/>
          <a:stretch/>
        </p:blipFill>
        <p:spPr>
          <a:xfrm>
            <a:off x="0" y="2492900"/>
            <a:ext cx="4809953" cy="2650600"/>
          </a:xfrm>
          <a:prstGeom prst="rect">
            <a:avLst/>
          </a:prstGeom>
          <a:noFill/>
          <a:ln>
            <a:noFill/>
          </a:ln>
        </p:spPr>
      </p:pic>
      <p:pic>
        <p:nvPicPr>
          <p:cNvPr id="273" name="Google Shape;273;p25"/>
          <p:cNvPicPr preferRelativeResize="0"/>
          <p:nvPr/>
        </p:nvPicPr>
        <p:blipFill rotWithShape="1">
          <a:blip r:embed="rId4">
            <a:alphaModFix/>
          </a:blip>
          <a:srcRect b="13754" l="1099" r="4887" t="0"/>
          <a:stretch/>
        </p:blipFill>
        <p:spPr>
          <a:xfrm>
            <a:off x="0" y="0"/>
            <a:ext cx="4334049" cy="2650600"/>
          </a:xfrm>
          <a:prstGeom prst="rect">
            <a:avLst/>
          </a:prstGeom>
          <a:noFill/>
          <a:ln>
            <a:noFill/>
          </a:ln>
        </p:spPr>
      </p:pic>
      <p:sp>
        <p:nvSpPr>
          <p:cNvPr id="274" name="Google Shape;274;p25"/>
          <p:cNvSpPr txBox="1"/>
          <p:nvPr>
            <p:ph type="title"/>
          </p:nvPr>
        </p:nvSpPr>
        <p:spPr>
          <a:xfrm rot="281">
            <a:off x="225246" y="192525"/>
            <a:ext cx="36639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Bescherming en herstel </a:t>
            </a:r>
            <a:endParaRPr b="1">
              <a:solidFill>
                <a:srgbClr val="FFFFFF"/>
              </a:solidFill>
              <a:highlight>
                <a:srgbClr val="B7B7B7"/>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pic>
        <p:nvPicPr>
          <p:cNvPr id="275" name="Google Shape;275;p25"/>
          <p:cNvPicPr preferRelativeResize="0"/>
          <p:nvPr/>
        </p:nvPicPr>
        <p:blipFill rotWithShape="1">
          <a:blip r:embed="rId5">
            <a:alphaModFix/>
          </a:blip>
          <a:srcRect b="6858" l="0" r="0" t="6859"/>
          <a:stretch/>
        </p:blipFill>
        <p:spPr>
          <a:xfrm>
            <a:off x="4334050" y="0"/>
            <a:ext cx="4809951" cy="2766632"/>
          </a:xfrm>
          <a:prstGeom prst="rect">
            <a:avLst/>
          </a:prstGeom>
          <a:noFill/>
          <a:ln>
            <a:noFill/>
          </a:ln>
        </p:spPr>
      </p:pic>
      <p:pic>
        <p:nvPicPr>
          <p:cNvPr id="276" name="Google Shape;276;p25"/>
          <p:cNvPicPr preferRelativeResize="0"/>
          <p:nvPr/>
        </p:nvPicPr>
        <p:blipFill rotWithShape="1">
          <a:blip r:embed="rId6">
            <a:alphaModFix/>
          </a:blip>
          <a:srcRect b="11179" l="0" r="0" t="11173"/>
          <a:stretch/>
        </p:blipFill>
        <p:spPr>
          <a:xfrm>
            <a:off x="4334050" y="2650600"/>
            <a:ext cx="4809950" cy="2492900"/>
          </a:xfrm>
          <a:prstGeom prst="rect">
            <a:avLst/>
          </a:prstGeom>
          <a:noFill/>
          <a:ln>
            <a:noFill/>
          </a:ln>
        </p:spPr>
      </p:pic>
      <p:sp>
        <p:nvSpPr>
          <p:cNvPr id="277" name="Google Shape;277;p25"/>
          <p:cNvSpPr txBox="1"/>
          <p:nvPr>
            <p:ph type="title"/>
          </p:nvPr>
        </p:nvSpPr>
        <p:spPr>
          <a:xfrm rot="288">
            <a:off x="5361775" y="3893975"/>
            <a:ext cx="3575100" cy="11769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Wereldwijd bewustzijn &amp; actie</a:t>
            </a:r>
            <a:endParaRPr b="1">
              <a:solidFill>
                <a:srgbClr val="FFFFFF"/>
              </a:solidFill>
              <a:highlight>
                <a:srgbClr val="B7B7B7"/>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278" name="Google Shape;278;p25"/>
          <p:cNvSpPr txBox="1"/>
          <p:nvPr>
            <p:ph type="title"/>
          </p:nvPr>
        </p:nvSpPr>
        <p:spPr>
          <a:xfrm rot="248">
            <a:off x="4752000" y="212550"/>
            <a:ext cx="4159500" cy="706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Regels en wetten</a:t>
            </a:r>
            <a:endParaRPr b="1">
              <a:solidFill>
                <a:srgbClr val="FFFFFF"/>
              </a:solidFill>
              <a:highlight>
                <a:srgbClr val="66CC00"/>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sp>
        <p:nvSpPr>
          <p:cNvPr id="279" name="Google Shape;279;p25"/>
          <p:cNvSpPr txBox="1"/>
          <p:nvPr>
            <p:ph type="title"/>
          </p:nvPr>
        </p:nvSpPr>
        <p:spPr>
          <a:xfrm rot="248">
            <a:off x="162000" y="3898950"/>
            <a:ext cx="4159500" cy="11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Training en voorlichting</a:t>
            </a:r>
            <a:endParaRPr b="1">
              <a:solidFill>
                <a:srgbClr val="FFFFFF"/>
              </a:solidFill>
              <a:highlight>
                <a:srgbClr val="B7B7B7"/>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26"/>
          <p:cNvPicPr preferRelativeResize="0"/>
          <p:nvPr/>
        </p:nvPicPr>
        <p:blipFill rotWithShape="1">
          <a:blip r:embed="rId3">
            <a:alphaModFix/>
          </a:blip>
          <a:srcRect b="16204" l="0" r="684" t="0"/>
          <a:stretch/>
        </p:blipFill>
        <p:spPr>
          <a:xfrm>
            <a:off x="25" y="0"/>
            <a:ext cx="9143996" cy="5143497"/>
          </a:xfrm>
          <a:prstGeom prst="rect">
            <a:avLst/>
          </a:prstGeom>
          <a:noFill/>
          <a:ln>
            <a:noFill/>
          </a:ln>
        </p:spPr>
      </p:pic>
      <p:sp>
        <p:nvSpPr>
          <p:cNvPr id="285" name="Google Shape;285;p26"/>
          <p:cNvSpPr txBox="1"/>
          <p:nvPr>
            <p:ph idx="2" type="body"/>
          </p:nvPr>
        </p:nvSpPr>
        <p:spPr>
          <a:xfrm>
            <a:off x="185550" y="2081900"/>
            <a:ext cx="8836200" cy="283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2800">
                <a:solidFill>
                  <a:srgbClr val="FFFFFF"/>
                </a:solidFill>
                <a:highlight>
                  <a:srgbClr val="66CC00"/>
                </a:highlight>
                <a:latin typeface="Roboto"/>
                <a:ea typeface="Roboto"/>
                <a:cs typeface="Roboto"/>
                <a:sym typeface="Roboto"/>
              </a:rPr>
              <a:t>Overheden en bedrijven moeten ervoor zorgen dat er geen producten meer worden gemaakt waarvoor natuur vernietigd is of mensenrechten zijn geschonden. Internationale wetten moeten verbieden dat bedrijven ons dit soort producten verkopen.</a:t>
            </a:r>
            <a:endParaRPr sz="28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27"/>
          <p:cNvPicPr preferRelativeResize="0"/>
          <p:nvPr/>
        </p:nvPicPr>
        <p:blipFill rotWithShape="1">
          <a:blip r:embed="rId3">
            <a:alphaModFix/>
          </a:blip>
          <a:srcRect b="17341" l="0" r="0" t="0"/>
          <a:stretch/>
        </p:blipFill>
        <p:spPr>
          <a:xfrm>
            <a:off x="0" y="2492900"/>
            <a:ext cx="4809953" cy="2650600"/>
          </a:xfrm>
          <a:prstGeom prst="rect">
            <a:avLst/>
          </a:prstGeom>
          <a:noFill/>
          <a:ln>
            <a:noFill/>
          </a:ln>
        </p:spPr>
      </p:pic>
      <p:pic>
        <p:nvPicPr>
          <p:cNvPr id="291" name="Google Shape;291;p27"/>
          <p:cNvPicPr preferRelativeResize="0"/>
          <p:nvPr/>
        </p:nvPicPr>
        <p:blipFill rotWithShape="1">
          <a:blip r:embed="rId4">
            <a:alphaModFix/>
          </a:blip>
          <a:srcRect b="6858" l="0" r="0" t="6859"/>
          <a:stretch/>
        </p:blipFill>
        <p:spPr>
          <a:xfrm>
            <a:off x="4334050" y="0"/>
            <a:ext cx="4809951" cy="2766632"/>
          </a:xfrm>
          <a:prstGeom prst="rect">
            <a:avLst/>
          </a:prstGeom>
          <a:noFill/>
          <a:ln>
            <a:noFill/>
          </a:ln>
        </p:spPr>
      </p:pic>
      <p:pic>
        <p:nvPicPr>
          <p:cNvPr id="292" name="Google Shape;292;p27"/>
          <p:cNvPicPr preferRelativeResize="0"/>
          <p:nvPr/>
        </p:nvPicPr>
        <p:blipFill rotWithShape="1">
          <a:blip r:embed="rId5">
            <a:alphaModFix/>
          </a:blip>
          <a:srcRect b="13754" l="1099" r="4887" t="0"/>
          <a:stretch/>
        </p:blipFill>
        <p:spPr>
          <a:xfrm>
            <a:off x="0" y="0"/>
            <a:ext cx="4334049" cy="2650600"/>
          </a:xfrm>
          <a:prstGeom prst="rect">
            <a:avLst/>
          </a:prstGeom>
          <a:noFill/>
          <a:ln>
            <a:noFill/>
          </a:ln>
        </p:spPr>
      </p:pic>
      <p:sp>
        <p:nvSpPr>
          <p:cNvPr id="293" name="Google Shape;293;p27"/>
          <p:cNvSpPr txBox="1"/>
          <p:nvPr>
            <p:ph type="title"/>
          </p:nvPr>
        </p:nvSpPr>
        <p:spPr>
          <a:xfrm rot="281">
            <a:off x="225246" y="192525"/>
            <a:ext cx="36639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Bescherming en herstel </a:t>
            </a:r>
            <a:endParaRPr b="1">
              <a:solidFill>
                <a:srgbClr val="FFFFFF"/>
              </a:solidFill>
              <a:highlight>
                <a:srgbClr val="B7B7B7"/>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pic>
        <p:nvPicPr>
          <p:cNvPr id="294" name="Google Shape;294;p27"/>
          <p:cNvPicPr preferRelativeResize="0"/>
          <p:nvPr/>
        </p:nvPicPr>
        <p:blipFill rotWithShape="1">
          <a:blip r:embed="rId6">
            <a:alphaModFix/>
          </a:blip>
          <a:srcRect b="11179" l="0" r="0" t="11173"/>
          <a:stretch/>
        </p:blipFill>
        <p:spPr>
          <a:xfrm>
            <a:off x="4334050" y="2650600"/>
            <a:ext cx="4809950" cy="2492900"/>
          </a:xfrm>
          <a:prstGeom prst="rect">
            <a:avLst/>
          </a:prstGeom>
          <a:noFill/>
          <a:ln>
            <a:noFill/>
          </a:ln>
        </p:spPr>
      </p:pic>
      <p:sp>
        <p:nvSpPr>
          <p:cNvPr id="295" name="Google Shape;295;p27"/>
          <p:cNvSpPr txBox="1"/>
          <p:nvPr>
            <p:ph type="title"/>
          </p:nvPr>
        </p:nvSpPr>
        <p:spPr>
          <a:xfrm rot="288">
            <a:off x="5361775" y="3893975"/>
            <a:ext cx="3575100" cy="11769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Wereldwijd bewustzijn &amp; actie</a:t>
            </a:r>
            <a:endParaRPr b="1">
              <a:solidFill>
                <a:srgbClr val="FFFFFF"/>
              </a:solidFill>
              <a:highlight>
                <a:srgbClr val="B7B7B7"/>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296" name="Google Shape;296;p27"/>
          <p:cNvSpPr txBox="1"/>
          <p:nvPr>
            <p:ph type="title"/>
          </p:nvPr>
        </p:nvSpPr>
        <p:spPr>
          <a:xfrm rot="248">
            <a:off x="163475" y="3899200"/>
            <a:ext cx="4159500" cy="11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Training en voorlichting</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297" name="Google Shape;297;p27"/>
          <p:cNvSpPr txBox="1"/>
          <p:nvPr>
            <p:ph type="title"/>
          </p:nvPr>
        </p:nvSpPr>
        <p:spPr>
          <a:xfrm rot="248">
            <a:off x="4752000" y="212550"/>
            <a:ext cx="4159500" cy="706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Regels en wetten</a:t>
            </a:r>
            <a:endParaRPr b="1">
              <a:solidFill>
                <a:srgbClr val="FFFFFF"/>
              </a:solidFill>
              <a:highlight>
                <a:srgbClr val="B7B7B7"/>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28"/>
          <p:cNvPicPr preferRelativeResize="0"/>
          <p:nvPr/>
        </p:nvPicPr>
        <p:blipFill rotWithShape="1">
          <a:blip r:embed="rId3">
            <a:alphaModFix/>
          </a:blip>
          <a:srcRect b="4589" l="0" r="0" t="11036"/>
          <a:stretch/>
        </p:blipFill>
        <p:spPr>
          <a:xfrm>
            <a:off x="0" y="0"/>
            <a:ext cx="9144000" cy="5143500"/>
          </a:xfrm>
          <a:prstGeom prst="rect">
            <a:avLst/>
          </a:prstGeom>
          <a:noFill/>
          <a:ln>
            <a:noFill/>
          </a:ln>
        </p:spPr>
      </p:pic>
      <p:sp>
        <p:nvSpPr>
          <p:cNvPr id="303" name="Google Shape;303;p28"/>
          <p:cNvSpPr txBox="1"/>
          <p:nvPr>
            <p:ph idx="1" type="body"/>
          </p:nvPr>
        </p:nvSpPr>
        <p:spPr>
          <a:xfrm>
            <a:off x="311700" y="2417250"/>
            <a:ext cx="8520600" cy="215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2800">
                <a:solidFill>
                  <a:srgbClr val="FFFFFF"/>
                </a:solidFill>
                <a:highlight>
                  <a:srgbClr val="66CC00"/>
                </a:highlight>
                <a:latin typeface="Roboto"/>
                <a:ea typeface="Roboto"/>
                <a:cs typeface="Roboto"/>
                <a:sym typeface="Roboto"/>
              </a:rPr>
              <a:t>We moeten mensen trainen om branden te blussen en om voorlichting te geven om iedereen voorzichtiger met vuur om te laten gaan in kwetsbare gebieden.</a:t>
            </a:r>
            <a:endParaRPr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29"/>
          <p:cNvPicPr preferRelativeResize="0"/>
          <p:nvPr/>
        </p:nvPicPr>
        <p:blipFill rotWithShape="1">
          <a:blip r:embed="rId3">
            <a:alphaModFix/>
          </a:blip>
          <a:srcRect b="17341" l="0" r="0" t="0"/>
          <a:stretch/>
        </p:blipFill>
        <p:spPr>
          <a:xfrm>
            <a:off x="0" y="2492900"/>
            <a:ext cx="4809953" cy="2650600"/>
          </a:xfrm>
          <a:prstGeom prst="rect">
            <a:avLst/>
          </a:prstGeom>
          <a:noFill/>
          <a:ln>
            <a:noFill/>
          </a:ln>
        </p:spPr>
      </p:pic>
      <p:pic>
        <p:nvPicPr>
          <p:cNvPr id="309" name="Google Shape;309;p29"/>
          <p:cNvPicPr preferRelativeResize="0"/>
          <p:nvPr/>
        </p:nvPicPr>
        <p:blipFill rotWithShape="1">
          <a:blip r:embed="rId4">
            <a:alphaModFix/>
          </a:blip>
          <a:srcRect b="13754" l="1099" r="4887" t="0"/>
          <a:stretch/>
        </p:blipFill>
        <p:spPr>
          <a:xfrm>
            <a:off x="0" y="0"/>
            <a:ext cx="4334049" cy="2650600"/>
          </a:xfrm>
          <a:prstGeom prst="rect">
            <a:avLst/>
          </a:prstGeom>
          <a:noFill/>
          <a:ln>
            <a:noFill/>
          </a:ln>
        </p:spPr>
      </p:pic>
      <p:sp>
        <p:nvSpPr>
          <p:cNvPr id="310" name="Google Shape;310;p29"/>
          <p:cNvSpPr txBox="1"/>
          <p:nvPr>
            <p:ph type="title"/>
          </p:nvPr>
        </p:nvSpPr>
        <p:spPr>
          <a:xfrm rot="281">
            <a:off x="225246" y="192525"/>
            <a:ext cx="36639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Bescherming en herstel </a:t>
            </a:r>
            <a:endParaRPr b="1">
              <a:solidFill>
                <a:srgbClr val="FFFFFF"/>
              </a:solidFill>
              <a:highlight>
                <a:srgbClr val="B7B7B7"/>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pic>
        <p:nvPicPr>
          <p:cNvPr id="311" name="Google Shape;311;p29"/>
          <p:cNvPicPr preferRelativeResize="0"/>
          <p:nvPr/>
        </p:nvPicPr>
        <p:blipFill rotWithShape="1">
          <a:blip r:embed="rId5">
            <a:alphaModFix/>
          </a:blip>
          <a:srcRect b="6858" l="0" r="0" t="6859"/>
          <a:stretch/>
        </p:blipFill>
        <p:spPr>
          <a:xfrm>
            <a:off x="4334050" y="0"/>
            <a:ext cx="4809951" cy="2766632"/>
          </a:xfrm>
          <a:prstGeom prst="rect">
            <a:avLst/>
          </a:prstGeom>
          <a:noFill/>
          <a:ln>
            <a:noFill/>
          </a:ln>
        </p:spPr>
      </p:pic>
      <p:pic>
        <p:nvPicPr>
          <p:cNvPr id="312" name="Google Shape;312;p29"/>
          <p:cNvPicPr preferRelativeResize="0"/>
          <p:nvPr/>
        </p:nvPicPr>
        <p:blipFill rotWithShape="1">
          <a:blip r:embed="rId6">
            <a:alphaModFix/>
          </a:blip>
          <a:srcRect b="11179" l="0" r="0" t="11173"/>
          <a:stretch/>
        </p:blipFill>
        <p:spPr>
          <a:xfrm>
            <a:off x="4334050" y="2650600"/>
            <a:ext cx="4809950" cy="2492900"/>
          </a:xfrm>
          <a:prstGeom prst="rect">
            <a:avLst/>
          </a:prstGeom>
          <a:noFill/>
          <a:ln>
            <a:noFill/>
          </a:ln>
        </p:spPr>
      </p:pic>
      <p:sp>
        <p:nvSpPr>
          <p:cNvPr id="313" name="Google Shape;313;p29"/>
          <p:cNvSpPr txBox="1"/>
          <p:nvPr>
            <p:ph type="title"/>
          </p:nvPr>
        </p:nvSpPr>
        <p:spPr>
          <a:xfrm rot="296">
            <a:off x="5447500" y="3893975"/>
            <a:ext cx="3489300" cy="11769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Wereldwijd bewustzijn &amp; actie</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sp>
        <p:nvSpPr>
          <p:cNvPr id="314" name="Google Shape;314;p29"/>
          <p:cNvSpPr txBox="1"/>
          <p:nvPr>
            <p:ph type="title"/>
          </p:nvPr>
        </p:nvSpPr>
        <p:spPr>
          <a:xfrm rot="248">
            <a:off x="4752000" y="212550"/>
            <a:ext cx="4159500" cy="706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Regels en wetten</a:t>
            </a:r>
            <a:endParaRPr b="1">
              <a:solidFill>
                <a:srgbClr val="FFFFFF"/>
              </a:solidFill>
              <a:highlight>
                <a:srgbClr val="B7B7B7"/>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sp>
        <p:nvSpPr>
          <p:cNvPr id="315" name="Google Shape;315;p29"/>
          <p:cNvSpPr txBox="1"/>
          <p:nvPr>
            <p:ph type="title"/>
          </p:nvPr>
        </p:nvSpPr>
        <p:spPr>
          <a:xfrm rot="248">
            <a:off x="162000" y="3898950"/>
            <a:ext cx="4159500" cy="11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B7B7B7"/>
                </a:highlight>
                <a:latin typeface="Roboto"/>
                <a:ea typeface="Roboto"/>
                <a:cs typeface="Roboto"/>
                <a:sym typeface="Roboto"/>
              </a:rPr>
              <a:t>Training en voorlichting</a:t>
            </a:r>
            <a:endParaRPr b="1">
              <a:solidFill>
                <a:srgbClr val="FFFFFF"/>
              </a:solidFill>
              <a:highlight>
                <a:srgbClr val="B7B7B7"/>
              </a:highlight>
              <a:latin typeface="Roboto"/>
              <a:ea typeface="Roboto"/>
              <a:cs typeface="Roboto"/>
              <a:sym typeface="Roboto"/>
            </a:endParaRPr>
          </a:p>
          <a:p>
            <a:pPr indent="0" lvl="0" marL="0" rtl="0" algn="r">
              <a:lnSpc>
                <a:spcPct val="100000"/>
              </a:lnSpc>
              <a:spcBef>
                <a:spcPts val="0"/>
              </a:spcBef>
              <a:spcAft>
                <a:spcPts val="0"/>
              </a:spcAft>
              <a:buSzPts val="30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3"/>
          <p:cNvPicPr preferRelativeResize="0"/>
          <p:nvPr/>
        </p:nvPicPr>
        <p:blipFill rotWithShape="1">
          <a:blip r:embed="rId3">
            <a:alphaModFix/>
          </a:blip>
          <a:srcRect b="0" l="0" r="3909" t="0"/>
          <a:stretch/>
        </p:blipFill>
        <p:spPr>
          <a:xfrm>
            <a:off x="0" y="0"/>
            <a:ext cx="9144000" cy="5143501"/>
          </a:xfrm>
          <a:prstGeom prst="rect">
            <a:avLst/>
          </a:prstGeom>
          <a:noFill/>
          <a:ln>
            <a:noFill/>
          </a:ln>
        </p:spPr>
      </p:pic>
      <p:sp>
        <p:nvSpPr>
          <p:cNvPr id="70" name="Google Shape;70;p3"/>
          <p:cNvSpPr txBox="1"/>
          <p:nvPr>
            <p:ph type="title"/>
          </p:nvPr>
        </p:nvSpPr>
        <p:spPr>
          <a:xfrm>
            <a:off x="1434000" y="2881275"/>
            <a:ext cx="7423500" cy="1997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t/>
            </a:r>
            <a:endParaRPr b="1" sz="6000" strike="sngStrike">
              <a:solidFill>
                <a:srgbClr val="999999"/>
              </a:solidFill>
              <a:latin typeface="Roboto"/>
              <a:ea typeface="Roboto"/>
              <a:cs typeface="Roboto"/>
              <a:sym typeface="Roboto"/>
            </a:endParaRPr>
          </a:p>
          <a:p>
            <a:pPr indent="0" lvl="0" marL="0" rtl="0" algn="r">
              <a:lnSpc>
                <a:spcPct val="100000"/>
              </a:lnSpc>
              <a:spcBef>
                <a:spcPts val="0"/>
              </a:spcBef>
              <a:spcAft>
                <a:spcPts val="0"/>
              </a:spcAft>
              <a:buSzPts val="3000"/>
              <a:buNone/>
            </a:pPr>
            <a:r>
              <a:rPr b="1" lang="en-GB" sz="6000">
                <a:solidFill>
                  <a:srgbClr val="FFFFFF"/>
                </a:solidFill>
                <a:latin typeface="Roboto"/>
                <a:ea typeface="Roboto"/>
                <a:cs typeface="Roboto"/>
                <a:sym typeface="Roboto"/>
              </a:rPr>
              <a:t>OORZAKEN</a:t>
            </a:r>
            <a:endParaRPr b="1" sz="6000">
              <a:solidFill>
                <a:srgbClr val="FFFFFF"/>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30"/>
          <p:cNvPicPr preferRelativeResize="0"/>
          <p:nvPr/>
        </p:nvPicPr>
        <p:blipFill rotWithShape="1">
          <a:blip r:embed="rId3">
            <a:alphaModFix/>
          </a:blip>
          <a:srcRect b="10991" l="0" r="0" t="9408"/>
          <a:stretch/>
        </p:blipFill>
        <p:spPr>
          <a:xfrm>
            <a:off x="0" y="0"/>
            <a:ext cx="9144000" cy="5143487"/>
          </a:xfrm>
          <a:prstGeom prst="rect">
            <a:avLst/>
          </a:prstGeom>
          <a:noFill/>
          <a:ln>
            <a:noFill/>
          </a:ln>
        </p:spPr>
      </p:pic>
      <p:sp>
        <p:nvSpPr>
          <p:cNvPr id="321" name="Google Shape;321;p30"/>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30"/>
          <p:cNvSpPr txBox="1"/>
          <p:nvPr>
            <p:ph idx="2" type="body"/>
          </p:nvPr>
        </p:nvSpPr>
        <p:spPr>
          <a:xfrm>
            <a:off x="321475" y="2570375"/>
            <a:ext cx="8559000" cy="21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2800">
                <a:solidFill>
                  <a:srgbClr val="FFFFFF"/>
                </a:solidFill>
                <a:highlight>
                  <a:srgbClr val="66CC00"/>
                </a:highlight>
                <a:latin typeface="Roboto"/>
                <a:ea typeface="Roboto"/>
                <a:cs typeface="Roboto"/>
                <a:sym typeface="Roboto"/>
              </a:rPr>
              <a:t>We willen zoveel mogelijk mensen vertellen over de bosbranden. Zo kunnen we samen in actie komen om te zorgen dat overheden en bedrijven wel móeten veranderen. </a:t>
            </a:r>
            <a:endParaRPr sz="28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1"/>
          <p:cNvPicPr preferRelativeResize="0"/>
          <p:nvPr/>
        </p:nvPicPr>
        <p:blipFill rotWithShape="1">
          <a:blip r:embed="rId3">
            <a:alphaModFix/>
          </a:blip>
          <a:srcRect b="8952" l="0" r="0" t="6673"/>
          <a:stretch/>
        </p:blipFill>
        <p:spPr>
          <a:xfrm>
            <a:off x="0" y="0"/>
            <a:ext cx="9144000" cy="5143500"/>
          </a:xfrm>
          <a:prstGeom prst="rect">
            <a:avLst/>
          </a:prstGeom>
          <a:noFill/>
          <a:ln>
            <a:noFill/>
          </a:ln>
        </p:spPr>
      </p:pic>
      <p:sp>
        <p:nvSpPr>
          <p:cNvPr id="328" name="Google Shape;328;p31"/>
          <p:cNvSpPr txBox="1"/>
          <p:nvPr>
            <p:ph type="title"/>
          </p:nvPr>
        </p:nvSpPr>
        <p:spPr>
          <a:xfrm>
            <a:off x="717800" y="2923125"/>
            <a:ext cx="8010300" cy="2115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t/>
            </a:r>
            <a:endParaRPr b="1" sz="6000">
              <a:solidFill>
                <a:srgbClr val="FFFFFF"/>
              </a:solidFill>
              <a:latin typeface="Roboto"/>
              <a:ea typeface="Roboto"/>
              <a:cs typeface="Roboto"/>
              <a:sym typeface="Roboto"/>
            </a:endParaRPr>
          </a:p>
          <a:p>
            <a:pPr indent="0" lvl="0" marL="0" rtl="0" algn="r">
              <a:lnSpc>
                <a:spcPct val="100000"/>
              </a:lnSpc>
              <a:spcBef>
                <a:spcPts val="0"/>
              </a:spcBef>
              <a:spcAft>
                <a:spcPts val="0"/>
              </a:spcAft>
              <a:buSzPts val="3000"/>
              <a:buNone/>
            </a:pPr>
            <a:r>
              <a:rPr b="1" lang="en-GB" sz="6000">
                <a:solidFill>
                  <a:srgbClr val="FFFFFF"/>
                </a:solidFill>
                <a:latin typeface="Roboto"/>
                <a:ea typeface="Roboto"/>
                <a:cs typeface="Roboto"/>
                <a:sym typeface="Roboto"/>
              </a:rPr>
              <a:t>WAT KAN JIJ DOEN?</a:t>
            </a:r>
            <a:endParaRPr b="1" sz="6000">
              <a:solidFill>
                <a:srgbClr val="FFFFFF"/>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2"/>
          <p:cNvPicPr preferRelativeResize="0"/>
          <p:nvPr/>
        </p:nvPicPr>
        <p:blipFill rotWithShape="1">
          <a:blip r:embed="rId3">
            <a:alphaModFix/>
          </a:blip>
          <a:srcRect b="6242" l="0" r="0" t="9397"/>
          <a:stretch/>
        </p:blipFill>
        <p:spPr>
          <a:xfrm>
            <a:off x="0" y="0"/>
            <a:ext cx="9144000" cy="5143499"/>
          </a:xfrm>
          <a:prstGeom prst="rect">
            <a:avLst/>
          </a:prstGeom>
          <a:noFill/>
          <a:ln>
            <a:noFill/>
          </a:ln>
        </p:spPr>
      </p:pic>
      <p:sp>
        <p:nvSpPr>
          <p:cNvPr id="334" name="Google Shape;334;p32"/>
          <p:cNvSpPr txBox="1"/>
          <p:nvPr>
            <p:ph idx="1" type="body"/>
          </p:nvPr>
        </p:nvSpPr>
        <p:spPr>
          <a:xfrm>
            <a:off x="230925" y="1343125"/>
            <a:ext cx="6198600" cy="1068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lang="en-GB" sz="2000">
                <a:latin typeface="Roboto"/>
                <a:ea typeface="Roboto"/>
                <a:cs typeface="Roboto"/>
                <a:sym typeface="Roboto"/>
              </a:rPr>
              <a:t>Eet </a:t>
            </a:r>
            <a:r>
              <a:rPr b="1" lang="en-GB" sz="2000">
                <a:solidFill>
                  <a:srgbClr val="000000"/>
                </a:solidFill>
                <a:latin typeface="Roboto"/>
                <a:ea typeface="Roboto"/>
                <a:cs typeface="Roboto"/>
                <a:sym typeface="Roboto"/>
              </a:rPr>
              <a:t>minder vlees en andere dierlijke producten</a:t>
            </a:r>
            <a:r>
              <a:rPr lang="en-GB" sz="2000">
                <a:solidFill>
                  <a:srgbClr val="000000"/>
                </a:solidFill>
                <a:latin typeface="Roboto"/>
                <a:ea typeface="Roboto"/>
                <a:cs typeface="Roboto"/>
                <a:sym typeface="Roboto"/>
              </a:rPr>
              <a:t>,</a:t>
            </a:r>
            <a:r>
              <a:rPr lang="en-GB" sz="2000">
                <a:latin typeface="Roboto"/>
                <a:ea typeface="Roboto"/>
                <a:cs typeface="Roboto"/>
                <a:sym typeface="Roboto"/>
              </a:rPr>
              <a:t> dan is er minder veevoer nodig en hoeven er minder bossen worden gekapt en verbrand te worden. </a:t>
            </a:r>
            <a:endParaRPr sz="2700">
              <a:highlight>
                <a:srgbClr val="FFFF00"/>
              </a:highlight>
              <a:latin typeface="Roboto"/>
              <a:ea typeface="Roboto"/>
              <a:cs typeface="Roboto"/>
              <a:sym typeface="Roboto"/>
            </a:endParaRPr>
          </a:p>
        </p:txBody>
      </p:sp>
      <p:sp>
        <p:nvSpPr>
          <p:cNvPr id="335" name="Google Shape;335;p32"/>
          <p:cNvSpPr txBox="1"/>
          <p:nvPr>
            <p:ph idx="1" type="body"/>
          </p:nvPr>
        </p:nvSpPr>
        <p:spPr>
          <a:xfrm>
            <a:off x="230925" y="2419350"/>
            <a:ext cx="6198600" cy="964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GB" sz="2000">
                <a:solidFill>
                  <a:srgbClr val="000000"/>
                </a:solidFill>
                <a:latin typeface="Roboto"/>
                <a:ea typeface="Roboto"/>
                <a:cs typeface="Roboto"/>
                <a:sym typeface="Roboto"/>
              </a:rPr>
              <a:t>Inspireer anderen</a:t>
            </a:r>
            <a:r>
              <a:rPr b="1" lang="en-GB" sz="2000">
                <a:latin typeface="Roboto"/>
                <a:ea typeface="Roboto"/>
                <a:cs typeface="Roboto"/>
                <a:sym typeface="Roboto"/>
              </a:rPr>
              <a:t> </a:t>
            </a:r>
            <a:r>
              <a:rPr lang="en-GB" sz="2000">
                <a:latin typeface="Roboto"/>
                <a:ea typeface="Roboto"/>
                <a:cs typeface="Roboto"/>
                <a:sym typeface="Roboto"/>
              </a:rPr>
              <a:t>om ook minder vlees te eten. </a:t>
            </a:r>
            <a:br>
              <a:rPr lang="en-GB" sz="2000">
                <a:latin typeface="Roboto"/>
                <a:ea typeface="Roboto"/>
                <a:cs typeface="Roboto"/>
                <a:sym typeface="Roboto"/>
              </a:rPr>
            </a:br>
            <a:r>
              <a:rPr lang="en-GB" sz="2000">
                <a:latin typeface="Roboto"/>
                <a:ea typeface="Roboto"/>
                <a:cs typeface="Roboto"/>
                <a:sym typeface="Roboto"/>
              </a:rPr>
              <a:t>Leg uit dat er dan minder bossen verdwijnen. </a:t>
            </a:r>
            <a:endParaRPr sz="2700">
              <a:latin typeface="Roboto"/>
              <a:ea typeface="Roboto"/>
              <a:cs typeface="Roboto"/>
              <a:sym typeface="Roboto"/>
            </a:endParaRPr>
          </a:p>
          <a:p>
            <a:pPr indent="0" lvl="0" marL="0" rtl="0" algn="l">
              <a:lnSpc>
                <a:spcPct val="100000"/>
              </a:lnSpc>
              <a:spcBef>
                <a:spcPts val="1000"/>
              </a:spcBef>
              <a:spcAft>
                <a:spcPts val="1000"/>
              </a:spcAft>
              <a:buSzPts val="1400"/>
              <a:buNone/>
            </a:pPr>
            <a:r>
              <a:t/>
            </a:r>
            <a:endParaRPr sz="2000">
              <a:latin typeface="Roboto"/>
              <a:ea typeface="Roboto"/>
              <a:cs typeface="Roboto"/>
              <a:sym typeface="Roboto"/>
            </a:endParaRPr>
          </a:p>
        </p:txBody>
      </p:sp>
      <p:sp>
        <p:nvSpPr>
          <p:cNvPr id="336" name="Google Shape;336;p32"/>
          <p:cNvSpPr txBox="1"/>
          <p:nvPr>
            <p:ph idx="2" type="body"/>
          </p:nvPr>
        </p:nvSpPr>
        <p:spPr>
          <a:xfrm>
            <a:off x="141650" y="247250"/>
            <a:ext cx="3487500" cy="6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3000">
                <a:solidFill>
                  <a:srgbClr val="FFFFFF"/>
                </a:solidFill>
                <a:highlight>
                  <a:srgbClr val="66CC00"/>
                </a:highlight>
                <a:latin typeface="Roboto"/>
                <a:ea typeface="Roboto"/>
                <a:cs typeface="Roboto"/>
                <a:sym typeface="Roboto"/>
              </a:rPr>
              <a:t>Een paar ideeën...</a:t>
            </a:r>
            <a:endParaRPr sz="23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3"/>
          <p:cNvPicPr preferRelativeResize="0"/>
          <p:nvPr/>
        </p:nvPicPr>
        <p:blipFill rotWithShape="1">
          <a:blip r:embed="rId3">
            <a:alphaModFix/>
          </a:blip>
          <a:srcRect b="6242" l="0" r="0" t="9397"/>
          <a:stretch/>
        </p:blipFill>
        <p:spPr>
          <a:xfrm>
            <a:off x="0" y="0"/>
            <a:ext cx="9144000" cy="5143499"/>
          </a:xfrm>
          <a:prstGeom prst="rect">
            <a:avLst/>
          </a:prstGeom>
          <a:noFill/>
          <a:ln>
            <a:noFill/>
          </a:ln>
        </p:spPr>
      </p:pic>
      <p:sp>
        <p:nvSpPr>
          <p:cNvPr id="342" name="Google Shape;342;p33"/>
          <p:cNvSpPr txBox="1"/>
          <p:nvPr>
            <p:ph idx="1" type="body"/>
          </p:nvPr>
        </p:nvSpPr>
        <p:spPr>
          <a:xfrm>
            <a:off x="230925" y="1868450"/>
            <a:ext cx="6198600" cy="910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b="1" lang="en-GB" sz="2000">
                <a:solidFill>
                  <a:srgbClr val="000000"/>
                </a:solidFill>
                <a:latin typeface="Roboto"/>
                <a:ea typeface="Roboto"/>
                <a:cs typeface="Roboto"/>
                <a:sym typeface="Roboto"/>
              </a:rPr>
              <a:t>Praat met je ouders</a:t>
            </a:r>
            <a:r>
              <a:rPr lang="en-GB" sz="2000">
                <a:latin typeface="Roboto"/>
                <a:ea typeface="Roboto"/>
                <a:cs typeface="Roboto"/>
                <a:sym typeface="Roboto"/>
              </a:rPr>
              <a:t> en andere familieleden over wat je zelf kunt doen tegen de opwarming van de aarde.</a:t>
            </a:r>
            <a:endParaRPr sz="2700">
              <a:latin typeface="Roboto"/>
              <a:ea typeface="Roboto"/>
              <a:cs typeface="Roboto"/>
              <a:sym typeface="Roboto"/>
            </a:endParaRPr>
          </a:p>
        </p:txBody>
      </p:sp>
      <p:sp>
        <p:nvSpPr>
          <p:cNvPr id="343" name="Google Shape;343;p33"/>
          <p:cNvSpPr txBox="1"/>
          <p:nvPr>
            <p:ph idx="1" type="body"/>
          </p:nvPr>
        </p:nvSpPr>
        <p:spPr>
          <a:xfrm>
            <a:off x="230925" y="3689450"/>
            <a:ext cx="6198600" cy="827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b="1" lang="en-GB" sz="2000">
                <a:solidFill>
                  <a:srgbClr val="000000"/>
                </a:solidFill>
                <a:latin typeface="Roboto"/>
                <a:ea typeface="Roboto"/>
                <a:cs typeface="Roboto"/>
                <a:sym typeface="Roboto"/>
              </a:rPr>
              <a:t>Zamel geld in voor organisaties</a:t>
            </a:r>
            <a:r>
              <a:rPr lang="en-GB" sz="2000">
                <a:solidFill>
                  <a:srgbClr val="FFFFFF"/>
                </a:solidFill>
                <a:latin typeface="Roboto"/>
                <a:ea typeface="Roboto"/>
                <a:cs typeface="Roboto"/>
                <a:sym typeface="Roboto"/>
              </a:rPr>
              <a:t> </a:t>
            </a:r>
            <a:r>
              <a:rPr lang="en-GB" sz="2000">
                <a:latin typeface="Roboto"/>
                <a:ea typeface="Roboto"/>
                <a:cs typeface="Roboto"/>
                <a:sym typeface="Roboto"/>
              </a:rPr>
              <a:t>die zich inzetten om bosbranden en illegale bossenkap te stoppen.</a:t>
            </a:r>
            <a:endParaRPr sz="2700">
              <a:latin typeface="Roboto"/>
              <a:ea typeface="Roboto"/>
              <a:cs typeface="Roboto"/>
              <a:sym typeface="Roboto"/>
            </a:endParaRPr>
          </a:p>
        </p:txBody>
      </p:sp>
      <p:sp>
        <p:nvSpPr>
          <p:cNvPr id="344" name="Google Shape;344;p33"/>
          <p:cNvSpPr txBox="1"/>
          <p:nvPr>
            <p:ph idx="1" type="body"/>
          </p:nvPr>
        </p:nvSpPr>
        <p:spPr>
          <a:xfrm>
            <a:off x="230925" y="1346150"/>
            <a:ext cx="6198600" cy="522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lang="en-GB" sz="2000">
                <a:latin typeface="Roboto"/>
                <a:ea typeface="Roboto"/>
                <a:cs typeface="Roboto"/>
                <a:sym typeface="Roboto"/>
              </a:rPr>
              <a:t>Wees </a:t>
            </a:r>
            <a:r>
              <a:rPr b="1" lang="en-GB" sz="2000">
                <a:solidFill>
                  <a:srgbClr val="000000"/>
                </a:solidFill>
                <a:latin typeface="Roboto"/>
                <a:ea typeface="Roboto"/>
                <a:cs typeface="Roboto"/>
                <a:sym typeface="Roboto"/>
              </a:rPr>
              <a:t>voorzichtig met vuur</a:t>
            </a:r>
            <a:r>
              <a:rPr lang="en-GB" sz="2000">
                <a:latin typeface="Roboto"/>
                <a:ea typeface="Roboto"/>
                <a:cs typeface="Roboto"/>
                <a:sym typeface="Roboto"/>
              </a:rPr>
              <a:t> in de natuur.</a:t>
            </a:r>
            <a:endParaRPr sz="2700">
              <a:latin typeface="Roboto"/>
              <a:ea typeface="Roboto"/>
              <a:cs typeface="Roboto"/>
              <a:sym typeface="Roboto"/>
            </a:endParaRPr>
          </a:p>
        </p:txBody>
      </p:sp>
      <p:sp>
        <p:nvSpPr>
          <p:cNvPr id="345" name="Google Shape;345;p33"/>
          <p:cNvSpPr txBox="1"/>
          <p:nvPr>
            <p:ph idx="1" type="body"/>
          </p:nvPr>
        </p:nvSpPr>
        <p:spPr>
          <a:xfrm>
            <a:off x="230925" y="2778950"/>
            <a:ext cx="6198600" cy="910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lang="en-GB" sz="2000">
                <a:latin typeface="Roboto"/>
                <a:ea typeface="Roboto"/>
                <a:cs typeface="Roboto"/>
                <a:sym typeface="Roboto"/>
              </a:rPr>
              <a:t>Houd </a:t>
            </a:r>
            <a:r>
              <a:rPr b="1" lang="en-GB" sz="2000">
                <a:solidFill>
                  <a:srgbClr val="000000"/>
                </a:solidFill>
                <a:latin typeface="Roboto"/>
                <a:ea typeface="Roboto"/>
                <a:cs typeface="Roboto"/>
                <a:sym typeface="Roboto"/>
              </a:rPr>
              <a:t>een gesprek met de directeur van jouw school </a:t>
            </a:r>
            <a:r>
              <a:rPr lang="en-GB" sz="2000">
                <a:latin typeface="Roboto"/>
                <a:ea typeface="Roboto"/>
                <a:cs typeface="Roboto"/>
                <a:sym typeface="Roboto"/>
              </a:rPr>
              <a:t>hoe de school kan verduurzamen.</a:t>
            </a:r>
            <a:endParaRPr sz="2700">
              <a:latin typeface="Roboto"/>
              <a:ea typeface="Roboto"/>
              <a:cs typeface="Roboto"/>
              <a:sym typeface="Roboto"/>
            </a:endParaRPr>
          </a:p>
        </p:txBody>
      </p:sp>
      <p:sp>
        <p:nvSpPr>
          <p:cNvPr id="346" name="Google Shape;346;p33"/>
          <p:cNvSpPr txBox="1"/>
          <p:nvPr>
            <p:ph idx="2" type="body"/>
          </p:nvPr>
        </p:nvSpPr>
        <p:spPr>
          <a:xfrm>
            <a:off x="141650" y="247250"/>
            <a:ext cx="3487500" cy="6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3000">
                <a:solidFill>
                  <a:srgbClr val="FFFFFF"/>
                </a:solidFill>
                <a:highlight>
                  <a:srgbClr val="66CC00"/>
                </a:highlight>
                <a:latin typeface="Roboto"/>
                <a:ea typeface="Roboto"/>
                <a:cs typeface="Roboto"/>
                <a:sym typeface="Roboto"/>
              </a:rPr>
              <a:t>Een paar ideeën...</a:t>
            </a:r>
            <a:endParaRPr sz="23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4"/>
          <p:cNvPicPr preferRelativeResize="0"/>
          <p:nvPr/>
        </p:nvPicPr>
        <p:blipFill rotWithShape="1">
          <a:blip r:embed="rId3">
            <a:alphaModFix/>
          </a:blip>
          <a:srcRect b="6242" l="0" r="0" t="9397"/>
          <a:stretch/>
        </p:blipFill>
        <p:spPr>
          <a:xfrm>
            <a:off x="0" y="0"/>
            <a:ext cx="9144000" cy="5143499"/>
          </a:xfrm>
          <a:prstGeom prst="rect">
            <a:avLst/>
          </a:prstGeom>
          <a:noFill/>
          <a:ln>
            <a:noFill/>
          </a:ln>
        </p:spPr>
      </p:pic>
      <p:sp>
        <p:nvSpPr>
          <p:cNvPr id="352" name="Google Shape;352;p34"/>
          <p:cNvSpPr txBox="1"/>
          <p:nvPr>
            <p:ph idx="1" type="body"/>
          </p:nvPr>
        </p:nvSpPr>
        <p:spPr>
          <a:xfrm>
            <a:off x="230925" y="1342800"/>
            <a:ext cx="6199200" cy="850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b="1" lang="en-GB" sz="2000">
                <a:solidFill>
                  <a:srgbClr val="000000"/>
                </a:solidFill>
                <a:latin typeface="Roboto"/>
                <a:ea typeface="Roboto"/>
                <a:cs typeface="Roboto"/>
                <a:sym typeface="Roboto"/>
              </a:rPr>
              <a:t>Vertel over wat je hebt geleerd </a:t>
            </a:r>
            <a:r>
              <a:rPr lang="en-GB" sz="2000">
                <a:latin typeface="Roboto"/>
                <a:ea typeface="Roboto"/>
                <a:cs typeface="Roboto"/>
                <a:sym typeface="Roboto"/>
              </a:rPr>
              <a:t>aan familie, vrienden en klasgenoten. Of geef een spreekbeurt.</a:t>
            </a:r>
            <a:endParaRPr sz="2700">
              <a:latin typeface="Roboto"/>
              <a:ea typeface="Roboto"/>
              <a:cs typeface="Roboto"/>
              <a:sym typeface="Roboto"/>
            </a:endParaRPr>
          </a:p>
        </p:txBody>
      </p:sp>
      <p:sp>
        <p:nvSpPr>
          <p:cNvPr id="353" name="Google Shape;353;p34"/>
          <p:cNvSpPr txBox="1"/>
          <p:nvPr>
            <p:ph idx="2" type="body"/>
          </p:nvPr>
        </p:nvSpPr>
        <p:spPr>
          <a:xfrm>
            <a:off x="141650" y="247250"/>
            <a:ext cx="3487500" cy="6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b="1" lang="en-GB" sz="3000">
                <a:solidFill>
                  <a:srgbClr val="FFFFFF"/>
                </a:solidFill>
                <a:highlight>
                  <a:srgbClr val="66CC00"/>
                </a:highlight>
                <a:latin typeface="Roboto"/>
                <a:ea typeface="Roboto"/>
                <a:cs typeface="Roboto"/>
                <a:sym typeface="Roboto"/>
              </a:rPr>
              <a:t>Een paar ideeën...</a:t>
            </a:r>
            <a:endParaRPr sz="2300">
              <a:solidFill>
                <a:srgbClr val="FFFFFF"/>
              </a:solidFill>
              <a:highlight>
                <a:srgbClr val="66CC00"/>
              </a:highlight>
              <a:latin typeface="Alfa Slab One"/>
              <a:ea typeface="Alfa Slab One"/>
              <a:cs typeface="Alfa Slab One"/>
              <a:sym typeface="Alfa Slab One"/>
            </a:endParaRPr>
          </a:p>
        </p:txBody>
      </p:sp>
      <p:sp>
        <p:nvSpPr>
          <p:cNvPr id="354" name="Google Shape;354;p34"/>
          <p:cNvSpPr txBox="1"/>
          <p:nvPr>
            <p:ph idx="1" type="body"/>
          </p:nvPr>
        </p:nvSpPr>
        <p:spPr>
          <a:xfrm>
            <a:off x="230925" y="3043200"/>
            <a:ext cx="6199200" cy="1447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lang="en-GB" sz="2000">
                <a:latin typeface="Roboto"/>
                <a:ea typeface="Roboto"/>
                <a:cs typeface="Roboto"/>
                <a:sym typeface="Roboto"/>
              </a:rPr>
              <a:t>Laat je stem horen! </a:t>
            </a:r>
            <a:r>
              <a:rPr b="1" lang="en-GB" sz="2000">
                <a:solidFill>
                  <a:srgbClr val="000000"/>
                </a:solidFill>
                <a:latin typeface="Roboto"/>
                <a:ea typeface="Roboto"/>
                <a:cs typeface="Roboto"/>
                <a:sym typeface="Roboto"/>
              </a:rPr>
              <a:t>Schrijf een brief aan de gemeente, bedrijven of de overheid.</a:t>
            </a:r>
            <a:r>
              <a:rPr lang="en-GB" sz="2000">
                <a:solidFill>
                  <a:srgbClr val="FFFFFF"/>
                </a:solidFill>
                <a:latin typeface="Roboto"/>
                <a:ea typeface="Roboto"/>
                <a:cs typeface="Roboto"/>
                <a:sym typeface="Roboto"/>
              </a:rPr>
              <a:t> </a:t>
            </a:r>
            <a:r>
              <a:rPr lang="en-GB" sz="2000">
                <a:latin typeface="Roboto"/>
                <a:ea typeface="Roboto"/>
                <a:cs typeface="Roboto"/>
                <a:sym typeface="Roboto"/>
              </a:rPr>
              <a:t>Of kom in actie tijdens een klimaatdemonstratie met je eigen protestbord en neem vrienden en familie mee.</a:t>
            </a:r>
            <a:endParaRPr sz="2700">
              <a:latin typeface="Roboto"/>
              <a:ea typeface="Roboto"/>
              <a:cs typeface="Roboto"/>
              <a:sym typeface="Roboto"/>
            </a:endParaRPr>
          </a:p>
        </p:txBody>
      </p:sp>
      <p:sp>
        <p:nvSpPr>
          <p:cNvPr id="355" name="Google Shape;355;p34"/>
          <p:cNvSpPr txBox="1"/>
          <p:nvPr>
            <p:ph idx="1" type="body"/>
          </p:nvPr>
        </p:nvSpPr>
        <p:spPr>
          <a:xfrm>
            <a:off x="230925" y="2193000"/>
            <a:ext cx="6199200" cy="850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SzPts val="1400"/>
              <a:buNone/>
            </a:pPr>
            <a:r>
              <a:rPr lang="en-GB" sz="2000">
                <a:latin typeface="Roboto"/>
                <a:ea typeface="Roboto"/>
                <a:cs typeface="Roboto"/>
                <a:sym typeface="Roboto"/>
              </a:rPr>
              <a:t>Vraag aan je leerkracht om </a:t>
            </a:r>
            <a:r>
              <a:rPr b="1" lang="en-GB" sz="2000">
                <a:solidFill>
                  <a:srgbClr val="000000"/>
                </a:solidFill>
                <a:latin typeface="Roboto"/>
                <a:ea typeface="Roboto"/>
                <a:cs typeface="Roboto"/>
                <a:sym typeface="Roboto"/>
              </a:rPr>
              <a:t>vaker les te krijgen over duurzaamheid</a:t>
            </a:r>
            <a:r>
              <a:rPr lang="en-GB" sz="2000">
                <a:latin typeface="Roboto"/>
                <a:ea typeface="Roboto"/>
                <a:cs typeface="Roboto"/>
                <a:sym typeface="Roboto"/>
              </a:rPr>
              <a:t>, het klimaat en bosbranden. </a:t>
            </a:r>
            <a:endParaRPr sz="2700">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5"/>
          <p:cNvPicPr preferRelativeResize="0"/>
          <p:nvPr/>
        </p:nvPicPr>
        <p:blipFill rotWithShape="1">
          <a:blip r:embed="rId3">
            <a:alphaModFix/>
          </a:blip>
          <a:srcRect b="6242" l="0" r="0" t="9397"/>
          <a:stretch/>
        </p:blipFill>
        <p:spPr>
          <a:xfrm>
            <a:off x="0" y="0"/>
            <a:ext cx="9144000" cy="5143499"/>
          </a:xfrm>
          <a:prstGeom prst="rect">
            <a:avLst/>
          </a:prstGeom>
          <a:noFill/>
          <a:ln>
            <a:noFill/>
          </a:ln>
        </p:spPr>
      </p:pic>
      <p:sp>
        <p:nvSpPr>
          <p:cNvPr id="361" name="Google Shape;361;p35"/>
          <p:cNvSpPr txBox="1"/>
          <p:nvPr>
            <p:ph idx="2" type="body"/>
          </p:nvPr>
        </p:nvSpPr>
        <p:spPr>
          <a:xfrm>
            <a:off x="387975" y="347225"/>
            <a:ext cx="8756100" cy="111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4600">
                <a:solidFill>
                  <a:srgbClr val="FFFFFF"/>
                </a:solidFill>
                <a:highlight>
                  <a:srgbClr val="66CC00"/>
                </a:highlight>
                <a:latin typeface="Roboto"/>
                <a:ea typeface="Roboto"/>
                <a:cs typeface="Roboto"/>
                <a:sym typeface="Roboto"/>
              </a:rPr>
              <a:t>SAMEN tegen bosbranden! </a:t>
            </a:r>
            <a:r>
              <a:rPr b="1" lang="en-GB" sz="4600">
                <a:solidFill>
                  <a:schemeClr val="lt1"/>
                </a:solidFill>
                <a:highlight>
                  <a:srgbClr val="66CC00"/>
                </a:highlight>
                <a:latin typeface="Roboto"/>
                <a:ea typeface="Roboto"/>
                <a:cs typeface="Roboto"/>
                <a:sym typeface="Roboto"/>
              </a:rPr>
              <a:t>💚</a:t>
            </a:r>
            <a:r>
              <a:rPr b="1" lang="en-GB" sz="4700">
                <a:solidFill>
                  <a:srgbClr val="FFFFFF"/>
                </a:solidFill>
                <a:highlight>
                  <a:srgbClr val="66CC00"/>
                </a:highlight>
                <a:latin typeface="Roboto"/>
                <a:ea typeface="Roboto"/>
                <a:cs typeface="Roboto"/>
                <a:sym typeface="Roboto"/>
              </a:rPr>
              <a:t>  </a:t>
            </a:r>
            <a:endParaRPr b="1" sz="4700">
              <a:solidFill>
                <a:srgbClr val="FFFFFF"/>
              </a:solidFill>
              <a:highlight>
                <a:srgbClr val="66CC00"/>
              </a:highlight>
              <a:latin typeface="Roboto"/>
              <a:ea typeface="Roboto"/>
              <a:cs typeface="Roboto"/>
              <a:sym typeface="Roboto"/>
            </a:endParaRPr>
          </a:p>
          <a:p>
            <a:pPr indent="0" lvl="0" marL="0" rtl="0" algn="l">
              <a:lnSpc>
                <a:spcPct val="115000"/>
              </a:lnSpc>
              <a:spcBef>
                <a:spcPts val="1600"/>
              </a:spcBef>
              <a:spcAft>
                <a:spcPts val="0"/>
              </a:spcAft>
              <a:buSzPts val="1400"/>
              <a:buNone/>
            </a:pPr>
            <a:r>
              <a:t/>
            </a:r>
            <a:endParaRPr b="1" sz="3000">
              <a:solidFill>
                <a:srgbClr val="FFFFFF"/>
              </a:solidFill>
              <a:highlight>
                <a:srgbClr val="66CC00"/>
              </a:highlight>
              <a:latin typeface="Roboto"/>
              <a:ea typeface="Roboto"/>
              <a:cs typeface="Roboto"/>
              <a:sym typeface="Roboto"/>
            </a:endParaRPr>
          </a:p>
          <a:p>
            <a:pPr indent="0" lvl="0" marL="0" rtl="0" algn="l">
              <a:lnSpc>
                <a:spcPct val="115000"/>
              </a:lnSpc>
              <a:spcBef>
                <a:spcPts val="1600"/>
              </a:spcBef>
              <a:spcAft>
                <a:spcPts val="0"/>
              </a:spcAft>
              <a:buSzPts val="1400"/>
              <a:buNone/>
            </a:pPr>
            <a:r>
              <a:t/>
            </a:r>
            <a:endParaRPr b="1" sz="3000">
              <a:solidFill>
                <a:srgbClr val="FFFFFF"/>
              </a:solidFill>
              <a:highlight>
                <a:srgbClr val="66CC00"/>
              </a:highlight>
              <a:latin typeface="Roboto"/>
              <a:ea typeface="Roboto"/>
              <a:cs typeface="Roboto"/>
              <a:sym typeface="Roboto"/>
            </a:endParaRPr>
          </a:p>
          <a:p>
            <a:pPr indent="0" lvl="0" marL="0" rtl="0" algn="l">
              <a:lnSpc>
                <a:spcPct val="115000"/>
              </a:lnSpc>
              <a:spcBef>
                <a:spcPts val="1600"/>
              </a:spcBef>
              <a:spcAft>
                <a:spcPts val="1600"/>
              </a:spcAft>
              <a:buSzPts val="1400"/>
              <a:buNone/>
            </a:pPr>
            <a:r>
              <a:t/>
            </a:r>
            <a:endParaRPr sz="2300">
              <a:solidFill>
                <a:srgbClr val="FFFFFF"/>
              </a:solidFill>
              <a:highlight>
                <a:srgbClr val="66CC00"/>
              </a:highlight>
              <a:latin typeface="Alfa Slab One"/>
              <a:ea typeface="Alfa Slab One"/>
              <a:cs typeface="Alfa Slab One"/>
              <a:sym typeface="Alfa Slab One"/>
            </a:endParaRPr>
          </a:p>
        </p:txBody>
      </p:sp>
      <p:sp>
        <p:nvSpPr>
          <p:cNvPr id="362" name="Google Shape;362;p35"/>
          <p:cNvSpPr txBox="1"/>
          <p:nvPr>
            <p:ph idx="2" type="body"/>
          </p:nvPr>
        </p:nvSpPr>
        <p:spPr>
          <a:xfrm>
            <a:off x="387975" y="4271000"/>
            <a:ext cx="8508900" cy="6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3000">
                <a:solidFill>
                  <a:schemeClr val="lt1"/>
                </a:solidFill>
                <a:highlight>
                  <a:srgbClr val="F3593C"/>
                </a:highlight>
                <a:latin typeface="Roboto"/>
                <a:ea typeface="Roboto"/>
                <a:cs typeface="Roboto"/>
                <a:sym typeface="Roboto"/>
              </a:rPr>
              <a:t>Je bent nooit te jong om het verschil te maken.</a:t>
            </a:r>
            <a:endParaRPr b="1" sz="3000">
              <a:solidFill>
                <a:srgbClr val="FFFFFF"/>
              </a:solidFill>
              <a:highlight>
                <a:srgbClr val="F3593C"/>
              </a:highlight>
              <a:latin typeface="Roboto"/>
              <a:ea typeface="Roboto"/>
              <a:cs typeface="Roboto"/>
              <a:sym typeface="Roboto"/>
            </a:endParaRPr>
          </a:p>
          <a:p>
            <a:pPr indent="0" lvl="0" marL="0" rtl="0" algn="l">
              <a:lnSpc>
                <a:spcPct val="115000"/>
              </a:lnSpc>
              <a:spcBef>
                <a:spcPts val="1600"/>
              </a:spcBef>
              <a:spcAft>
                <a:spcPts val="0"/>
              </a:spcAft>
              <a:buSzPts val="1400"/>
              <a:buNone/>
            </a:pPr>
            <a:r>
              <a:t/>
            </a:r>
            <a:endParaRPr b="1" sz="3000">
              <a:solidFill>
                <a:srgbClr val="FFFFFF"/>
              </a:solidFill>
              <a:highlight>
                <a:srgbClr val="66CC00"/>
              </a:highlight>
              <a:latin typeface="Roboto"/>
              <a:ea typeface="Roboto"/>
              <a:cs typeface="Roboto"/>
              <a:sym typeface="Roboto"/>
            </a:endParaRPr>
          </a:p>
          <a:p>
            <a:pPr indent="0" lvl="0" marL="0" rtl="0" algn="l">
              <a:lnSpc>
                <a:spcPct val="115000"/>
              </a:lnSpc>
              <a:spcBef>
                <a:spcPts val="1600"/>
              </a:spcBef>
              <a:spcAft>
                <a:spcPts val="0"/>
              </a:spcAft>
              <a:buSzPts val="1400"/>
              <a:buNone/>
            </a:pPr>
            <a:r>
              <a:t/>
            </a:r>
            <a:endParaRPr b="1" sz="3000">
              <a:solidFill>
                <a:srgbClr val="FFFFFF"/>
              </a:solidFill>
              <a:highlight>
                <a:srgbClr val="66CC00"/>
              </a:highlight>
              <a:latin typeface="Roboto"/>
              <a:ea typeface="Roboto"/>
              <a:cs typeface="Roboto"/>
              <a:sym typeface="Roboto"/>
            </a:endParaRPr>
          </a:p>
          <a:p>
            <a:pPr indent="0" lvl="0" marL="0" rtl="0" algn="l">
              <a:lnSpc>
                <a:spcPct val="115000"/>
              </a:lnSpc>
              <a:spcBef>
                <a:spcPts val="1600"/>
              </a:spcBef>
              <a:spcAft>
                <a:spcPts val="1600"/>
              </a:spcAft>
              <a:buSzPts val="1400"/>
              <a:buNone/>
            </a:pPr>
            <a:r>
              <a:t/>
            </a:r>
            <a:endParaRPr sz="23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36"/>
          <p:cNvPicPr preferRelativeResize="0"/>
          <p:nvPr/>
        </p:nvPicPr>
        <p:blipFill rotWithShape="1">
          <a:blip r:embed="rId3">
            <a:alphaModFix/>
          </a:blip>
          <a:srcRect b="8952" l="0" r="0" t="6673"/>
          <a:stretch/>
        </p:blipFill>
        <p:spPr>
          <a:xfrm>
            <a:off x="0" y="0"/>
            <a:ext cx="9144000" cy="5143500"/>
          </a:xfrm>
          <a:prstGeom prst="rect">
            <a:avLst/>
          </a:prstGeom>
          <a:noFill/>
          <a:ln>
            <a:noFill/>
          </a:ln>
        </p:spPr>
      </p:pic>
      <p:sp>
        <p:nvSpPr>
          <p:cNvPr id="368" name="Google Shape;368;p36"/>
          <p:cNvSpPr txBox="1"/>
          <p:nvPr>
            <p:ph type="title"/>
          </p:nvPr>
        </p:nvSpPr>
        <p:spPr>
          <a:xfrm>
            <a:off x="717800" y="2923125"/>
            <a:ext cx="8010300" cy="2115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t/>
            </a:r>
            <a:endParaRPr b="1" sz="6000">
              <a:solidFill>
                <a:srgbClr val="FFFFFF"/>
              </a:solidFill>
              <a:latin typeface="Roboto"/>
              <a:ea typeface="Roboto"/>
              <a:cs typeface="Roboto"/>
              <a:sym typeface="Roboto"/>
            </a:endParaRPr>
          </a:p>
          <a:p>
            <a:pPr indent="0" lvl="0" marL="0" rtl="0" algn="r">
              <a:lnSpc>
                <a:spcPct val="100000"/>
              </a:lnSpc>
              <a:spcBef>
                <a:spcPts val="0"/>
              </a:spcBef>
              <a:spcAft>
                <a:spcPts val="0"/>
              </a:spcAft>
              <a:buSzPts val="3000"/>
              <a:buNone/>
            </a:pPr>
            <a:r>
              <a:rPr b="1" lang="en-GB" sz="6000">
                <a:solidFill>
                  <a:srgbClr val="FFFFFF"/>
                </a:solidFill>
                <a:latin typeface="Roboto"/>
                <a:ea typeface="Roboto"/>
                <a:cs typeface="Roboto"/>
                <a:sym typeface="Roboto"/>
              </a:rPr>
              <a:t>AAN DE SLAG!</a:t>
            </a:r>
            <a:endParaRPr b="1" sz="6000">
              <a:solidFill>
                <a:srgbClr val="FFFFFF"/>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37"/>
          <p:cNvPicPr preferRelativeResize="0"/>
          <p:nvPr/>
        </p:nvPicPr>
        <p:blipFill rotWithShape="1">
          <a:blip r:embed="rId3">
            <a:alphaModFix/>
          </a:blip>
          <a:srcRect b="8952" l="0" r="0" t="6673"/>
          <a:stretch/>
        </p:blipFill>
        <p:spPr>
          <a:xfrm>
            <a:off x="0" y="0"/>
            <a:ext cx="9144000" cy="5143500"/>
          </a:xfrm>
          <a:prstGeom prst="rect">
            <a:avLst/>
          </a:prstGeom>
          <a:noFill/>
          <a:ln>
            <a:noFill/>
          </a:ln>
        </p:spPr>
      </p:pic>
      <p:sp>
        <p:nvSpPr>
          <p:cNvPr id="374" name="Google Shape;374;p37"/>
          <p:cNvSpPr txBox="1"/>
          <p:nvPr>
            <p:ph type="title"/>
          </p:nvPr>
        </p:nvSpPr>
        <p:spPr>
          <a:xfrm>
            <a:off x="-179225" y="506675"/>
            <a:ext cx="8741100" cy="791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3200">
                <a:solidFill>
                  <a:srgbClr val="FFFFFF"/>
                </a:solidFill>
                <a:highlight>
                  <a:srgbClr val="66CC00"/>
                </a:highlight>
                <a:latin typeface="Roboto"/>
                <a:ea typeface="Roboto"/>
                <a:cs typeface="Roboto"/>
                <a:sym typeface="Roboto"/>
              </a:rPr>
              <a:t>Sponsoractie ‘Samen tegen bosbranden’ </a:t>
            </a:r>
            <a:endParaRPr b="1" sz="3200">
              <a:solidFill>
                <a:srgbClr val="FFFFFF"/>
              </a:solidFill>
              <a:highlight>
                <a:srgbClr val="66CC00"/>
              </a:highlight>
              <a:latin typeface="Roboto"/>
              <a:ea typeface="Roboto"/>
              <a:cs typeface="Roboto"/>
              <a:sym typeface="Roboto"/>
            </a:endParaRPr>
          </a:p>
          <a:p>
            <a:pPr indent="0" lvl="0" marL="0" rtl="0" algn="ctr">
              <a:lnSpc>
                <a:spcPct val="100000"/>
              </a:lnSpc>
              <a:spcBef>
                <a:spcPts val="0"/>
              </a:spcBef>
              <a:spcAft>
                <a:spcPts val="0"/>
              </a:spcAft>
              <a:buSzPts val="3000"/>
              <a:buNone/>
            </a:pPr>
            <a:r>
              <a:t/>
            </a:r>
            <a:endParaRPr b="1" sz="3200">
              <a:solidFill>
                <a:srgbClr val="FFFFFF"/>
              </a:solidFill>
              <a:highlight>
                <a:srgbClr val="66CC00"/>
              </a:highlight>
              <a:latin typeface="Roboto"/>
              <a:ea typeface="Roboto"/>
              <a:cs typeface="Roboto"/>
              <a:sym typeface="Roboto"/>
            </a:endParaRPr>
          </a:p>
          <a:p>
            <a:pPr indent="0" lvl="0" marL="0" rtl="0" algn="ctr">
              <a:lnSpc>
                <a:spcPct val="100000"/>
              </a:lnSpc>
              <a:spcBef>
                <a:spcPts val="0"/>
              </a:spcBef>
              <a:spcAft>
                <a:spcPts val="1000"/>
              </a:spcAft>
              <a:buSzPts val="3000"/>
              <a:buNone/>
            </a:pPr>
            <a:r>
              <a:t/>
            </a:r>
            <a:endParaRPr sz="2500">
              <a:solidFill>
                <a:schemeClr val="dk2"/>
              </a:solidFill>
              <a:highlight>
                <a:srgbClr val="FFFFFF"/>
              </a:highlight>
              <a:latin typeface="Roboto"/>
              <a:ea typeface="Roboto"/>
              <a:cs typeface="Roboto"/>
              <a:sym typeface="Roboto"/>
            </a:endParaRPr>
          </a:p>
        </p:txBody>
      </p:sp>
      <p:sp>
        <p:nvSpPr>
          <p:cNvPr id="375" name="Google Shape;375;p37"/>
          <p:cNvSpPr txBox="1"/>
          <p:nvPr>
            <p:ph idx="1" type="body"/>
          </p:nvPr>
        </p:nvSpPr>
        <p:spPr>
          <a:xfrm>
            <a:off x="542125" y="1785650"/>
            <a:ext cx="7298400" cy="1364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SzPts val="1800"/>
              <a:buNone/>
            </a:pPr>
            <a:r>
              <a:rPr b="1" lang="en-GB" sz="2000">
                <a:solidFill>
                  <a:srgbClr val="000000"/>
                </a:solidFill>
                <a:latin typeface="Roboto"/>
                <a:ea typeface="Roboto"/>
                <a:cs typeface="Roboto"/>
                <a:sym typeface="Roboto"/>
              </a:rPr>
              <a:t>Tijd voor actie! </a:t>
            </a:r>
            <a:r>
              <a:rPr lang="en-GB" sz="2000">
                <a:latin typeface="Roboto"/>
                <a:ea typeface="Roboto"/>
                <a:cs typeface="Roboto"/>
                <a:sym typeface="Roboto"/>
              </a:rPr>
              <a:t>Van e</a:t>
            </a:r>
            <a:r>
              <a:rPr lang="en-GB" sz="2000">
                <a:latin typeface="Roboto"/>
                <a:ea typeface="Roboto"/>
                <a:cs typeface="Roboto"/>
                <a:sym typeface="Roboto"/>
              </a:rPr>
              <a:t>en bosbranden-quiz</a:t>
            </a:r>
            <a:r>
              <a:rPr lang="en-GB" sz="2000">
                <a:latin typeface="Roboto"/>
                <a:ea typeface="Roboto"/>
                <a:cs typeface="Roboto"/>
                <a:sym typeface="Roboto"/>
              </a:rPr>
              <a:t> tot </a:t>
            </a:r>
            <a:r>
              <a:rPr lang="en-GB" sz="2000">
                <a:latin typeface="Roboto"/>
                <a:ea typeface="Roboto"/>
                <a:cs typeface="Roboto"/>
                <a:sym typeface="Roboto"/>
              </a:rPr>
              <a:t>een vegetarische lunch</a:t>
            </a:r>
            <a:r>
              <a:rPr lang="en-GB" sz="2000">
                <a:latin typeface="Roboto"/>
                <a:ea typeface="Roboto"/>
                <a:cs typeface="Roboto"/>
                <a:sym typeface="Roboto"/>
              </a:rPr>
              <a:t> of </a:t>
            </a:r>
            <a:r>
              <a:rPr lang="en-GB" sz="2000">
                <a:latin typeface="Roboto"/>
                <a:ea typeface="Roboto"/>
                <a:cs typeface="Roboto"/>
                <a:sym typeface="Roboto"/>
              </a:rPr>
              <a:t>een sponsorloop, h</a:t>
            </a:r>
            <a:r>
              <a:rPr lang="en-GB" sz="2000">
                <a:latin typeface="Roboto"/>
                <a:ea typeface="Roboto"/>
                <a:cs typeface="Roboto"/>
                <a:sym typeface="Roboto"/>
              </a:rPr>
              <a:t>oe gaat jouw klas zich inzetten tegen bosbranden? </a:t>
            </a:r>
            <a:endParaRPr sz="2000">
              <a:latin typeface="Roboto"/>
              <a:ea typeface="Roboto"/>
              <a:cs typeface="Roboto"/>
              <a:sym typeface="Roboto"/>
            </a:endParaRPr>
          </a:p>
          <a:p>
            <a:pPr indent="0" lvl="0" marL="0" rtl="0" algn="l">
              <a:lnSpc>
                <a:spcPct val="115000"/>
              </a:lnSpc>
              <a:spcBef>
                <a:spcPts val="1400"/>
              </a:spcBef>
              <a:spcAft>
                <a:spcPts val="0"/>
              </a:spcAft>
              <a:buSzPts val="1800"/>
              <a:buNone/>
            </a:pPr>
            <a:r>
              <a:t/>
            </a:r>
            <a:endParaRPr sz="2000">
              <a:latin typeface="Roboto"/>
              <a:ea typeface="Roboto"/>
              <a:cs typeface="Roboto"/>
              <a:sym typeface="Roboto"/>
            </a:endParaRPr>
          </a:p>
          <a:p>
            <a:pPr indent="0" lvl="0" marL="0" rtl="0" algn="l">
              <a:lnSpc>
                <a:spcPct val="115000"/>
              </a:lnSpc>
              <a:spcBef>
                <a:spcPts val="1400"/>
              </a:spcBef>
              <a:spcAft>
                <a:spcPts val="0"/>
              </a:spcAft>
              <a:buSzPts val="1800"/>
              <a:buNone/>
            </a:pPr>
            <a:r>
              <a:t/>
            </a:r>
            <a:endParaRPr sz="2000">
              <a:latin typeface="Roboto"/>
              <a:ea typeface="Roboto"/>
              <a:cs typeface="Roboto"/>
              <a:sym typeface="Roboto"/>
            </a:endParaRPr>
          </a:p>
          <a:p>
            <a:pPr indent="0" lvl="0" marL="0" rtl="0" algn="l">
              <a:lnSpc>
                <a:spcPct val="115000"/>
              </a:lnSpc>
              <a:spcBef>
                <a:spcPts val="1400"/>
              </a:spcBef>
              <a:spcAft>
                <a:spcPts val="1400"/>
              </a:spcAft>
              <a:buSzPts val="1800"/>
              <a:buNone/>
            </a:pPr>
            <a:r>
              <a:t/>
            </a:r>
            <a:endParaRPr sz="2000">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38"/>
          <p:cNvPicPr preferRelativeResize="0"/>
          <p:nvPr/>
        </p:nvPicPr>
        <p:blipFill rotWithShape="1">
          <a:blip r:embed="rId3">
            <a:alphaModFix/>
          </a:blip>
          <a:srcRect b="8952" l="0" r="0" t="6673"/>
          <a:stretch/>
        </p:blipFill>
        <p:spPr>
          <a:xfrm>
            <a:off x="0" y="0"/>
            <a:ext cx="9144000" cy="5143500"/>
          </a:xfrm>
          <a:prstGeom prst="rect">
            <a:avLst/>
          </a:prstGeom>
          <a:noFill/>
          <a:ln>
            <a:noFill/>
          </a:ln>
        </p:spPr>
      </p:pic>
      <p:sp>
        <p:nvSpPr>
          <p:cNvPr id="381" name="Google Shape;381;p38"/>
          <p:cNvSpPr txBox="1"/>
          <p:nvPr>
            <p:ph type="title"/>
          </p:nvPr>
        </p:nvSpPr>
        <p:spPr>
          <a:xfrm>
            <a:off x="385675" y="503375"/>
            <a:ext cx="8527500" cy="79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Stappen tot een geslaagde sponsoractie</a:t>
            </a:r>
            <a:r>
              <a:rPr b="1" i="1" lang="en-GB">
                <a:solidFill>
                  <a:srgbClr val="FFFFFF"/>
                </a:solidFill>
                <a:highlight>
                  <a:srgbClr val="66CC00"/>
                </a:highlight>
                <a:latin typeface="Roboto"/>
                <a:ea typeface="Roboto"/>
                <a:cs typeface="Roboto"/>
                <a:sym typeface="Roboto"/>
              </a:rPr>
              <a:t> </a:t>
            </a:r>
            <a:endParaRPr b="1" i="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sz="3200">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1000"/>
              </a:spcAft>
              <a:buSzPts val="3000"/>
              <a:buNone/>
            </a:pPr>
            <a:r>
              <a:t/>
            </a:r>
            <a:endParaRPr sz="2500">
              <a:solidFill>
                <a:schemeClr val="dk2"/>
              </a:solidFill>
              <a:highlight>
                <a:srgbClr val="FFFFFF"/>
              </a:highlight>
              <a:latin typeface="Roboto"/>
              <a:ea typeface="Roboto"/>
              <a:cs typeface="Roboto"/>
              <a:sym typeface="Roboto"/>
            </a:endParaRPr>
          </a:p>
        </p:txBody>
      </p:sp>
      <p:sp>
        <p:nvSpPr>
          <p:cNvPr id="382" name="Google Shape;382;p38"/>
          <p:cNvSpPr txBox="1"/>
          <p:nvPr>
            <p:ph idx="1" type="body"/>
          </p:nvPr>
        </p:nvSpPr>
        <p:spPr>
          <a:xfrm>
            <a:off x="473125" y="1710625"/>
            <a:ext cx="7298400" cy="2548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2000">
                <a:latin typeface="Roboto"/>
                <a:ea typeface="Roboto"/>
                <a:cs typeface="Roboto"/>
                <a:sym typeface="Roboto"/>
              </a:rPr>
              <a:t>✅	Leer meer over het bosbrandenprobleem </a:t>
            </a:r>
            <a:endParaRPr sz="2000">
              <a:latin typeface="Roboto"/>
              <a:ea typeface="Roboto"/>
              <a:cs typeface="Roboto"/>
              <a:sym typeface="Roboto"/>
            </a:endParaRPr>
          </a:p>
          <a:p>
            <a:pPr indent="-450000" lvl="0" marL="450000" rtl="0" algn="l">
              <a:lnSpc>
                <a:spcPct val="115000"/>
              </a:lnSpc>
              <a:spcBef>
                <a:spcPts val="1400"/>
              </a:spcBef>
              <a:spcAft>
                <a:spcPts val="0"/>
              </a:spcAft>
              <a:buSzPts val="1800"/>
              <a:buNone/>
            </a:pPr>
            <a:r>
              <a:rPr b="1" lang="en-GB" sz="2200">
                <a:solidFill>
                  <a:srgbClr val="000000"/>
                </a:solidFill>
                <a:latin typeface="Roboto"/>
                <a:ea typeface="Roboto"/>
                <a:cs typeface="Roboto"/>
                <a:sym typeface="Roboto"/>
              </a:rPr>
              <a:t> ❒</a:t>
            </a:r>
            <a:r>
              <a:rPr b="1" lang="en-GB" sz="2000">
                <a:solidFill>
                  <a:srgbClr val="000000"/>
                </a:solidFill>
                <a:latin typeface="Roboto"/>
                <a:ea typeface="Roboto"/>
                <a:cs typeface="Roboto"/>
                <a:sym typeface="Roboto"/>
              </a:rPr>
              <a:t>	</a:t>
            </a:r>
            <a:r>
              <a:rPr b="1" lang="en-GB" sz="2000">
                <a:solidFill>
                  <a:srgbClr val="000000"/>
                </a:solidFill>
                <a:highlight>
                  <a:schemeClr val="lt2"/>
                </a:highlight>
                <a:latin typeface="Roboto"/>
                <a:ea typeface="Roboto"/>
                <a:cs typeface="Roboto"/>
                <a:sym typeface="Roboto"/>
              </a:rPr>
              <a:t>Informeer jullie school en buurt over de sponsoractie en het bosbrandenprobleem </a:t>
            </a:r>
            <a:r>
              <a:rPr lang="en-GB" sz="2000">
                <a:solidFill>
                  <a:srgbClr val="000000"/>
                </a:solidFill>
                <a:highlight>
                  <a:schemeClr val="lt2"/>
                </a:highlight>
                <a:latin typeface="Roboto"/>
                <a:ea typeface="Roboto"/>
                <a:cs typeface="Roboto"/>
                <a:sym typeface="Roboto"/>
              </a:rPr>
              <a:t>(dat zie je op de volgende slide!)</a:t>
            </a:r>
            <a:r>
              <a:rPr lang="en-GB" sz="2000">
                <a:solidFill>
                  <a:srgbClr val="FFFFFF"/>
                </a:solidFill>
                <a:highlight>
                  <a:srgbClr val="66CC00"/>
                </a:highlight>
                <a:latin typeface="Roboto"/>
                <a:ea typeface="Roboto"/>
                <a:cs typeface="Roboto"/>
                <a:sym typeface="Roboto"/>
              </a:rPr>
              <a:t> </a:t>
            </a:r>
            <a:endParaRPr sz="2000">
              <a:latin typeface="Roboto"/>
              <a:ea typeface="Roboto"/>
              <a:cs typeface="Roboto"/>
              <a:sym typeface="Roboto"/>
            </a:endParaRPr>
          </a:p>
          <a:p>
            <a:pPr indent="-450000" lvl="0" marL="450000" rtl="0" algn="l">
              <a:lnSpc>
                <a:spcPct val="115000"/>
              </a:lnSpc>
              <a:spcBef>
                <a:spcPts val="1400"/>
              </a:spcBef>
              <a:spcAft>
                <a:spcPts val="0"/>
              </a:spcAft>
              <a:buSzPts val="1800"/>
              <a:buNone/>
            </a:pPr>
            <a:r>
              <a:rPr b="1" lang="en-GB" sz="2000">
                <a:solidFill>
                  <a:srgbClr val="000000"/>
                </a:solidFill>
                <a:latin typeface="Roboto"/>
                <a:ea typeface="Roboto"/>
                <a:cs typeface="Roboto"/>
                <a:sym typeface="Roboto"/>
              </a:rPr>
              <a:t> ❒ 	</a:t>
            </a:r>
            <a:r>
              <a:rPr lang="en-GB" sz="2000">
                <a:latin typeface="Roboto"/>
                <a:ea typeface="Roboto"/>
                <a:cs typeface="Roboto"/>
                <a:sym typeface="Roboto"/>
              </a:rPr>
              <a:t>Vraag familie, vrienden en buren om jou te sponsoren</a:t>
            </a:r>
            <a:endParaRPr sz="2000">
              <a:latin typeface="Roboto"/>
              <a:ea typeface="Roboto"/>
              <a:cs typeface="Roboto"/>
              <a:sym typeface="Roboto"/>
            </a:endParaRPr>
          </a:p>
          <a:p>
            <a:pPr indent="0" lvl="0" marL="0" rtl="0" algn="l">
              <a:lnSpc>
                <a:spcPct val="115000"/>
              </a:lnSpc>
              <a:spcBef>
                <a:spcPts val="1400"/>
              </a:spcBef>
              <a:spcAft>
                <a:spcPts val="1400"/>
              </a:spcAft>
              <a:buSzPts val="1800"/>
              <a:buNone/>
            </a:pPr>
            <a:r>
              <a:rPr b="1" lang="en-GB" sz="2000">
                <a:solidFill>
                  <a:srgbClr val="000000"/>
                </a:solidFill>
                <a:latin typeface="Roboto"/>
                <a:ea typeface="Roboto"/>
                <a:cs typeface="Roboto"/>
                <a:sym typeface="Roboto"/>
              </a:rPr>
              <a:t> ❒ 	</a:t>
            </a:r>
            <a:r>
              <a:rPr lang="en-GB" sz="2000">
                <a:latin typeface="Roboto"/>
                <a:ea typeface="Roboto"/>
                <a:cs typeface="Roboto"/>
                <a:sym typeface="Roboto"/>
              </a:rPr>
              <a:t>Maak een groot succes van de sponsoractie!</a:t>
            </a:r>
            <a:endParaRPr sz="2700">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388" name="Google Shape;388;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389" name="Google Shape;389;p39"/>
          <p:cNvPicPr preferRelativeResize="0"/>
          <p:nvPr/>
        </p:nvPicPr>
        <p:blipFill rotWithShape="1">
          <a:blip r:embed="rId3">
            <a:alphaModFix/>
          </a:blip>
          <a:srcRect b="8952" l="0" r="0" t="6673"/>
          <a:stretch/>
        </p:blipFill>
        <p:spPr>
          <a:xfrm>
            <a:off x="0" y="0"/>
            <a:ext cx="9144000" cy="5143500"/>
          </a:xfrm>
          <a:prstGeom prst="rect">
            <a:avLst/>
          </a:prstGeom>
          <a:noFill/>
          <a:ln>
            <a:noFill/>
          </a:ln>
        </p:spPr>
      </p:pic>
      <p:pic>
        <p:nvPicPr>
          <p:cNvPr id="390" name="Google Shape;390;p39"/>
          <p:cNvPicPr preferRelativeResize="0"/>
          <p:nvPr/>
        </p:nvPicPr>
        <p:blipFill rotWithShape="1">
          <a:blip r:embed="rId4">
            <a:alphaModFix/>
          </a:blip>
          <a:srcRect b="23721" l="40836" r="3473" t="8654"/>
          <a:stretch/>
        </p:blipFill>
        <p:spPr>
          <a:xfrm>
            <a:off x="3497075" y="604500"/>
            <a:ext cx="1674600" cy="1520100"/>
          </a:xfrm>
          <a:prstGeom prst="ellipse">
            <a:avLst/>
          </a:prstGeom>
          <a:noFill/>
          <a:ln cap="flat" cmpd="sng" w="76200">
            <a:solidFill>
              <a:schemeClr val="dk2"/>
            </a:solidFill>
            <a:prstDash val="solid"/>
            <a:round/>
            <a:headEnd len="sm" w="sm" type="none"/>
            <a:tailEnd len="sm" w="sm" type="none"/>
          </a:ln>
        </p:spPr>
      </p:pic>
      <p:sp>
        <p:nvSpPr>
          <p:cNvPr id="391" name="Google Shape;391;p39"/>
          <p:cNvSpPr txBox="1"/>
          <p:nvPr>
            <p:ph type="title"/>
          </p:nvPr>
        </p:nvSpPr>
        <p:spPr>
          <a:xfrm rot="-2056">
            <a:off x="3222981" y="1679337"/>
            <a:ext cx="2508000" cy="79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2700">
                <a:solidFill>
                  <a:srgbClr val="FFFFFF"/>
                </a:solidFill>
                <a:highlight>
                  <a:srgbClr val="66CC00"/>
                </a:highlight>
                <a:latin typeface="Roboto"/>
                <a:ea typeface="Roboto"/>
                <a:cs typeface="Roboto"/>
                <a:sym typeface="Roboto"/>
              </a:rPr>
              <a:t>Maak je eigen protestbord</a:t>
            </a:r>
            <a:endParaRPr sz="2000">
              <a:solidFill>
                <a:schemeClr val="dk2"/>
              </a:solidFill>
              <a:highlight>
                <a:srgbClr val="FFFFFF"/>
              </a:highlight>
              <a:latin typeface="Roboto"/>
              <a:ea typeface="Roboto"/>
              <a:cs typeface="Roboto"/>
              <a:sym typeface="Roboto"/>
            </a:endParaRPr>
          </a:p>
        </p:txBody>
      </p:sp>
      <p:pic>
        <p:nvPicPr>
          <p:cNvPr id="392" name="Google Shape;392;p39"/>
          <p:cNvPicPr preferRelativeResize="0"/>
          <p:nvPr/>
        </p:nvPicPr>
        <p:blipFill rotWithShape="1">
          <a:blip r:embed="rId5">
            <a:alphaModFix/>
          </a:blip>
          <a:srcRect b="0" l="31749" r="4482" t="19543"/>
          <a:stretch/>
        </p:blipFill>
        <p:spPr>
          <a:xfrm>
            <a:off x="807002" y="604500"/>
            <a:ext cx="1812300" cy="1526400"/>
          </a:xfrm>
          <a:prstGeom prst="ellipse">
            <a:avLst/>
          </a:prstGeom>
          <a:noFill/>
          <a:ln cap="flat" cmpd="sng" w="76200">
            <a:solidFill>
              <a:schemeClr val="dk2"/>
            </a:solidFill>
            <a:prstDash val="solid"/>
            <a:round/>
            <a:headEnd len="sm" w="sm" type="none"/>
            <a:tailEnd len="sm" w="sm" type="none"/>
          </a:ln>
        </p:spPr>
      </p:pic>
      <p:sp>
        <p:nvSpPr>
          <p:cNvPr id="393" name="Google Shape;393;p39"/>
          <p:cNvSpPr txBox="1"/>
          <p:nvPr>
            <p:ph type="title"/>
          </p:nvPr>
        </p:nvSpPr>
        <p:spPr>
          <a:xfrm rot="-1840">
            <a:off x="311700" y="1679423"/>
            <a:ext cx="2802900" cy="79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2700">
                <a:solidFill>
                  <a:srgbClr val="FFFFFF"/>
                </a:solidFill>
                <a:highlight>
                  <a:srgbClr val="66CC00"/>
                </a:highlight>
                <a:latin typeface="Roboto"/>
                <a:ea typeface="Roboto"/>
                <a:cs typeface="Roboto"/>
                <a:sym typeface="Roboto"/>
              </a:rPr>
              <a:t>Maak een spandoek</a:t>
            </a:r>
            <a:endParaRPr sz="2000">
              <a:solidFill>
                <a:schemeClr val="dk2"/>
              </a:solidFill>
              <a:highlight>
                <a:srgbClr val="FFFFFF"/>
              </a:highlight>
              <a:latin typeface="Roboto"/>
              <a:ea typeface="Roboto"/>
              <a:cs typeface="Roboto"/>
              <a:sym typeface="Roboto"/>
            </a:endParaRPr>
          </a:p>
        </p:txBody>
      </p:sp>
      <p:pic>
        <p:nvPicPr>
          <p:cNvPr id="394" name="Google Shape;394;p39"/>
          <p:cNvPicPr preferRelativeResize="0"/>
          <p:nvPr/>
        </p:nvPicPr>
        <p:blipFill rotWithShape="1">
          <a:blip r:embed="rId6">
            <a:alphaModFix/>
          </a:blip>
          <a:srcRect b="0" l="2134" r="29675" t="2362"/>
          <a:stretch/>
        </p:blipFill>
        <p:spPr>
          <a:xfrm>
            <a:off x="6557975" y="604500"/>
            <a:ext cx="1559100" cy="1520100"/>
          </a:xfrm>
          <a:prstGeom prst="ellipse">
            <a:avLst/>
          </a:prstGeom>
          <a:noFill/>
          <a:ln cap="flat" cmpd="sng" w="76200">
            <a:solidFill>
              <a:schemeClr val="dk2"/>
            </a:solidFill>
            <a:prstDash val="solid"/>
            <a:round/>
            <a:headEnd len="sm" w="sm" type="none"/>
            <a:tailEnd len="sm" w="sm" type="none"/>
          </a:ln>
        </p:spPr>
      </p:pic>
      <p:sp>
        <p:nvSpPr>
          <p:cNvPr id="395" name="Google Shape;395;p39"/>
          <p:cNvSpPr txBox="1"/>
          <p:nvPr>
            <p:ph type="title"/>
          </p:nvPr>
        </p:nvSpPr>
        <p:spPr>
          <a:xfrm rot="-1840">
            <a:off x="5924100" y="1679423"/>
            <a:ext cx="2802900" cy="79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2700">
                <a:solidFill>
                  <a:srgbClr val="FFFFFF"/>
                </a:solidFill>
                <a:highlight>
                  <a:srgbClr val="66CC00"/>
                </a:highlight>
                <a:latin typeface="Roboto"/>
                <a:ea typeface="Roboto"/>
                <a:cs typeface="Roboto"/>
                <a:sym typeface="Roboto"/>
              </a:rPr>
              <a:t>Maak een informatieposter</a:t>
            </a:r>
            <a:endParaRPr sz="2000">
              <a:solidFill>
                <a:schemeClr val="dk2"/>
              </a:solidFill>
              <a:highlight>
                <a:srgbClr val="FFFFFF"/>
              </a:highlight>
              <a:latin typeface="Roboto"/>
              <a:ea typeface="Roboto"/>
              <a:cs typeface="Roboto"/>
              <a:sym typeface="Roboto"/>
            </a:endParaRPr>
          </a:p>
        </p:txBody>
      </p:sp>
      <p:pic>
        <p:nvPicPr>
          <p:cNvPr id="396" name="Google Shape;396;p39"/>
          <p:cNvPicPr preferRelativeResize="0"/>
          <p:nvPr/>
        </p:nvPicPr>
        <p:blipFill rotWithShape="1">
          <a:blip r:embed="rId7">
            <a:alphaModFix/>
          </a:blip>
          <a:srcRect b="16607" l="-7254" r="-7899" t="-4342"/>
          <a:stretch/>
        </p:blipFill>
        <p:spPr>
          <a:xfrm>
            <a:off x="2131750" y="2922600"/>
            <a:ext cx="1674600" cy="1540200"/>
          </a:xfrm>
          <a:prstGeom prst="ellipse">
            <a:avLst/>
          </a:prstGeom>
          <a:noFill/>
          <a:ln cap="flat" cmpd="sng" w="76200">
            <a:solidFill>
              <a:schemeClr val="dk2"/>
            </a:solidFill>
            <a:prstDash val="solid"/>
            <a:round/>
            <a:headEnd len="sm" w="sm" type="none"/>
            <a:tailEnd len="sm" w="sm" type="none"/>
          </a:ln>
        </p:spPr>
      </p:pic>
      <p:sp>
        <p:nvSpPr>
          <p:cNvPr id="397" name="Google Shape;397;p39"/>
          <p:cNvSpPr txBox="1"/>
          <p:nvPr>
            <p:ph type="title"/>
          </p:nvPr>
        </p:nvSpPr>
        <p:spPr>
          <a:xfrm rot="-1840">
            <a:off x="1567600" y="4037998"/>
            <a:ext cx="2802900" cy="79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2700">
                <a:solidFill>
                  <a:srgbClr val="FFFFFF"/>
                </a:solidFill>
                <a:highlight>
                  <a:srgbClr val="66CC00"/>
                </a:highlight>
                <a:latin typeface="Roboto"/>
                <a:ea typeface="Roboto"/>
                <a:cs typeface="Roboto"/>
                <a:sym typeface="Roboto"/>
              </a:rPr>
              <a:t>Ga posters plakken</a:t>
            </a:r>
            <a:endParaRPr sz="2000">
              <a:solidFill>
                <a:schemeClr val="dk2"/>
              </a:solidFill>
              <a:highlight>
                <a:srgbClr val="FFFFFF"/>
              </a:highlight>
              <a:latin typeface="Roboto"/>
              <a:ea typeface="Roboto"/>
              <a:cs typeface="Roboto"/>
              <a:sym typeface="Roboto"/>
            </a:endParaRPr>
          </a:p>
        </p:txBody>
      </p:sp>
      <p:pic>
        <p:nvPicPr>
          <p:cNvPr id="398" name="Google Shape;398;p39"/>
          <p:cNvPicPr preferRelativeResize="0"/>
          <p:nvPr/>
        </p:nvPicPr>
        <p:blipFill rotWithShape="1">
          <a:blip r:embed="rId8">
            <a:alphaModFix/>
          </a:blip>
          <a:srcRect b="8773" l="11572" r="13810" t="1339"/>
          <a:stretch/>
        </p:blipFill>
        <p:spPr>
          <a:xfrm>
            <a:off x="5132075" y="2922600"/>
            <a:ext cx="1812300" cy="1455600"/>
          </a:xfrm>
          <a:prstGeom prst="ellipse">
            <a:avLst/>
          </a:prstGeom>
          <a:noFill/>
          <a:ln cap="flat" cmpd="sng" w="76200">
            <a:solidFill>
              <a:schemeClr val="dk2"/>
            </a:solidFill>
            <a:prstDash val="solid"/>
            <a:round/>
            <a:headEnd len="sm" w="sm" type="none"/>
            <a:tailEnd len="sm" w="sm" type="none"/>
          </a:ln>
        </p:spPr>
      </p:pic>
      <p:sp>
        <p:nvSpPr>
          <p:cNvPr id="399" name="Google Shape;399;p39"/>
          <p:cNvSpPr txBox="1"/>
          <p:nvPr>
            <p:ph type="title"/>
          </p:nvPr>
        </p:nvSpPr>
        <p:spPr>
          <a:xfrm rot="-1876">
            <a:off x="4388675" y="4037993"/>
            <a:ext cx="3299100" cy="79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2700">
                <a:solidFill>
                  <a:srgbClr val="FFFFFF"/>
                </a:solidFill>
                <a:highlight>
                  <a:srgbClr val="66CC00"/>
                </a:highlight>
                <a:latin typeface="Roboto"/>
                <a:ea typeface="Roboto"/>
                <a:cs typeface="Roboto"/>
                <a:sym typeface="Roboto"/>
              </a:rPr>
              <a:t>Neem contact op met lokale media</a:t>
            </a:r>
            <a:endParaRPr sz="2000">
              <a:solidFill>
                <a:schemeClr val="dk2"/>
              </a:solidFill>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4"/>
          <p:cNvPicPr preferRelativeResize="0"/>
          <p:nvPr/>
        </p:nvPicPr>
        <p:blipFill rotWithShape="1">
          <a:blip r:embed="rId3">
            <a:alphaModFix/>
          </a:blip>
          <a:srcRect b="0" l="0" r="3909" t="0"/>
          <a:stretch/>
        </p:blipFill>
        <p:spPr>
          <a:xfrm>
            <a:off x="0" y="0"/>
            <a:ext cx="9144000" cy="5143501"/>
          </a:xfrm>
          <a:prstGeom prst="rect">
            <a:avLst/>
          </a:prstGeom>
          <a:noFill/>
          <a:ln>
            <a:noFill/>
          </a:ln>
        </p:spPr>
      </p:pic>
      <p:sp>
        <p:nvSpPr>
          <p:cNvPr id="76" name="Google Shape;76;p4"/>
          <p:cNvSpPr txBox="1"/>
          <p:nvPr>
            <p:ph type="title"/>
          </p:nvPr>
        </p:nvSpPr>
        <p:spPr>
          <a:xfrm>
            <a:off x="284675" y="331175"/>
            <a:ext cx="7778700" cy="161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Waardoor ontstaan bosbranden?</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Wat denk jij?</a:t>
            </a:r>
            <a:br>
              <a:rPr b="1" lang="en-GB">
                <a:solidFill>
                  <a:srgbClr val="FFFFFF"/>
                </a:solidFill>
                <a:highlight>
                  <a:srgbClr val="66CC00"/>
                </a:highlight>
                <a:latin typeface="Roboto"/>
                <a:ea typeface="Roboto"/>
                <a:cs typeface="Roboto"/>
                <a:sym typeface="Roboto"/>
              </a:rPr>
            </a:b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40"/>
          <p:cNvPicPr preferRelativeResize="0"/>
          <p:nvPr/>
        </p:nvPicPr>
        <p:blipFill rotWithShape="1">
          <a:blip r:embed="rId3">
            <a:alphaModFix/>
          </a:blip>
          <a:srcRect b="8952" l="0" r="0" t="6673"/>
          <a:stretch/>
        </p:blipFill>
        <p:spPr>
          <a:xfrm>
            <a:off x="0" y="0"/>
            <a:ext cx="9144000" cy="5143500"/>
          </a:xfrm>
          <a:prstGeom prst="rect">
            <a:avLst/>
          </a:prstGeom>
          <a:noFill/>
          <a:ln>
            <a:noFill/>
          </a:ln>
        </p:spPr>
      </p:pic>
      <p:sp>
        <p:nvSpPr>
          <p:cNvPr id="405" name="Google Shape;405;p40"/>
          <p:cNvSpPr txBox="1"/>
          <p:nvPr>
            <p:ph type="title"/>
          </p:nvPr>
        </p:nvSpPr>
        <p:spPr>
          <a:xfrm>
            <a:off x="723300" y="2768500"/>
            <a:ext cx="8004900" cy="211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000"/>
              <a:buNone/>
            </a:pPr>
            <a:r>
              <a:rPr b="1" lang="en-GB" sz="6000">
                <a:solidFill>
                  <a:srgbClr val="FFFFFF"/>
                </a:solidFill>
                <a:latin typeface="Roboto"/>
                <a:ea typeface="Roboto"/>
                <a:cs typeface="Roboto"/>
                <a:sym typeface="Roboto"/>
              </a:rPr>
              <a:t>HEEL VEEL PLEZIER EN SUCCES! 👍</a:t>
            </a:r>
            <a:endParaRPr b="1" sz="5500">
              <a:solidFill>
                <a:srgbClr val="FFFFFF"/>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41"/>
          <p:cNvPicPr preferRelativeResize="0"/>
          <p:nvPr/>
        </p:nvPicPr>
        <p:blipFill rotWithShape="1">
          <a:blip r:embed="rId3">
            <a:alphaModFix/>
          </a:blip>
          <a:srcRect b="4402" l="0" r="0" t="11236"/>
          <a:stretch/>
        </p:blipFill>
        <p:spPr>
          <a:xfrm>
            <a:off x="0" y="0"/>
            <a:ext cx="9144000" cy="5143499"/>
          </a:xfrm>
          <a:prstGeom prst="rect">
            <a:avLst/>
          </a:prstGeom>
          <a:noFill/>
          <a:ln>
            <a:noFill/>
          </a:ln>
        </p:spPr>
      </p:pic>
      <p:sp>
        <p:nvSpPr>
          <p:cNvPr id="411" name="Google Shape;411;p41"/>
          <p:cNvSpPr txBox="1"/>
          <p:nvPr>
            <p:ph type="title"/>
          </p:nvPr>
        </p:nvSpPr>
        <p:spPr>
          <a:xfrm>
            <a:off x="227400" y="2834050"/>
            <a:ext cx="8494800" cy="1809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GB" sz="5000">
                <a:solidFill>
                  <a:srgbClr val="FFFFFF"/>
                </a:solidFill>
                <a:highlight>
                  <a:srgbClr val="66CC00"/>
                </a:highlight>
                <a:latin typeface="Roboto"/>
                <a:ea typeface="Roboto"/>
                <a:cs typeface="Roboto"/>
                <a:sym typeface="Roboto"/>
              </a:rPr>
              <a:t>EXTRA:</a:t>
            </a:r>
            <a:r>
              <a:rPr b="1" lang="en-GB" sz="6000">
                <a:solidFill>
                  <a:srgbClr val="FFFFFF"/>
                </a:solidFill>
                <a:highlight>
                  <a:srgbClr val="66CC00"/>
                </a:highlight>
                <a:latin typeface="Roboto"/>
                <a:ea typeface="Roboto"/>
                <a:cs typeface="Roboto"/>
                <a:sym typeface="Roboto"/>
              </a:rPr>
              <a:t> </a:t>
            </a:r>
            <a:endParaRPr b="1" sz="6000">
              <a:solidFill>
                <a:srgbClr val="FFFFFF"/>
              </a:solidFill>
              <a:highlight>
                <a:srgbClr val="66CC00"/>
              </a:highlight>
              <a:latin typeface="Roboto"/>
              <a:ea typeface="Roboto"/>
              <a:cs typeface="Roboto"/>
              <a:sym typeface="Roboto"/>
            </a:endParaRPr>
          </a:p>
          <a:p>
            <a:pPr indent="0" lvl="0" marL="0" rtl="0" algn="ctr">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Beleef het Amazone regenwoud in 360°</a:t>
            </a:r>
            <a:endParaRPr b="1">
              <a:solidFill>
                <a:srgbClr val="FFFFFF"/>
              </a:solidFill>
              <a:highlight>
                <a:srgbClr val="66CC00"/>
              </a:highlight>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5" name="Shape 415"/>
        <p:cNvGrpSpPr/>
        <p:nvPr/>
      </p:nvGrpSpPr>
      <p:grpSpPr>
        <a:xfrm>
          <a:off x="0" y="0"/>
          <a:ext cx="0" cy="0"/>
          <a:chOff x="0" y="0"/>
          <a:chExt cx="0" cy="0"/>
        </a:xfrm>
      </p:grpSpPr>
      <p:pic>
        <p:nvPicPr>
          <p:cNvPr descr="Een virtual reality video van de Tapajos regio in het Amazone regenwoud. &#10;&#10;Bekijk www.greenpeace.nl/lesmateriaal voor lespakketten en videos." id="416" name="Google Shape;416;p42" title="Het Amazone regenwoud in 360°">
            <a:hlinkClick r:id="rId3"/>
          </p:cNvPr>
          <p:cNvPicPr preferRelativeResize="0"/>
          <p:nvPr/>
        </p:nvPicPr>
        <p:blipFill rotWithShape="1">
          <a:blip r:embed="rId4">
            <a:alphaModFix/>
          </a:blip>
          <a:srcRect b="0" l="0" r="0" t="0"/>
          <a:stretch/>
        </p:blipFill>
        <p:spPr>
          <a:xfrm>
            <a:off x="1484113" y="0"/>
            <a:ext cx="6175775" cy="4631825"/>
          </a:xfrm>
          <a:prstGeom prst="rect">
            <a:avLst/>
          </a:prstGeom>
          <a:noFill/>
          <a:ln>
            <a:noFill/>
          </a:ln>
        </p:spPr>
      </p:pic>
      <p:sp>
        <p:nvSpPr>
          <p:cNvPr id="417" name="Google Shape;417;p42"/>
          <p:cNvSpPr txBox="1"/>
          <p:nvPr/>
        </p:nvSpPr>
        <p:spPr>
          <a:xfrm>
            <a:off x="86475" y="4694950"/>
            <a:ext cx="87234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FFFFFF"/>
                </a:solidFill>
                <a:latin typeface="Proxima Nova"/>
                <a:ea typeface="Proxima Nova"/>
                <a:cs typeface="Proxima Nova"/>
                <a:sym typeface="Proxima Nova"/>
              </a:rPr>
              <a:t>Bekijk deze 360° video van het Amazone Regenwoud met een VR-bril of op een groot scherm</a:t>
            </a:r>
            <a:endParaRPr b="0" i="1" sz="1400" u="none" cap="none" strike="noStrike">
              <a:solidFill>
                <a:srgbClr val="FFFFFF"/>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43"/>
          <p:cNvPicPr preferRelativeResize="0"/>
          <p:nvPr/>
        </p:nvPicPr>
        <p:blipFill rotWithShape="1">
          <a:blip r:embed="rId3">
            <a:alphaModFix/>
          </a:blip>
          <a:srcRect b="0" l="0" r="0" t="22498"/>
          <a:stretch/>
        </p:blipFill>
        <p:spPr>
          <a:xfrm>
            <a:off x="0" y="0"/>
            <a:ext cx="9144000" cy="5143501"/>
          </a:xfrm>
          <a:prstGeom prst="rect">
            <a:avLst/>
          </a:prstGeom>
          <a:noFill/>
          <a:ln>
            <a:noFill/>
          </a:ln>
        </p:spPr>
      </p:pic>
      <p:sp>
        <p:nvSpPr>
          <p:cNvPr id="423" name="Google Shape;423;p43"/>
          <p:cNvSpPr txBox="1"/>
          <p:nvPr>
            <p:ph type="title"/>
          </p:nvPr>
        </p:nvSpPr>
        <p:spPr>
          <a:xfrm>
            <a:off x="359450" y="2643950"/>
            <a:ext cx="7426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Wat vond je van deze les?</a:t>
            </a:r>
            <a:endParaRPr b="1">
              <a:solidFill>
                <a:srgbClr val="FFFFFF"/>
              </a:solidFill>
              <a:highlight>
                <a:srgbClr val="66CC00"/>
              </a:highlight>
              <a:latin typeface="Roboto"/>
              <a:ea typeface="Roboto"/>
              <a:cs typeface="Roboto"/>
              <a:sym typeface="Roboto"/>
            </a:endParaRPr>
          </a:p>
        </p:txBody>
      </p:sp>
      <p:sp>
        <p:nvSpPr>
          <p:cNvPr id="424" name="Google Shape;424;p43"/>
          <p:cNvSpPr txBox="1"/>
          <p:nvPr>
            <p:ph idx="1" type="body"/>
          </p:nvPr>
        </p:nvSpPr>
        <p:spPr>
          <a:xfrm>
            <a:off x="495750" y="3344550"/>
            <a:ext cx="7290600" cy="1637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2300">
                <a:latin typeface="Roboto"/>
                <a:ea typeface="Roboto"/>
                <a:cs typeface="Roboto"/>
                <a:sym typeface="Roboto"/>
              </a:rPr>
              <a:t>Laat het ons weten door deze vragenlijst in te vullen:</a:t>
            </a:r>
            <a:endParaRPr sz="2300">
              <a:latin typeface="Roboto"/>
              <a:ea typeface="Roboto"/>
              <a:cs typeface="Roboto"/>
              <a:sym typeface="Roboto"/>
            </a:endParaRPr>
          </a:p>
          <a:p>
            <a:pPr indent="-374650" lvl="0" marL="457200" rtl="0" algn="l">
              <a:lnSpc>
                <a:spcPct val="115000"/>
              </a:lnSpc>
              <a:spcBef>
                <a:spcPts val="1600"/>
              </a:spcBef>
              <a:spcAft>
                <a:spcPts val="0"/>
              </a:spcAft>
              <a:buSzPts val="2300"/>
              <a:buFont typeface="Roboto"/>
              <a:buChar char="-"/>
            </a:pPr>
            <a:r>
              <a:rPr lang="en-GB" sz="2300" u="sng">
                <a:solidFill>
                  <a:schemeClr val="hlink"/>
                </a:solidFill>
                <a:latin typeface="Roboto"/>
                <a:ea typeface="Roboto"/>
                <a:cs typeface="Roboto"/>
                <a:sym typeface="Roboto"/>
                <a:hlinkClick r:id="rId4"/>
              </a:rPr>
              <a:t>vragenlijst voor de leerlingen</a:t>
            </a:r>
            <a:endParaRPr sz="2300">
              <a:latin typeface="Roboto"/>
              <a:ea typeface="Roboto"/>
              <a:cs typeface="Roboto"/>
              <a:sym typeface="Roboto"/>
            </a:endParaRPr>
          </a:p>
          <a:p>
            <a:pPr indent="-374650" lvl="0" marL="457200" rtl="0" algn="l">
              <a:lnSpc>
                <a:spcPct val="115000"/>
              </a:lnSpc>
              <a:spcBef>
                <a:spcPts val="0"/>
              </a:spcBef>
              <a:spcAft>
                <a:spcPts val="0"/>
              </a:spcAft>
              <a:buSzPts val="2300"/>
              <a:buFont typeface="Roboto"/>
              <a:buChar char="-"/>
            </a:pPr>
            <a:r>
              <a:rPr lang="en-GB" sz="2300" u="sng">
                <a:solidFill>
                  <a:schemeClr val="hlink"/>
                </a:solidFill>
                <a:latin typeface="Roboto"/>
                <a:ea typeface="Roboto"/>
                <a:cs typeface="Roboto"/>
                <a:sym typeface="Roboto"/>
                <a:hlinkClick r:id="rId5"/>
              </a:rPr>
              <a:t>vragenlijst voor de docent</a:t>
            </a:r>
            <a:endParaRPr sz="23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5"/>
          <p:cNvPicPr preferRelativeResize="0"/>
          <p:nvPr/>
        </p:nvPicPr>
        <p:blipFill rotWithShape="1">
          <a:blip r:embed="rId3">
            <a:alphaModFix/>
          </a:blip>
          <a:srcRect b="0" l="0" r="3909" t="0"/>
          <a:stretch/>
        </p:blipFill>
        <p:spPr>
          <a:xfrm>
            <a:off x="0" y="0"/>
            <a:ext cx="9144000" cy="5143501"/>
          </a:xfrm>
          <a:prstGeom prst="rect">
            <a:avLst/>
          </a:prstGeom>
          <a:noFill/>
          <a:ln>
            <a:noFill/>
          </a:ln>
        </p:spPr>
      </p:pic>
      <p:sp>
        <p:nvSpPr>
          <p:cNvPr id="82" name="Google Shape;82;p5"/>
          <p:cNvSpPr txBox="1"/>
          <p:nvPr>
            <p:ph type="title"/>
          </p:nvPr>
        </p:nvSpPr>
        <p:spPr>
          <a:xfrm>
            <a:off x="284675" y="331175"/>
            <a:ext cx="7778700" cy="102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Bekijk het filmpje.</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Wat zijn de drie belangrijkste oorzaken?</a:t>
            </a: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6" name="Shape 86"/>
        <p:cNvGrpSpPr/>
        <p:nvPr/>
      </p:nvGrpSpPr>
      <p:grpSpPr>
        <a:xfrm>
          <a:off x="0" y="0"/>
          <a:ext cx="0" cy="0"/>
          <a:chOff x="0" y="0"/>
          <a:chExt cx="0" cy="0"/>
        </a:xfrm>
      </p:grpSpPr>
      <p:pic>
        <p:nvPicPr>
          <p:cNvPr id="87" name="Google Shape;87;p6"/>
          <p:cNvPicPr preferRelativeResize="0"/>
          <p:nvPr/>
        </p:nvPicPr>
        <p:blipFill rotWithShape="1">
          <a:blip r:embed="rId3">
            <a:alphaModFix/>
          </a:blip>
          <a:srcRect b="0" l="0" r="0" t="0"/>
          <a:stretch/>
        </p:blipFill>
        <p:spPr>
          <a:xfrm>
            <a:off x="0" y="-1"/>
            <a:ext cx="9143998" cy="51435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7"/>
          <p:cNvSpPr txBox="1"/>
          <p:nvPr>
            <p:ph idx="1" type="body"/>
          </p:nvPr>
        </p:nvSpPr>
        <p:spPr>
          <a:xfrm>
            <a:off x="1056475" y="1189725"/>
            <a:ext cx="7397100" cy="339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2100">
                <a:latin typeface="Roboto"/>
                <a:ea typeface="Roboto"/>
                <a:cs typeface="Roboto"/>
                <a:sym typeface="Roboto"/>
              </a:rPr>
              <a:t>Veel bosbranden ontstaan door </a:t>
            </a:r>
            <a:r>
              <a:rPr b="1" lang="en-GB" sz="2100">
                <a:latin typeface="Roboto"/>
                <a:ea typeface="Roboto"/>
                <a:cs typeface="Roboto"/>
                <a:sym typeface="Roboto"/>
              </a:rPr>
              <a:t>onvoorzichtigheid </a:t>
            </a:r>
            <a:r>
              <a:rPr lang="en-GB" sz="2100">
                <a:latin typeface="Roboto"/>
                <a:ea typeface="Roboto"/>
                <a:cs typeface="Roboto"/>
                <a:sym typeface="Roboto"/>
              </a:rPr>
              <a:t>van mensen met een sigaret of barbecue.</a:t>
            </a:r>
            <a:endParaRPr sz="2100">
              <a:latin typeface="Roboto"/>
              <a:ea typeface="Roboto"/>
              <a:cs typeface="Roboto"/>
              <a:sym typeface="Roboto"/>
            </a:endParaRPr>
          </a:p>
          <a:p>
            <a:pPr indent="0" lvl="0" marL="0" rtl="0" algn="l">
              <a:lnSpc>
                <a:spcPct val="115000"/>
              </a:lnSpc>
              <a:spcBef>
                <a:spcPts val="0"/>
              </a:spcBef>
              <a:spcAft>
                <a:spcPts val="0"/>
              </a:spcAft>
              <a:buSzPts val="1800"/>
              <a:buNone/>
            </a:pPr>
            <a:br>
              <a:rPr lang="en-GB" sz="2100">
                <a:latin typeface="Roboto"/>
                <a:ea typeface="Roboto"/>
                <a:cs typeface="Roboto"/>
                <a:sym typeface="Roboto"/>
              </a:rPr>
            </a:br>
            <a:r>
              <a:rPr lang="en-GB" sz="2100">
                <a:latin typeface="Roboto"/>
                <a:ea typeface="Roboto"/>
                <a:cs typeface="Roboto"/>
                <a:sym typeface="Roboto"/>
              </a:rPr>
              <a:t>Door </a:t>
            </a:r>
            <a:r>
              <a:rPr b="1" lang="en-GB" sz="2100">
                <a:latin typeface="Roboto"/>
                <a:ea typeface="Roboto"/>
                <a:cs typeface="Roboto"/>
                <a:sym typeface="Roboto"/>
              </a:rPr>
              <a:t>klimaatverandering</a:t>
            </a:r>
            <a:r>
              <a:rPr lang="en-GB" sz="2100">
                <a:latin typeface="Roboto"/>
                <a:ea typeface="Roboto"/>
                <a:cs typeface="Roboto"/>
                <a:sym typeface="Roboto"/>
              </a:rPr>
              <a:t> is het op veel plekken op </a:t>
            </a:r>
            <a:r>
              <a:rPr b="1" lang="en-GB" sz="2100">
                <a:latin typeface="Roboto"/>
                <a:ea typeface="Roboto"/>
                <a:cs typeface="Roboto"/>
                <a:sym typeface="Roboto"/>
              </a:rPr>
              <a:t>aarde nu warmer en droger.</a:t>
            </a:r>
            <a:r>
              <a:rPr lang="en-GB" sz="2100">
                <a:latin typeface="Roboto"/>
                <a:ea typeface="Roboto"/>
                <a:cs typeface="Roboto"/>
                <a:sym typeface="Roboto"/>
              </a:rPr>
              <a:t> Hierdoor ontstaan ook meer </a:t>
            </a:r>
            <a:r>
              <a:rPr b="1" lang="en-GB" sz="2100">
                <a:latin typeface="Roboto"/>
                <a:ea typeface="Roboto"/>
                <a:cs typeface="Roboto"/>
                <a:sym typeface="Roboto"/>
              </a:rPr>
              <a:t>natuurlijke branden</a:t>
            </a:r>
            <a:r>
              <a:rPr lang="en-GB" sz="2100">
                <a:latin typeface="Roboto"/>
                <a:ea typeface="Roboto"/>
                <a:cs typeface="Roboto"/>
                <a:sym typeface="Roboto"/>
              </a:rPr>
              <a:t>, en zijn branden heftiger en moeilijker te stoppen.</a:t>
            </a:r>
            <a:br>
              <a:rPr lang="en-GB" sz="2100">
                <a:latin typeface="Roboto"/>
                <a:ea typeface="Roboto"/>
                <a:cs typeface="Roboto"/>
                <a:sym typeface="Roboto"/>
              </a:rPr>
            </a:br>
            <a:br>
              <a:rPr lang="en-GB" sz="2100">
                <a:latin typeface="Roboto"/>
                <a:ea typeface="Roboto"/>
                <a:cs typeface="Roboto"/>
                <a:sym typeface="Roboto"/>
              </a:rPr>
            </a:br>
            <a:r>
              <a:rPr lang="en-GB" sz="2100">
                <a:latin typeface="Roboto"/>
                <a:ea typeface="Roboto"/>
                <a:cs typeface="Roboto"/>
                <a:sym typeface="Roboto"/>
              </a:rPr>
              <a:t>Bossen worden </a:t>
            </a:r>
            <a:r>
              <a:rPr b="1" lang="en-GB" sz="2100">
                <a:latin typeface="Roboto"/>
                <a:ea typeface="Roboto"/>
                <a:cs typeface="Roboto"/>
                <a:sym typeface="Roboto"/>
              </a:rPr>
              <a:t>met opzet</a:t>
            </a:r>
            <a:r>
              <a:rPr lang="en-GB" sz="2100">
                <a:latin typeface="Roboto"/>
                <a:ea typeface="Roboto"/>
                <a:cs typeface="Roboto"/>
                <a:sym typeface="Roboto"/>
              </a:rPr>
              <a:t> in brand gestoken zodat er landbouwgrond voor in de plaats kan komen.</a:t>
            </a:r>
            <a:endParaRPr sz="2100">
              <a:latin typeface="Roboto"/>
              <a:ea typeface="Roboto"/>
              <a:cs typeface="Roboto"/>
              <a:sym typeface="Roboto"/>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solidFill>
                <a:srgbClr val="ED7D31"/>
              </a:solidFill>
            </a:endParaRPr>
          </a:p>
          <a:p>
            <a:pPr indent="0" lvl="0" marL="0" rtl="0" algn="l">
              <a:lnSpc>
                <a:spcPct val="115000"/>
              </a:lnSpc>
              <a:spcBef>
                <a:spcPts val="1600"/>
              </a:spcBef>
              <a:spcAft>
                <a:spcPts val="1600"/>
              </a:spcAft>
              <a:buSzPts val="1800"/>
              <a:buNone/>
            </a:pPr>
            <a:r>
              <a:t/>
            </a:r>
            <a:endParaRPr/>
          </a:p>
        </p:txBody>
      </p:sp>
      <p:pic>
        <p:nvPicPr>
          <p:cNvPr id="93" name="Google Shape;93;p7"/>
          <p:cNvPicPr preferRelativeResize="0"/>
          <p:nvPr/>
        </p:nvPicPr>
        <p:blipFill rotWithShape="1">
          <a:blip r:embed="rId3">
            <a:alphaModFix/>
          </a:blip>
          <a:srcRect b="0" l="0" r="0" t="0"/>
          <a:stretch/>
        </p:blipFill>
        <p:spPr>
          <a:xfrm>
            <a:off x="470199" y="1323225"/>
            <a:ext cx="482099" cy="621726"/>
          </a:xfrm>
          <a:prstGeom prst="rect">
            <a:avLst/>
          </a:prstGeom>
          <a:noFill/>
          <a:ln>
            <a:noFill/>
          </a:ln>
        </p:spPr>
      </p:pic>
      <p:pic>
        <p:nvPicPr>
          <p:cNvPr id="94" name="Google Shape;94;p7"/>
          <p:cNvPicPr preferRelativeResize="0"/>
          <p:nvPr/>
        </p:nvPicPr>
        <p:blipFill rotWithShape="1">
          <a:blip r:embed="rId4">
            <a:alphaModFix/>
          </a:blip>
          <a:srcRect b="0" l="0" r="0" t="0"/>
          <a:stretch/>
        </p:blipFill>
        <p:spPr>
          <a:xfrm>
            <a:off x="470199" y="3928473"/>
            <a:ext cx="482099" cy="621726"/>
          </a:xfrm>
          <a:prstGeom prst="rect">
            <a:avLst/>
          </a:prstGeom>
          <a:noFill/>
          <a:ln>
            <a:noFill/>
          </a:ln>
        </p:spPr>
      </p:pic>
      <p:sp>
        <p:nvSpPr>
          <p:cNvPr id="95" name="Google Shape;95;p7"/>
          <p:cNvSpPr txBox="1"/>
          <p:nvPr>
            <p:ph type="title"/>
          </p:nvPr>
        </p:nvSpPr>
        <p:spPr>
          <a:xfrm rot="252">
            <a:off x="265118" y="233913"/>
            <a:ext cx="8188500" cy="70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Belangrijkste oorzaken </a:t>
            </a:r>
            <a:endParaRPr b="1" strike="sngStrike">
              <a:solidFill>
                <a:srgbClr val="B7B7B7"/>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a:p>
        </p:txBody>
      </p:sp>
      <p:pic>
        <p:nvPicPr>
          <p:cNvPr id="96" name="Google Shape;96;p7"/>
          <p:cNvPicPr preferRelativeResize="0"/>
          <p:nvPr/>
        </p:nvPicPr>
        <p:blipFill rotWithShape="1">
          <a:blip r:embed="rId5">
            <a:alphaModFix/>
          </a:blip>
          <a:srcRect b="0" l="0" r="0" t="0"/>
          <a:stretch/>
        </p:blipFill>
        <p:spPr>
          <a:xfrm>
            <a:off x="470199" y="2412798"/>
            <a:ext cx="482099" cy="621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8"/>
          <p:cNvPicPr preferRelativeResize="0"/>
          <p:nvPr/>
        </p:nvPicPr>
        <p:blipFill rotWithShape="1">
          <a:blip r:embed="rId3">
            <a:alphaModFix/>
          </a:blip>
          <a:srcRect b="6091" l="0" r="0" t="9526"/>
          <a:stretch/>
        </p:blipFill>
        <p:spPr>
          <a:xfrm>
            <a:off x="0" y="0"/>
            <a:ext cx="9144000" cy="5143500"/>
          </a:xfrm>
          <a:prstGeom prst="rect">
            <a:avLst/>
          </a:prstGeom>
          <a:noFill/>
          <a:ln>
            <a:noFill/>
          </a:ln>
        </p:spPr>
      </p:pic>
      <p:pic>
        <p:nvPicPr>
          <p:cNvPr id="102" name="Google Shape;102;p8"/>
          <p:cNvPicPr preferRelativeResize="0"/>
          <p:nvPr/>
        </p:nvPicPr>
        <p:blipFill rotWithShape="1">
          <a:blip r:embed="rId4">
            <a:alphaModFix/>
          </a:blip>
          <a:srcRect b="0" l="0" r="0" t="0"/>
          <a:stretch/>
        </p:blipFill>
        <p:spPr>
          <a:xfrm>
            <a:off x="5708025" y="559775"/>
            <a:ext cx="3348674" cy="1699575"/>
          </a:xfrm>
          <a:prstGeom prst="rect">
            <a:avLst/>
          </a:prstGeom>
          <a:noFill/>
          <a:ln>
            <a:noFill/>
          </a:ln>
        </p:spPr>
      </p:pic>
      <p:pic>
        <p:nvPicPr>
          <p:cNvPr id="103" name="Google Shape;103;p8"/>
          <p:cNvPicPr preferRelativeResize="0"/>
          <p:nvPr/>
        </p:nvPicPr>
        <p:blipFill rotWithShape="1">
          <a:blip r:embed="rId5">
            <a:alphaModFix/>
          </a:blip>
          <a:srcRect b="0" l="0" r="0" t="0"/>
          <a:stretch/>
        </p:blipFill>
        <p:spPr>
          <a:xfrm>
            <a:off x="5441450" y="1746125"/>
            <a:ext cx="3702551" cy="3397375"/>
          </a:xfrm>
          <a:prstGeom prst="rect">
            <a:avLst/>
          </a:prstGeom>
          <a:noFill/>
          <a:ln>
            <a:noFill/>
          </a:ln>
        </p:spPr>
      </p:pic>
      <p:sp>
        <p:nvSpPr>
          <p:cNvPr id="104" name="Google Shape;104;p8"/>
          <p:cNvSpPr txBox="1"/>
          <p:nvPr>
            <p:ph type="title"/>
          </p:nvPr>
        </p:nvSpPr>
        <p:spPr>
          <a:xfrm>
            <a:off x="360875" y="483575"/>
            <a:ext cx="5775300" cy="26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Een gebied waar bossen met opzet in brand worden gestoken is het Amazoneregenwoud.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Er wordt zo plaats gemaakt voor landbouwgrond.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r>
              <a:rPr b="1" lang="en-GB">
                <a:solidFill>
                  <a:srgbClr val="FFFFFF"/>
                </a:solidFill>
                <a:highlight>
                  <a:srgbClr val="66CC00"/>
                </a:highlight>
                <a:latin typeface="Roboto"/>
                <a:ea typeface="Roboto"/>
                <a:cs typeface="Roboto"/>
                <a:sym typeface="Roboto"/>
              </a:rPr>
              <a:t>Maar </a:t>
            </a:r>
            <a:r>
              <a:rPr b="1" lang="en-GB" sz="2800">
                <a:solidFill>
                  <a:schemeClr val="lt1"/>
                </a:solidFill>
                <a:highlight>
                  <a:srgbClr val="66CC00"/>
                </a:highlight>
                <a:latin typeface="Roboto"/>
                <a:ea typeface="Roboto"/>
                <a:cs typeface="Roboto"/>
                <a:sym typeface="Roboto"/>
              </a:rPr>
              <a:t>mag dat zomaar?</a:t>
            </a:r>
            <a:r>
              <a:rPr b="1" lang="en-GB">
                <a:solidFill>
                  <a:srgbClr val="FFFFFF"/>
                </a:solidFill>
                <a:highlight>
                  <a:srgbClr val="66CC00"/>
                </a:highlight>
                <a:latin typeface="Roboto"/>
                <a:ea typeface="Roboto"/>
                <a:cs typeface="Roboto"/>
                <a:sym typeface="Roboto"/>
              </a:rPr>
              <a:t> </a:t>
            </a:r>
            <a:endParaRPr b="1">
              <a:solidFill>
                <a:srgbClr val="FFFFFF"/>
              </a:solidFill>
              <a:highlight>
                <a:srgbClr val="66CC00"/>
              </a:highlight>
              <a:latin typeface="Roboto"/>
              <a:ea typeface="Roboto"/>
              <a:cs typeface="Roboto"/>
              <a:sym typeface="Roboto"/>
            </a:endParaRPr>
          </a:p>
          <a:p>
            <a:pPr indent="0" lvl="0" marL="0" rtl="0" algn="l">
              <a:lnSpc>
                <a:spcPct val="100000"/>
              </a:lnSpc>
              <a:spcBef>
                <a:spcPts val="0"/>
              </a:spcBef>
              <a:spcAft>
                <a:spcPts val="0"/>
              </a:spcAft>
              <a:buSzPts val="3000"/>
              <a:buNone/>
            </a:pPr>
            <a:br>
              <a:rPr b="1" lang="en-GB">
                <a:solidFill>
                  <a:srgbClr val="FFFFFF"/>
                </a:solidFill>
                <a:highlight>
                  <a:srgbClr val="66CC00"/>
                </a:highlight>
                <a:latin typeface="Roboto"/>
                <a:ea typeface="Roboto"/>
                <a:cs typeface="Roboto"/>
                <a:sym typeface="Roboto"/>
              </a:rPr>
            </a:br>
            <a:endParaRPr b="1">
              <a:solidFill>
                <a:srgbClr val="FFFFFF"/>
              </a:solidFill>
              <a:highlight>
                <a:srgbClr val="F3593C"/>
              </a:highlight>
              <a:latin typeface="Roboto"/>
              <a:ea typeface="Roboto"/>
              <a:cs typeface="Roboto"/>
              <a:sym typeface="Roboto"/>
            </a:endParaRPr>
          </a:p>
        </p:txBody>
      </p:sp>
      <p:sp>
        <p:nvSpPr>
          <p:cNvPr id="105" name="Google Shape;105;p8"/>
          <p:cNvSpPr/>
          <p:nvPr/>
        </p:nvSpPr>
        <p:spPr>
          <a:xfrm rot="-2465824">
            <a:off x="6737927" y="1060491"/>
            <a:ext cx="564095" cy="375744"/>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a:effectLst>
            <a:outerShdw blurRad="57150" rotWithShape="0" algn="bl" dir="5400000" dist="19050">
              <a:srgbClr val="000000">
                <a:alpha val="6588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9"/>
          <p:cNvPicPr preferRelativeResize="0"/>
          <p:nvPr/>
        </p:nvPicPr>
        <p:blipFill rotWithShape="1">
          <a:blip r:embed="rId3">
            <a:alphaModFix/>
          </a:blip>
          <a:srcRect b="6091" l="0" r="0" t="9526"/>
          <a:stretch/>
        </p:blipFill>
        <p:spPr>
          <a:xfrm>
            <a:off x="0" y="0"/>
            <a:ext cx="9144000" cy="5143500"/>
          </a:xfrm>
          <a:prstGeom prst="rect">
            <a:avLst/>
          </a:prstGeom>
          <a:noFill/>
          <a:ln>
            <a:noFill/>
          </a:ln>
        </p:spPr>
      </p:pic>
      <p:sp>
        <p:nvSpPr>
          <p:cNvPr id="111" name="Google Shape;111;p9"/>
          <p:cNvSpPr txBox="1"/>
          <p:nvPr>
            <p:ph type="title"/>
          </p:nvPr>
        </p:nvSpPr>
        <p:spPr>
          <a:xfrm>
            <a:off x="345125" y="493250"/>
            <a:ext cx="6074100" cy="3655800"/>
          </a:xfrm>
          <a:prstGeom prst="rect">
            <a:avLst/>
          </a:prstGeom>
          <a:noFill/>
          <a:ln>
            <a:noFill/>
          </a:ln>
        </p:spPr>
        <p:txBody>
          <a:bodyPr anchorCtr="0" anchor="t" bIns="91425" lIns="91425" spcFirstLastPara="1" rIns="91425" wrap="square" tIns="91425">
            <a:noAutofit/>
          </a:bodyPr>
          <a:lstStyle/>
          <a:p>
            <a:pPr indent="0" lvl="0" marL="0" marR="631275" rtl="0" algn="l">
              <a:lnSpc>
                <a:spcPct val="115000"/>
              </a:lnSpc>
              <a:spcBef>
                <a:spcPts val="0"/>
              </a:spcBef>
              <a:spcAft>
                <a:spcPts val="0"/>
              </a:spcAft>
              <a:buSzPts val="3000"/>
              <a:buNone/>
            </a:pPr>
            <a:r>
              <a:rPr lang="en-GB" sz="2200">
                <a:solidFill>
                  <a:srgbClr val="000000"/>
                </a:solidFill>
                <a:highlight>
                  <a:schemeClr val="lt1"/>
                </a:highlight>
                <a:latin typeface="Roboto"/>
                <a:ea typeface="Roboto"/>
                <a:cs typeface="Roboto"/>
                <a:sym typeface="Roboto"/>
              </a:rPr>
              <a:t>De landbouwgrond wordt gebruikt voor:</a:t>
            </a:r>
            <a:endParaRPr sz="2200">
              <a:solidFill>
                <a:srgbClr val="000000"/>
              </a:solidFill>
              <a:highlight>
                <a:schemeClr val="lt1"/>
              </a:highlight>
              <a:latin typeface="Roboto"/>
              <a:ea typeface="Roboto"/>
              <a:cs typeface="Roboto"/>
              <a:sym typeface="Roboto"/>
            </a:endParaRPr>
          </a:p>
          <a:p>
            <a:pPr indent="-368300" lvl="0" marL="457200" marR="631275" rtl="0" algn="l">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veeteelt (voor vlees)</a:t>
            </a:r>
            <a:endParaRPr sz="2200">
              <a:solidFill>
                <a:srgbClr val="000000"/>
              </a:solidFill>
              <a:highlight>
                <a:schemeClr val="lt1"/>
              </a:highlight>
              <a:latin typeface="Roboto"/>
              <a:ea typeface="Roboto"/>
              <a:cs typeface="Roboto"/>
              <a:sym typeface="Roboto"/>
            </a:endParaRPr>
          </a:p>
          <a:p>
            <a:pPr indent="-368300" lvl="0" marL="457200" marR="631275" rtl="0" algn="l">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veevoer (soja) </a:t>
            </a:r>
            <a:endParaRPr sz="2200">
              <a:solidFill>
                <a:srgbClr val="000000"/>
              </a:solidFill>
              <a:highlight>
                <a:schemeClr val="lt1"/>
              </a:highlight>
              <a:latin typeface="Roboto"/>
              <a:ea typeface="Roboto"/>
              <a:cs typeface="Roboto"/>
              <a:sym typeface="Roboto"/>
            </a:endParaRPr>
          </a:p>
          <a:p>
            <a:pPr indent="-368300" lvl="0" marL="457200" marR="631275" rtl="0" algn="l">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palmolie</a:t>
            </a:r>
            <a:endParaRPr sz="2200">
              <a:solidFill>
                <a:srgbClr val="000000"/>
              </a:solidFill>
              <a:highlight>
                <a:schemeClr val="lt1"/>
              </a:highlight>
              <a:latin typeface="Roboto"/>
              <a:ea typeface="Roboto"/>
              <a:cs typeface="Roboto"/>
              <a:sym typeface="Roboto"/>
            </a:endParaRPr>
          </a:p>
          <a:p>
            <a:pPr indent="-368300" lvl="0" marL="457200" marR="631275" rtl="0" algn="l">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cacao-, mais- en koffieplantages. </a:t>
            </a:r>
            <a:endParaRPr sz="2200">
              <a:solidFill>
                <a:srgbClr val="000000"/>
              </a:solidFill>
              <a:highlight>
                <a:schemeClr val="lt1"/>
              </a:highlight>
              <a:latin typeface="Roboto"/>
              <a:ea typeface="Roboto"/>
              <a:cs typeface="Roboto"/>
              <a:sym typeface="Roboto"/>
            </a:endParaRPr>
          </a:p>
          <a:p>
            <a:pPr indent="0" lvl="0" marL="0" rtl="0" algn="l">
              <a:lnSpc>
                <a:spcPct val="100000"/>
              </a:lnSpc>
              <a:spcBef>
                <a:spcPts val="0"/>
              </a:spcBef>
              <a:spcAft>
                <a:spcPts val="0"/>
              </a:spcAft>
              <a:buSzPts val="3000"/>
              <a:buNone/>
            </a:pPr>
            <a:r>
              <a:t/>
            </a:r>
            <a:endParaRPr sz="2800">
              <a:solidFill>
                <a:srgbClr val="FFFFFF"/>
              </a:solidFill>
              <a:highlight>
                <a:srgbClr val="F3593C"/>
              </a:highlight>
              <a:latin typeface="Roboto"/>
              <a:ea typeface="Roboto"/>
              <a:cs typeface="Roboto"/>
              <a:sym typeface="Roboto"/>
            </a:endParaRPr>
          </a:p>
        </p:txBody>
      </p:sp>
      <p:pic>
        <p:nvPicPr>
          <p:cNvPr id="112" name="Google Shape;112;p9"/>
          <p:cNvPicPr preferRelativeResize="0"/>
          <p:nvPr/>
        </p:nvPicPr>
        <p:blipFill rotWithShape="1">
          <a:blip r:embed="rId4">
            <a:alphaModFix/>
          </a:blip>
          <a:srcRect b="0" l="0" r="0" t="0"/>
          <a:stretch/>
        </p:blipFill>
        <p:spPr>
          <a:xfrm>
            <a:off x="1657325" y="2876075"/>
            <a:ext cx="2415080" cy="1889450"/>
          </a:xfrm>
          <a:prstGeom prst="rect">
            <a:avLst/>
          </a:prstGeom>
          <a:noFill/>
          <a:ln>
            <a:noFill/>
          </a:ln>
        </p:spPr>
      </p:pic>
      <p:pic>
        <p:nvPicPr>
          <p:cNvPr id="113" name="Google Shape;113;p9"/>
          <p:cNvPicPr preferRelativeResize="0"/>
          <p:nvPr/>
        </p:nvPicPr>
        <p:blipFill rotWithShape="1">
          <a:blip r:embed="rId5">
            <a:alphaModFix/>
          </a:blip>
          <a:srcRect b="11118" l="12442" r="4831" t="6154"/>
          <a:stretch/>
        </p:blipFill>
        <p:spPr>
          <a:xfrm>
            <a:off x="4578524" y="2876075"/>
            <a:ext cx="2908151" cy="1889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Anne van de Ven</dc:creator>
</cp:coreProperties>
</file>